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Roboto"/>
      <p:regular r:id="rId24"/>
      <p:bold r:id="rId25"/>
      <p:italic r:id="rId26"/>
      <p:boldItalic r:id="rId27"/>
    </p:embeddedFont>
    <p:embeddedFont>
      <p:font typeface="Ultra"/>
      <p:regular r:id="rId28"/>
    </p:embeddedFont>
    <p:embeddedFont>
      <p:font typeface="Ope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3" roundtripDataSignature="AMtx7mizHdx+2yLda5EFLs9Ra/eOmFEF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Ultra-regular.fntdata"/><Relationship Id="rId27"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italic.fntdata"/><Relationship Id="rId30" Type="http://schemas.openxmlformats.org/officeDocument/2006/relationships/font" Target="fonts/OpenSans-bold.fntdata"/><Relationship Id="rId11" Type="http://schemas.openxmlformats.org/officeDocument/2006/relationships/slide" Target="slides/slide6.xml"/><Relationship Id="rId33" Type="http://customschemas.google.com/relationships/presentationmetadata" Target="metadata"/><Relationship Id="rId10" Type="http://schemas.openxmlformats.org/officeDocument/2006/relationships/slide" Target="slides/slide5.xml"/><Relationship Id="rId32"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okisloop.org/AIMisAdventure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presentation, titled </a:t>
            </a:r>
            <a:r>
              <a:rPr b="1" lang="en-US"/>
              <a:t>“Smart Use of Artificial Intelligence (AI)”</a:t>
            </a:r>
            <a:r>
              <a:rPr lang="en-US"/>
              <a:t>, is designed for public librarians to train children and teenagers in AI literacy. The suggested target age group is </a:t>
            </a:r>
            <a:r>
              <a:rPr b="1" lang="en-US"/>
              <a:t>12–15 years</a:t>
            </a:r>
            <a:r>
              <a:rPr lang="en-US"/>
              <a:t>. However, after reviewing the materials, librarians can adapt the session for younger or older learners, as appropriate, depending on their prior exposure to technology and their level of digital skills. Librarians are also encouraged to further adapt the presentation to meet learners’ learning needs with respect to the topic, their interests, the languages they speak, and what technology is available. The session should take approximately one hour to complete.</a:t>
            </a:r>
            <a:endParaRPr/>
          </a:p>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b="0" lang="en-US"/>
              <a:t>Explain that AI can be a powerful and helpful tool</a:t>
            </a:r>
            <a:r>
              <a:rPr lang="en-US"/>
              <a:t> for supporting learning and work. However</a:t>
            </a:r>
            <a:r>
              <a:rPr b="0" lang="en-US"/>
              <a:t>, it is important to </a:t>
            </a:r>
            <a:r>
              <a:rPr lang="en-US"/>
              <a:t>use</a:t>
            </a:r>
            <a:r>
              <a:rPr b="0" lang="en-US"/>
              <a:t> it responsibly</a:t>
            </a:r>
            <a:r>
              <a:rPr lang="en-US"/>
              <a:t> and to ensure that you do not allow it to think for you</a:t>
            </a:r>
            <a:r>
              <a:rPr b="0" lang="en-US"/>
              <a:t>.</a:t>
            </a:r>
            <a:r>
              <a:rPr lang="en-US"/>
              <a:t> </a:t>
            </a:r>
            <a:r>
              <a:rPr b="0" lang="en-US"/>
              <a:t>Share a few simple rules for using AI wisely.</a:t>
            </a:r>
            <a:endParaRPr/>
          </a:p>
          <a:p>
            <a:pPr indent="0" lvl="0" marL="0" rtl="0" algn="l">
              <a:spcBef>
                <a:spcPts val="0"/>
              </a:spcBef>
              <a:spcAft>
                <a:spcPts val="0"/>
              </a:spcAft>
              <a:buNone/>
            </a:pPr>
            <a:r>
              <a:rPr b="0" lang="en-US"/>
              <a:t>1. </a:t>
            </a:r>
            <a:r>
              <a:rPr b="0" lang="en-US"/>
              <a:t>Don’t believe everything AI says</a:t>
            </a:r>
            <a:br>
              <a:rPr b="0" lang="en-US"/>
            </a:br>
            <a:r>
              <a:rPr b="0" lang="en-US"/>
              <a:t>AI can make mistakes or provide incorrect information. Encourage learners to check important facts using books, teachers, librarians, or trusted websites.</a:t>
            </a:r>
            <a:endParaRPr/>
          </a:p>
          <a:p>
            <a:pPr indent="0" lvl="0" marL="0" rtl="0" algn="l">
              <a:spcBef>
                <a:spcPts val="0"/>
              </a:spcBef>
              <a:spcAft>
                <a:spcPts val="0"/>
              </a:spcAft>
              <a:buNone/>
            </a:pPr>
            <a:r>
              <a:rPr b="0" lang="en-US"/>
              <a:t>2. </a:t>
            </a:r>
            <a:r>
              <a:rPr b="0" lang="en-US"/>
              <a:t>Don’t use AI to cheat</a:t>
            </a:r>
            <a:br>
              <a:rPr b="0" lang="en-US"/>
            </a:br>
            <a:r>
              <a:rPr b="0" lang="en-US"/>
              <a:t>AI can support learning, but it should not do the work for you. It is best used for getting ideas, explanations, or help understanding a topic.</a:t>
            </a:r>
            <a:br>
              <a:rPr b="0" lang="en-US"/>
            </a:br>
            <a:r>
              <a:rPr b="0" lang="en-US"/>
              <a:t>Also remind learners to be honest about using AI. If AI helped with something they wrote, it is good practice to say so.</a:t>
            </a:r>
            <a:endParaRPr/>
          </a:p>
          <a:p>
            <a:pPr indent="0" lvl="0" marL="0" rtl="0" algn="l">
              <a:spcBef>
                <a:spcPts val="0"/>
              </a:spcBef>
              <a:spcAft>
                <a:spcPts val="0"/>
              </a:spcAft>
              <a:buNone/>
            </a:pPr>
            <a:r>
              <a:rPr b="0" lang="en-US"/>
              <a:t>3. </a:t>
            </a:r>
            <a:r>
              <a:rPr b="0" lang="en-US"/>
              <a:t>Protect your personal information</a:t>
            </a:r>
            <a:br>
              <a:rPr b="0" lang="en-US"/>
            </a:br>
            <a:r>
              <a:rPr b="0" lang="en-US"/>
              <a:t>Remind learners never to share personal details online, such as:</a:t>
            </a:r>
            <a:endParaRPr/>
          </a:p>
          <a:p>
            <a:pPr indent="-171450" lvl="0" marL="171450" rtl="0" algn="l">
              <a:spcBef>
                <a:spcPts val="0"/>
              </a:spcBef>
              <a:spcAft>
                <a:spcPts val="0"/>
              </a:spcAft>
              <a:buClr>
                <a:schemeClr val="dk1"/>
              </a:buClr>
              <a:buSzPts val="1200"/>
              <a:buFont typeface="Arial"/>
              <a:buChar char="•"/>
            </a:pPr>
            <a:r>
              <a:rPr b="0" lang="en-US"/>
              <a:t>their full name</a:t>
            </a:r>
            <a:endParaRPr/>
          </a:p>
          <a:p>
            <a:pPr indent="-171450" lvl="0" marL="171450" rtl="0" algn="l">
              <a:spcBef>
                <a:spcPts val="0"/>
              </a:spcBef>
              <a:spcAft>
                <a:spcPts val="0"/>
              </a:spcAft>
              <a:buClr>
                <a:schemeClr val="dk1"/>
              </a:buClr>
              <a:buSzPts val="1200"/>
              <a:buFont typeface="Arial"/>
              <a:buChar char="•"/>
            </a:pPr>
            <a:r>
              <a:rPr b="0" lang="en-US"/>
              <a:t>home address</a:t>
            </a:r>
            <a:endParaRPr/>
          </a:p>
          <a:p>
            <a:pPr indent="-171450" lvl="0" marL="171450" rtl="0" algn="l">
              <a:spcBef>
                <a:spcPts val="0"/>
              </a:spcBef>
              <a:spcAft>
                <a:spcPts val="0"/>
              </a:spcAft>
              <a:buClr>
                <a:schemeClr val="dk1"/>
              </a:buClr>
              <a:buSzPts val="1200"/>
              <a:buFont typeface="Arial"/>
              <a:buChar char="•"/>
            </a:pPr>
            <a:r>
              <a:rPr b="0" lang="en-US"/>
              <a:t>school name</a:t>
            </a:r>
            <a:endParaRPr/>
          </a:p>
          <a:p>
            <a:pPr indent="-171450" lvl="0" marL="171450" rtl="0" algn="l">
              <a:spcBef>
                <a:spcPts val="0"/>
              </a:spcBef>
              <a:spcAft>
                <a:spcPts val="0"/>
              </a:spcAft>
              <a:buClr>
                <a:schemeClr val="dk1"/>
              </a:buClr>
              <a:buSzPts val="1200"/>
              <a:buFont typeface="Arial"/>
              <a:buChar char="•"/>
            </a:pPr>
            <a:r>
              <a:rPr b="0" lang="en-US"/>
              <a:t>passwords</a:t>
            </a:r>
            <a:endParaRPr/>
          </a:p>
          <a:p>
            <a:pPr indent="-171450" lvl="0" marL="171450" rtl="0" algn="l">
              <a:spcBef>
                <a:spcPts val="0"/>
              </a:spcBef>
              <a:spcAft>
                <a:spcPts val="0"/>
              </a:spcAft>
              <a:buClr>
                <a:schemeClr val="dk1"/>
              </a:buClr>
              <a:buSzPts val="1200"/>
              <a:buFont typeface="Arial"/>
              <a:buChar char="•"/>
            </a:pPr>
            <a:r>
              <a:rPr b="0" lang="en-US"/>
              <a:t>private photos</a:t>
            </a:r>
            <a:endParaRPr/>
          </a:p>
          <a:p>
            <a:pPr indent="0" lvl="0" marL="0" rtl="0" algn="l">
              <a:spcBef>
                <a:spcPts val="0"/>
              </a:spcBef>
              <a:spcAft>
                <a:spcPts val="0"/>
              </a:spcAft>
              <a:buNone/>
            </a:pPr>
            <a:r>
              <a:rPr b="0" lang="en-US"/>
              <a:t>Explain that AI tools are online services, so staying safe is important.</a:t>
            </a:r>
            <a:endParaRPr/>
          </a:p>
          <a:p>
            <a:pPr indent="0" lvl="0" marL="0" rtl="0" algn="l">
              <a:spcBef>
                <a:spcPts val="0"/>
              </a:spcBef>
              <a:spcAft>
                <a:spcPts val="0"/>
              </a:spcAft>
              <a:buNone/>
            </a:pPr>
            <a:r>
              <a:rPr b="0" lang="en-US"/>
              <a:t>4. </a:t>
            </a:r>
            <a:r>
              <a:rPr b="0" lang="en-US"/>
              <a:t>Be kind and respectful</a:t>
            </a:r>
            <a:br>
              <a:rPr b="0" lang="en-US"/>
            </a:br>
            <a:r>
              <a:rPr b="0" lang="en-US"/>
              <a:t>Encourage learners not to use AI to create:</a:t>
            </a:r>
            <a:endParaRPr/>
          </a:p>
          <a:p>
            <a:pPr indent="-171450" lvl="0" marL="171450" rtl="0" algn="l">
              <a:spcBef>
                <a:spcPts val="0"/>
              </a:spcBef>
              <a:spcAft>
                <a:spcPts val="0"/>
              </a:spcAft>
              <a:buClr>
                <a:schemeClr val="dk1"/>
              </a:buClr>
              <a:buSzPts val="1200"/>
              <a:buFont typeface="Arial"/>
              <a:buChar char="•"/>
            </a:pPr>
            <a:r>
              <a:rPr b="0" lang="en-US"/>
              <a:t>hurtful messages</a:t>
            </a:r>
            <a:endParaRPr/>
          </a:p>
          <a:p>
            <a:pPr indent="-171450" lvl="0" marL="171450" rtl="0" algn="l">
              <a:spcBef>
                <a:spcPts val="0"/>
              </a:spcBef>
              <a:spcAft>
                <a:spcPts val="0"/>
              </a:spcAft>
              <a:buClr>
                <a:schemeClr val="dk1"/>
              </a:buClr>
              <a:buSzPts val="1200"/>
              <a:buFont typeface="Arial"/>
              <a:buChar char="•"/>
            </a:pPr>
            <a:r>
              <a:rPr b="0" lang="en-US"/>
              <a:t>fake images of people</a:t>
            </a:r>
            <a:endParaRPr/>
          </a:p>
          <a:p>
            <a:pPr indent="-171450" lvl="0" marL="171450" rtl="0" algn="l">
              <a:spcBef>
                <a:spcPts val="0"/>
              </a:spcBef>
              <a:spcAft>
                <a:spcPts val="0"/>
              </a:spcAft>
              <a:buClr>
                <a:schemeClr val="dk1"/>
              </a:buClr>
              <a:buSzPts val="1200"/>
              <a:buFont typeface="Arial"/>
              <a:buChar char="•"/>
            </a:pPr>
            <a:r>
              <a:rPr b="0" lang="en-US"/>
              <a:t>embarrassing or harmful content</a:t>
            </a:r>
            <a:endParaRPr/>
          </a:p>
          <a:p>
            <a:pPr indent="0" lvl="0" marL="0" rtl="0" algn="l">
              <a:spcBef>
                <a:spcPts val="0"/>
              </a:spcBef>
              <a:spcAft>
                <a:spcPts val="0"/>
              </a:spcAft>
              <a:buNone/>
            </a:pPr>
            <a:r>
              <a:rPr b="0" lang="en-US"/>
              <a:t>Technology should help people, not harm them.</a:t>
            </a:r>
            <a:endParaRPr/>
          </a:p>
          <a:p>
            <a:pPr indent="0" lvl="0" marL="0" rtl="0" algn="l">
              <a:spcBef>
                <a:spcPts val="0"/>
              </a:spcBef>
              <a:spcAft>
                <a:spcPts val="0"/>
              </a:spcAft>
              <a:buNone/>
            </a:pPr>
            <a:r>
              <a:rPr b="0" lang="en-US"/>
              <a:t>5. Think before sharing</a:t>
            </a:r>
            <a:br>
              <a:rPr b="0" lang="en-US"/>
            </a:br>
            <a:r>
              <a:rPr b="0" lang="en-US"/>
              <a:t>AI can create very realistic images, videos, or messages that may not be true. Encourage learners to ask themselves:</a:t>
            </a:r>
            <a:endParaRPr/>
          </a:p>
          <a:p>
            <a:pPr indent="0" lvl="0" marL="0" rtl="0" algn="l">
              <a:spcBef>
                <a:spcPts val="0"/>
              </a:spcBef>
              <a:spcAft>
                <a:spcPts val="0"/>
              </a:spcAft>
              <a:buNone/>
            </a:pPr>
            <a:r>
              <a:rPr b="0" lang="en-US"/>
              <a:t>Is this real? Could sharing this hurt someone?</a:t>
            </a:r>
            <a:endParaRPr/>
          </a:p>
          <a:p>
            <a:pPr indent="0" lvl="0" marL="0" rtl="0" algn="l">
              <a:spcBef>
                <a:spcPts val="0"/>
              </a:spcBef>
              <a:spcAft>
                <a:spcPts val="0"/>
              </a:spcAft>
              <a:buNone/>
            </a:pPr>
            <a:r>
              <a:rPr b="0" lang="en-US"/>
              <a:t>Remind them that responsible technology use means thinking carefully before posting or sharing content online.</a:t>
            </a:r>
            <a:endParaRPr/>
          </a:p>
        </p:txBody>
      </p:sp>
      <p:sp>
        <p:nvSpPr>
          <p:cNvPr id="184" name="Google Shape;18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lang="en-US"/>
              <a:t>The use of AI tools to create fake and manipulative images, voice and video messages of real people poses an even more significant threat, as it can lead to situations where safety and well-being are at risk. </a:t>
            </a:r>
            <a:endParaRPr/>
          </a:p>
          <a:p>
            <a:pPr indent="0" lvl="0" marL="0" rtl="0" algn="l">
              <a:spcBef>
                <a:spcPts val="0"/>
              </a:spcBef>
              <a:spcAft>
                <a:spcPts val="0"/>
              </a:spcAft>
              <a:buNone/>
            </a:pPr>
            <a:r>
              <a:rPr b="0" lang="en-US"/>
              <a:t>Explain that deepfakes are videos, pictures, or audio that have been changed using AI to make something look real when it is not. For example, AI can make it appear as if someone said something they never actually said, or place a person’s face into another video.</a:t>
            </a:r>
            <a:endParaRPr/>
          </a:p>
          <a:p>
            <a:pPr indent="0" lvl="0" marL="0" rtl="0" algn="l">
              <a:spcBef>
                <a:spcPts val="0"/>
              </a:spcBef>
              <a:spcAft>
                <a:spcPts val="0"/>
              </a:spcAft>
              <a:buNone/>
            </a:pPr>
            <a:r>
              <a:rPr b="0" lang="en-US"/>
              <a:t>Tell learners that sometimes deepfakes are used for entertainment, such as in movies, games, or memes. However, they can also be used to trick people or spread false information.</a:t>
            </a:r>
            <a:endParaRPr/>
          </a:p>
          <a:p>
            <a:pPr indent="0" lvl="0" marL="0" rtl="0" algn="l">
              <a:spcBef>
                <a:spcPts val="0"/>
              </a:spcBef>
              <a:spcAft>
                <a:spcPts val="0"/>
              </a:spcAft>
              <a:buNone/>
            </a:pPr>
            <a:r>
              <a:rPr b="0" lang="en-US"/>
              <a:t>Give a few examples:</a:t>
            </a:r>
            <a:endParaRPr/>
          </a:p>
          <a:p>
            <a:pPr indent="-171450" lvl="0" marL="171450" rtl="0" algn="l">
              <a:spcBef>
                <a:spcPts val="0"/>
              </a:spcBef>
              <a:spcAft>
                <a:spcPts val="0"/>
              </a:spcAft>
              <a:buClr>
                <a:schemeClr val="dk1"/>
              </a:buClr>
              <a:buSzPts val="1200"/>
              <a:buFont typeface="Arial"/>
              <a:buChar char="•"/>
            </a:pPr>
            <a:r>
              <a:rPr b="0" lang="en-US"/>
              <a:t>scams where someone pretends to be a family member in a video call and asks for money</a:t>
            </a:r>
            <a:endParaRPr/>
          </a:p>
          <a:p>
            <a:pPr indent="-171450" lvl="0" marL="171450" rtl="0" algn="l">
              <a:spcBef>
                <a:spcPts val="0"/>
              </a:spcBef>
              <a:spcAft>
                <a:spcPts val="0"/>
              </a:spcAft>
              <a:buClr>
                <a:schemeClr val="dk1"/>
              </a:buClr>
              <a:buSzPts val="1200"/>
              <a:buFont typeface="Arial"/>
              <a:buChar char="•"/>
            </a:pPr>
            <a:r>
              <a:rPr b="0" lang="en-US"/>
              <a:t>political manipulation where politicians appear to say or do things they never actually did</a:t>
            </a:r>
            <a:endParaRPr/>
          </a:p>
          <a:p>
            <a:pPr indent="-171450" lvl="0" marL="171450" rtl="0" algn="l">
              <a:spcBef>
                <a:spcPts val="0"/>
              </a:spcBef>
              <a:spcAft>
                <a:spcPts val="0"/>
              </a:spcAft>
              <a:buClr>
                <a:schemeClr val="dk1"/>
              </a:buClr>
              <a:buSzPts val="1200"/>
              <a:buFont typeface="Arial"/>
              <a:buChar char="•"/>
            </a:pPr>
            <a:r>
              <a:rPr b="0" lang="en-US"/>
              <a:t>fake celebrity videos online, such as edited videos of well-known actors</a:t>
            </a:r>
            <a:endParaRPr/>
          </a:p>
          <a:p>
            <a:pPr indent="0" lvl="0" marL="0" rtl="0" algn="l">
              <a:spcBef>
                <a:spcPts val="0"/>
              </a:spcBef>
              <a:spcAft>
                <a:spcPts val="0"/>
              </a:spcAft>
              <a:buNone/>
            </a:pPr>
            <a:r>
              <a:rPr b="1" lang="en-US"/>
              <a:t>Finish with a key message:</a:t>
            </a:r>
            <a:endParaRPr b="1"/>
          </a:p>
          <a:p>
            <a:pPr indent="0" lvl="0" marL="0" rtl="0" algn="l">
              <a:spcBef>
                <a:spcPts val="0"/>
              </a:spcBef>
              <a:spcAft>
                <a:spcPts val="0"/>
              </a:spcAft>
              <a:buNone/>
            </a:pPr>
            <a:r>
              <a:rPr b="1" lang="en-US"/>
              <a:t>Encourage learners to think carefully about what they see online and to check whether something is real before believing or sharing it.</a:t>
            </a:r>
            <a:endParaRPr b="1"/>
          </a:p>
        </p:txBody>
      </p:sp>
      <p:sp>
        <p:nvSpPr>
          <p:cNvPr id="197" name="Google Shape;19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b="0" lang="en-US"/>
              <a:t>Explain that the famous painting Mona Lisa is known around the world for her mysterious smile. Recently, people have used Artificial Intelligence to make it appear as if the Mona Lisa is moving.</a:t>
            </a:r>
            <a:endParaRPr/>
          </a:p>
          <a:p>
            <a:pPr indent="0" lvl="0" marL="0" rtl="0" algn="l">
              <a:spcBef>
                <a:spcPts val="0"/>
              </a:spcBef>
              <a:spcAft>
                <a:spcPts val="0"/>
              </a:spcAft>
              <a:buNone/>
            </a:pPr>
            <a:r>
              <a:rPr b="0" lang="en-US"/>
              <a:t>In some videos, the painting seems to move her head or lips, almost as if she is speaking. Of course, the real painting does not move. A computer program creates this effect using AI that can study images and change them.</a:t>
            </a:r>
            <a:endParaRPr/>
          </a:p>
          <a:p>
            <a:pPr indent="0" lvl="0" marL="0" rtl="0" algn="l">
              <a:spcBef>
                <a:spcPts val="0"/>
              </a:spcBef>
              <a:spcAft>
                <a:spcPts val="0"/>
              </a:spcAft>
              <a:buNone/>
            </a:pPr>
            <a:r>
              <a:rPr b="0" lang="en-US"/>
              <a:t>Explain that AI can analyze pictures and recognize shapes such as eyes, faces, and mouths. It can then create a new version of the image that looks realistic.</a:t>
            </a:r>
            <a:endParaRPr/>
          </a:p>
          <a:p>
            <a:pPr indent="0" lvl="0" marL="0" rtl="0" algn="l">
              <a:spcBef>
                <a:spcPts val="0"/>
              </a:spcBef>
              <a:spcAft>
                <a:spcPts val="0"/>
              </a:spcAft>
              <a:buNone/>
            </a:pPr>
            <a:r>
              <a:rPr b="0" lang="en-US"/>
              <a:t>Tell learners that this can be fun and interesting, but it also shows how technology can make things look real even when they are not.</a:t>
            </a:r>
            <a:endParaRPr/>
          </a:p>
          <a:p>
            <a:pPr indent="0" lvl="0" marL="0" rtl="0" algn="l">
              <a:spcBef>
                <a:spcPts val="0"/>
              </a:spcBef>
              <a:spcAft>
                <a:spcPts val="0"/>
              </a:spcAft>
              <a:buNone/>
            </a:pPr>
            <a:r>
              <a:rPr b="0" lang="en-US"/>
              <a:t>Finish by reminding learners that</a:t>
            </a:r>
            <a:r>
              <a:rPr lang="en-US"/>
              <a:t>,</a:t>
            </a:r>
            <a:r>
              <a:rPr b="0" lang="en-US"/>
              <a:t> when </a:t>
            </a:r>
            <a:r>
              <a:rPr lang="en-US"/>
              <a:t>watching </a:t>
            </a:r>
            <a:r>
              <a:rPr b="0" lang="en-US"/>
              <a:t>videos online, it is important to </a:t>
            </a:r>
            <a:r>
              <a:rPr lang="en-US"/>
              <a:t>be aware </a:t>
            </a:r>
            <a:r>
              <a:rPr b="0" lang="en-US"/>
              <a:t>that some images or videos may have been created or </a:t>
            </a:r>
            <a:r>
              <a:rPr lang="en-US"/>
              <a:t>altered </a:t>
            </a:r>
            <a:r>
              <a:rPr b="0" lang="en-US"/>
              <a:t>using AI</a:t>
            </a:r>
            <a:r>
              <a:rPr lang="en-US"/>
              <a:t> with the intention of manipulating and influencing their behaviour, beliefs and choices. It is vital to remain critical and verify what you read, hear and see online. </a:t>
            </a:r>
            <a:endParaRPr/>
          </a:p>
        </p:txBody>
      </p:sp>
      <p:sp>
        <p:nvSpPr>
          <p:cNvPr id="210" name="Google Shape;21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lang="en-US"/>
              <a:t>If possible, show the learners the video (URL:https://www.youtube.com/shorts/__A4kujg7BI). If this is not possible, ask students if they know Cristiano Ronaldo and briefly describe what happens in the video.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Explain that the video shows a deepfake created after a meeting between Cristiano Ronaldo and Donald Trump at the White House. In the video, it appears that the two are playing football together. However, this scene is not real—it was created using artificial intelligence. Explain that this type of video is called a </a:t>
            </a:r>
            <a:r>
              <a:rPr lang="en-US"/>
              <a:t>deepfake</a:t>
            </a:r>
            <a:r>
              <a:rPr lang="en-US"/>
              <a:t>—a video made with AI to make it look like real people are doing or saying things they never actually did. Because the video looks realistic and features well-known public figures, it can be easy for people to believe it is real.</a:t>
            </a:r>
            <a:endParaRPr/>
          </a:p>
          <a:p>
            <a:pPr indent="0" lvl="0" marL="0" rtl="0" algn="l">
              <a:spcBef>
                <a:spcPts val="0"/>
              </a:spcBef>
              <a:spcAft>
                <a:spcPts val="0"/>
              </a:spcAft>
              <a:buNone/>
            </a:pPr>
            <a:r>
              <a:rPr lang="en-US"/>
              <a:t>Highlight that this technology can be used in different ways:</a:t>
            </a:r>
            <a:endParaRPr/>
          </a:p>
          <a:p>
            <a:pPr indent="0" lvl="0" marL="0" rtl="0" algn="l">
              <a:spcBef>
                <a:spcPts val="0"/>
              </a:spcBef>
              <a:spcAft>
                <a:spcPts val="0"/>
              </a:spcAft>
              <a:buNone/>
            </a:pPr>
            <a:r>
              <a:rPr lang="en-US"/>
              <a:t>For entertainment or humour (as in this example)</a:t>
            </a:r>
            <a:endParaRPr/>
          </a:p>
          <a:p>
            <a:pPr indent="0" lvl="0" marL="0" rtl="0" algn="l">
              <a:spcBef>
                <a:spcPts val="0"/>
              </a:spcBef>
              <a:spcAft>
                <a:spcPts val="0"/>
              </a:spcAft>
              <a:buNone/>
            </a:pPr>
            <a:r>
              <a:rPr lang="en-US"/>
              <a:t>But also to mislead people or spread false information</a:t>
            </a:r>
            <a:endParaRPr/>
          </a:p>
          <a:p>
            <a:pPr indent="0" lvl="0" marL="0" rtl="0" algn="l">
              <a:spcBef>
                <a:spcPts val="0"/>
              </a:spcBef>
              <a:spcAft>
                <a:spcPts val="0"/>
              </a:spcAft>
              <a:buNone/>
            </a:pPr>
            <a:r>
              <a:rPr lang="en-US"/>
              <a:t>In some cases, to support financial scams or manipulate public opinion</a:t>
            </a:r>
            <a:endParaRPr/>
          </a:p>
          <a:p>
            <a:pPr indent="0" lvl="0" marL="0" rtl="0" algn="l">
              <a:spcBef>
                <a:spcPts val="0"/>
              </a:spcBef>
              <a:spcAft>
                <a:spcPts val="0"/>
              </a:spcAft>
              <a:buNone/>
            </a:pPr>
            <a:r>
              <a:rPr lang="en-US"/>
              <a:t>Explain that deepfakes are becoming more common and harder to detect.</a:t>
            </a:r>
            <a:endParaRPr/>
          </a:p>
          <a:p>
            <a:pPr indent="0" lvl="0" marL="0" rtl="0" algn="l">
              <a:spcBef>
                <a:spcPts val="0"/>
              </a:spcBef>
              <a:spcAft>
                <a:spcPts val="0"/>
              </a:spcAft>
              <a:buNone/>
            </a:pPr>
            <a:r>
              <a:rPr b="1" lang="en-US"/>
              <a:t>Finish by highlighting the key lesson:</a:t>
            </a:r>
            <a:br>
              <a:rPr b="1" lang="en-US"/>
            </a:br>
            <a:r>
              <a:rPr b="1" lang="en-US"/>
              <a:t>AI-generated videos can look very convincing. That is why it is important to be careful online, question what we see, and check information before trusting it.</a:t>
            </a:r>
            <a:endParaRPr b="1"/>
          </a:p>
        </p:txBody>
      </p:sp>
      <p:sp>
        <p:nvSpPr>
          <p:cNvPr id="221" name="Google Shape;22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b="0" lang="en-US"/>
              <a:t>Tell learners that it is time to practice using AI</a:t>
            </a:r>
            <a:r>
              <a:rPr lang="en-US"/>
              <a:t> for learning and creative work</a:t>
            </a:r>
            <a:r>
              <a:rPr b="0" lang="en-US"/>
              <a:t>.</a:t>
            </a:r>
            <a:endParaRPr/>
          </a:p>
          <a:p>
            <a:pPr indent="0" lvl="0" marL="0" rtl="0" algn="l">
              <a:spcBef>
                <a:spcPts val="0"/>
              </a:spcBef>
              <a:spcAft>
                <a:spcPts val="0"/>
              </a:spcAft>
              <a:buNone/>
            </a:pPr>
            <a:r>
              <a:rPr b="0" lang="en-US"/>
              <a:t>Explain that they will do three short and fun activities to explore different ways AI can be used.</a:t>
            </a:r>
            <a:endParaRPr/>
          </a:p>
          <a:p>
            <a:pPr indent="0" lvl="0" marL="0" rtl="0" algn="l">
              <a:spcBef>
                <a:spcPts val="0"/>
              </a:spcBef>
              <a:spcAft>
                <a:spcPts val="0"/>
              </a:spcAft>
              <a:buNone/>
            </a:pPr>
            <a:r>
              <a:rPr b="0" lang="en-US"/>
              <a:t>If learners have their own devices or are sharing devices, they can follow along and try the activities themselves.</a:t>
            </a:r>
            <a:endParaRPr/>
          </a:p>
          <a:p>
            <a:pPr indent="0" lvl="0" marL="0" rtl="0" algn="l">
              <a:spcBef>
                <a:spcPts val="0"/>
              </a:spcBef>
              <a:spcAft>
                <a:spcPts val="0"/>
              </a:spcAft>
              <a:buNone/>
            </a:pPr>
            <a:r>
              <a:rPr b="0" lang="en-US"/>
              <a:t>If only one device is available, the facilitator can demonstrate the activities using a projector, computer, or phone and involve the learners by asking questions and inviting suggestions.</a:t>
            </a:r>
            <a:endParaRPr/>
          </a:p>
          <a:p>
            <a:pPr indent="0" lvl="0" marL="0" rtl="0" algn="l">
              <a:spcBef>
                <a:spcPts val="0"/>
              </a:spcBef>
              <a:spcAft>
                <a:spcPts val="0"/>
              </a:spcAft>
              <a:buNone/>
            </a:pPr>
            <a:r>
              <a:rPr b="0" lang="en-US"/>
              <a:t>Encourage learners to participate and share their ideas during the activities.</a:t>
            </a:r>
            <a:endParaRPr/>
          </a:p>
          <a:p>
            <a:pPr indent="0" lvl="0" marL="0" rtl="0" algn="l">
              <a:spcBef>
                <a:spcPts val="0"/>
              </a:spcBef>
              <a:spcAft>
                <a:spcPts val="0"/>
              </a:spcAft>
              <a:buNone/>
            </a:pPr>
            <a:r>
              <a:t/>
            </a:r>
            <a:endParaRPr b="0"/>
          </a:p>
        </p:txBody>
      </p:sp>
      <p:sp>
        <p:nvSpPr>
          <p:cNvPr id="232" name="Google Shape;23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b="0" lang="en-US"/>
              <a:t>Introduce the first activity: The Better Question.</a:t>
            </a:r>
            <a:br>
              <a:rPr b="0" lang="en-US"/>
            </a:br>
            <a:r>
              <a:rPr b="0" lang="en-US"/>
              <a:t>Explain that the goal is to show how AI gives better answers when questions are clearer and more specific.</a:t>
            </a:r>
            <a:endParaRPr/>
          </a:p>
          <a:p>
            <a:pPr indent="0" lvl="0" marL="0" rtl="0" algn="l">
              <a:spcBef>
                <a:spcPts val="0"/>
              </a:spcBef>
              <a:spcAft>
                <a:spcPts val="0"/>
              </a:spcAft>
              <a:buNone/>
            </a:pPr>
            <a:r>
              <a:rPr b="0" lang="en-US"/>
              <a:t>Step 1</a:t>
            </a:r>
            <a:br>
              <a:rPr b="0" lang="en-US"/>
            </a:br>
            <a:r>
              <a:rPr b="0" lang="en-US"/>
              <a:t>Ask ChatGPT a simple question about something you would like to learn. For example:</a:t>
            </a:r>
            <a:br>
              <a:rPr b="0" lang="en-US"/>
            </a:br>
            <a:r>
              <a:rPr b="0" lang="en-US"/>
              <a:t>“Tell me about sharks.”</a:t>
            </a:r>
            <a:br>
              <a:rPr b="0" lang="en-US"/>
            </a:br>
            <a:r>
              <a:rPr b="0" lang="en-US"/>
              <a:t>Read the answer aloud to the group.</a:t>
            </a:r>
            <a:endParaRPr/>
          </a:p>
          <a:p>
            <a:pPr indent="0" lvl="0" marL="0" rtl="0" algn="l">
              <a:spcBef>
                <a:spcPts val="0"/>
              </a:spcBef>
              <a:spcAft>
                <a:spcPts val="0"/>
              </a:spcAft>
              <a:buNone/>
            </a:pPr>
            <a:r>
              <a:rPr b="0" lang="en-US"/>
              <a:t>Step 2</a:t>
            </a:r>
            <a:br>
              <a:rPr b="0" lang="en-US"/>
            </a:br>
            <a:r>
              <a:rPr b="0" lang="en-US"/>
              <a:t>Ask learners how the question could be improved to make it clearer or more specific.</a:t>
            </a:r>
            <a:br>
              <a:rPr b="0" lang="en-US"/>
            </a:br>
            <a:r>
              <a:rPr b="0" lang="en-US"/>
              <a:t>For example:</a:t>
            </a:r>
            <a:br>
              <a:rPr b="0" lang="en-US"/>
            </a:br>
            <a:r>
              <a:rPr b="0" lang="en-US"/>
              <a:t>“Explain why sharks are important in the ocean for a 12-year-old.”</a:t>
            </a:r>
            <a:endParaRPr/>
          </a:p>
          <a:p>
            <a:pPr indent="0" lvl="0" marL="0" rtl="0" algn="l">
              <a:spcBef>
                <a:spcPts val="0"/>
              </a:spcBef>
              <a:spcAft>
                <a:spcPts val="0"/>
              </a:spcAft>
              <a:buNone/>
            </a:pPr>
            <a:r>
              <a:rPr b="0" lang="en-US"/>
              <a:t>Discuss</a:t>
            </a:r>
            <a:br>
              <a:rPr b="0" lang="en-US"/>
            </a:br>
            <a:r>
              <a:rPr b="0" lang="en-US"/>
              <a:t>Ask the learners which answer was more helpful and why.</a:t>
            </a:r>
            <a:endParaRPr/>
          </a:p>
          <a:p>
            <a:pPr indent="0" lvl="0" marL="0" rtl="0" algn="l">
              <a:spcBef>
                <a:spcPts val="0"/>
              </a:spcBef>
              <a:spcAft>
                <a:spcPts val="0"/>
              </a:spcAft>
              <a:buNone/>
            </a:pPr>
            <a:r>
              <a:rPr b="1" lang="en-US"/>
              <a:t>Key message</a:t>
            </a:r>
            <a:br>
              <a:rPr b="1" lang="en-US"/>
            </a:br>
            <a:r>
              <a:rPr b="1" lang="en-US"/>
              <a:t>AI works better when we give clear and detailed instructions.</a:t>
            </a:r>
            <a:endParaRPr b="1"/>
          </a:p>
        </p:txBody>
      </p:sp>
      <p:sp>
        <p:nvSpPr>
          <p:cNvPr id="242" name="Google Shape;24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b="0" lang="en-US"/>
              <a:t>Introduce the second activity: Story Creator.</a:t>
            </a:r>
            <a:br>
              <a:rPr b="0" lang="en-US"/>
            </a:br>
            <a:r>
              <a:rPr b="0" lang="en-US"/>
              <a:t>Explain that the goal is to show how AI can help create stories and ideas.</a:t>
            </a:r>
            <a:endParaRPr/>
          </a:p>
          <a:p>
            <a:pPr indent="0" lvl="0" marL="0" rtl="0" algn="l">
              <a:spcBef>
                <a:spcPts val="0"/>
              </a:spcBef>
              <a:spcAft>
                <a:spcPts val="0"/>
              </a:spcAft>
              <a:buNone/>
            </a:pPr>
            <a:r>
              <a:rPr b="0" lang="en-US"/>
              <a:t>Ask learners to suggest three things, for example: a library, a robot, and a mystery door.</a:t>
            </a:r>
            <a:endParaRPr/>
          </a:p>
          <a:p>
            <a:pPr indent="0" lvl="0" marL="0" rtl="0" algn="l">
              <a:spcBef>
                <a:spcPts val="0"/>
              </a:spcBef>
              <a:spcAft>
                <a:spcPts val="0"/>
              </a:spcAft>
              <a:buNone/>
            </a:pPr>
            <a:r>
              <a:rPr b="0" lang="en-US"/>
              <a:t>Type a prompt into ChatGPT using these ideas. For example:</a:t>
            </a:r>
            <a:br>
              <a:rPr b="0" lang="en-US"/>
            </a:br>
            <a:r>
              <a:rPr b="0" lang="en-US"/>
              <a:t>“Write a short funny story about a robot who finds a secret door in a library.”</a:t>
            </a:r>
            <a:endParaRPr/>
          </a:p>
          <a:p>
            <a:pPr indent="0" lvl="0" marL="0" rtl="0" algn="l">
              <a:spcBef>
                <a:spcPts val="0"/>
              </a:spcBef>
              <a:spcAft>
                <a:spcPts val="0"/>
              </a:spcAft>
              <a:buNone/>
            </a:pPr>
            <a:r>
              <a:rPr b="0" lang="en-US"/>
              <a:t>Read the story to the group.</a:t>
            </a:r>
            <a:endParaRPr/>
          </a:p>
          <a:p>
            <a:pPr indent="0" lvl="0" marL="0" rtl="0" algn="l">
              <a:spcBef>
                <a:spcPts val="0"/>
              </a:spcBef>
              <a:spcAft>
                <a:spcPts val="0"/>
              </a:spcAft>
              <a:buNone/>
            </a:pPr>
            <a:r>
              <a:rPr b="0" lang="en-US"/>
              <a:t>Follow-up</a:t>
            </a:r>
            <a:br>
              <a:rPr b="0" lang="en-US"/>
            </a:br>
            <a:r>
              <a:rPr b="0" lang="en-US"/>
              <a:t>Ask learners how they would like to change the story. For example:</a:t>
            </a:r>
            <a:endParaRPr/>
          </a:p>
          <a:p>
            <a:pPr indent="-171450" lvl="0" marL="171450" rtl="0" algn="l">
              <a:spcBef>
                <a:spcPts val="0"/>
              </a:spcBef>
              <a:spcAft>
                <a:spcPts val="0"/>
              </a:spcAft>
              <a:buClr>
                <a:schemeClr val="dk1"/>
              </a:buClr>
              <a:buSzPts val="1200"/>
              <a:buFont typeface="Arial"/>
              <a:buChar char="•"/>
            </a:pPr>
            <a:r>
              <a:rPr b="0" lang="en-US"/>
              <a:t>make it scary</a:t>
            </a:r>
            <a:endParaRPr/>
          </a:p>
          <a:p>
            <a:pPr indent="-171450" lvl="0" marL="171450" rtl="0" algn="l">
              <a:spcBef>
                <a:spcPts val="0"/>
              </a:spcBef>
              <a:spcAft>
                <a:spcPts val="0"/>
              </a:spcAft>
              <a:buClr>
                <a:schemeClr val="dk1"/>
              </a:buClr>
              <a:buSzPts val="1200"/>
              <a:buFont typeface="Arial"/>
              <a:buChar char="•"/>
            </a:pPr>
            <a:r>
              <a:rPr b="0" lang="en-US"/>
              <a:t>make it shorter</a:t>
            </a:r>
            <a:endParaRPr/>
          </a:p>
          <a:p>
            <a:pPr indent="-171450" lvl="0" marL="171450" rtl="0" algn="l">
              <a:spcBef>
                <a:spcPts val="0"/>
              </a:spcBef>
              <a:spcAft>
                <a:spcPts val="0"/>
              </a:spcAft>
              <a:buClr>
                <a:schemeClr val="dk1"/>
              </a:buClr>
              <a:buSzPts val="1200"/>
              <a:buFont typeface="Arial"/>
              <a:buChar char="•"/>
            </a:pPr>
            <a:r>
              <a:rPr b="0" lang="en-US"/>
              <a:t>change the ending</a:t>
            </a:r>
            <a:endParaRPr/>
          </a:p>
          <a:p>
            <a:pPr indent="0" lvl="0" marL="0" rtl="0" algn="l">
              <a:spcBef>
                <a:spcPts val="0"/>
              </a:spcBef>
              <a:spcAft>
                <a:spcPts val="0"/>
              </a:spcAft>
              <a:buNone/>
            </a:pPr>
            <a:r>
              <a:rPr b="0" lang="en-US"/>
              <a:t>Show how ChatGPT can edit or improve the story based on their suggestions.</a:t>
            </a:r>
            <a:endParaRPr/>
          </a:p>
          <a:p>
            <a:pPr indent="0" lvl="0" marL="0" rtl="0" algn="l">
              <a:spcBef>
                <a:spcPts val="0"/>
              </a:spcBef>
              <a:spcAft>
                <a:spcPts val="0"/>
              </a:spcAft>
              <a:buNone/>
            </a:pPr>
            <a:r>
              <a:rPr b="1" lang="en-US"/>
              <a:t>Key message</a:t>
            </a:r>
            <a:br>
              <a:rPr b="0" lang="en-US"/>
            </a:br>
            <a:r>
              <a:rPr b="1" lang="en-US"/>
              <a:t>AI can help generate ideas and modify creative content.</a:t>
            </a:r>
            <a:endParaRPr b="1"/>
          </a:p>
        </p:txBody>
      </p:sp>
      <p:sp>
        <p:nvSpPr>
          <p:cNvPr id="253" name="Google Shape;25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b="0" lang="en-US"/>
              <a:t>Introduce the third activity: Fact</a:t>
            </a:r>
            <a:r>
              <a:rPr lang="en-US"/>
              <a:t>check.</a:t>
            </a:r>
            <a:br>
              <a:rPr b="0" lang="en-US"/>
            </a:br>
            <a:r>
              <a:rPr b="0" lang="en-US"/>
              <a:t>Explain that the goal is to learn how to think critically about information provided by AI.</a:t>
            </a:r>
            <a:endParaRPr/>
          </a:p>
          <a:p>
            <a:pPr indent="0" lvl="0" marL="0" rtl="0" algn="l">
              <a:spcBef>
                <a:spcPts val="0"/>
              </a:spcBef>
              <a:spcAft>
                <a:spcPts val="0"/>
              </a:spcAft>
              <a:buNone/>
            </a:pPr>
            <a:r>
              <a:rPr b="0" lang="en-US"/>
              <a:t>Ask ChatGPT a question such as:</a:t>
            </a:r>
            <a:br>
              <a:rPr b="0" lang="en-US"/>
            </a:br>
            <a:r>
              <a:rPr b="0" lang="en-US"/>
              <a:t>“Give me three facts about octopuses.”</a:t>
            </a:r>
            <a:endParaRPr/>
          </a:p>
          <a:p>
            <a:pPr indent="0" lvl="0" marL="0" rtl="0" algn="l">
              <a:spcBef>
                <a:spcPts val="0"/>
              </a:spcBef>
              <a:spcAft>
                <a:spcPts val="0"/>
              </a:spcAft>
              <a:buNone/>
            </a:pPr>
            <a:r>
              <a:rPr b="0" lang="en-US"/>
              <a:t>Read the answers together with the learners.</a:t>
            </a:r>
            <a:endParaRPr/>
          </a:p>
          <a:p>
            <a:pPr indent="0" lvl="0" marL="0" rtl="0" algn="l">
              <a:spcBef>
                <a:spcPts val="0"/>
              </a:spcBef>
              <a:spcAft>
                <a:spcPts val="0"/>
              </a:spcAft>
              <a:buNone/>
            </a:pPr>
            <a:r>
              <a:rPr b="0" lang="en-US"/>
              <a:t>Then ask:</a:t>
            </a:r>
            <a:br>
              <a:rPr b="0" lang="en-US"/>
            </a:br>
            <a:r>
              <a:rPr b="0" lang="en-US"/>
              <a:t>“Do we trust this information?”</a:t>
            </a:r>
            <a:endParaRPr/>
          </a:p>
          <a:p>
            <a:pPr indent="0" lvl="0" marL="0" rtl="0" algn="l">
              <a:spcBef>
                <a:spcPts val="0"/>
              </a:spcBef>
              <a:spcAft>
                <a:spcPts val="0"/>
              </a:spcAft>
              <a:buNone/>
            </a:pPr>
            <a:r>
              <a:rPr b="0" lang="en-US"/>
              <a:t>Explain that even though AI can be helpful, it is important to check important facts.</a:t>
            </a:r>
            <a:endParaRPr/>
          </a:p>
          <a:p>
            <a:pPr indent="0" lvl="0" marL="0" rtl="0" algn="l">
              <a:spcBef>
                <a:spcPts val="0"/>
              </a:spcBef>
              <a:spcAft>
                <a:spcPts val="0"/>
              </a:spcAft>
              <a:buNone/>
            </a:pPr>
            <a:r>
              <a:rPr b="0" lang="en-US"/>
              <a:t>Choose one of the facts and verify it together using another source, such as:</a:t>
            </a:r>
            <a:endParaRPr/>
          </a:p>
          <a:p>
            <a:pPr indent="0" lvl="0" marL="0" rtl="0" algn="l">
              <a:spcBef>
                <a:spcPts val="0"/>
              </a:spcBef>
              <a:spcAft>
                <a:spcPts val="0"/>
              </a:spcAft>
              <a:buNone/>
            </a:pPr>
            <a:r>
              <a:rPr b="0" lang="en-US"/>
              <a:t>Google</a:t>
            </a:r>
            <a:endParaRPr/>
          </a:p>
          <a:p>
            <a:pPr indent="0" lvl="0" marL="0" rtl="0" algn="l">
              <a:spcBef>
                <a:spcPts val="0"/>
              </a:spcBef>
              <a:spcAft>
                <a:spcPts val="0"/>
              </a:spcAft>
              <a:buNone/>
            </a:pPr>
            <a:r>
              <a:rPr b="0" lang="en-US"/>
              <a:t>a science website</a:t>
            </a:r>
            <a:endParaRPr/>
          </a:p>
          <a:p>
            <a:pPr indent="0" lvl="0" marL="0" rtl="0" algn="l">
              <a:spcBef>
                <a:spcPts val="0"/>
              </a:spcBef>
              <a:spcAft>
                <a:spcPts val="0"/>
              </a:spcAft>
              <a:buNone/>
            </a:pPr>
            <a:r>
              <a:rPr b="0" lang="en-US"/>
              <a:t>a book</a:t>
            </a:r>
            <a:endParaRPr/>
          </a:p>
          <a:p>
            <a:pPr indent="0" lvl="0" marL="0" rtl="0" algn="l">
              <a:spcBef>
                <a:spcPts val="0"/>
              </a:spcBef>
              <a:spcAft>
                <a:spcPts val="0"/>
              </a:spcAft>
              <a:buNone/>
            </a:pPr>
            <a:r>
              <a:rPr b="1" lang="en-US"/>
              <a:t>Key message</a:t>
            </a:r>
            <a:br>
              <a:rPr b="1" lang="en-US"/>
            </a:br>
            <a:r>
              <a:rPr b="1" lang="en-US"/>
              <a:t>AI can be a useful tool, but we should always verify important information.</a:t>
            </a:r>
            <a:endParaRPr b="1"/>
          </a:p>
        </p:txBody>
      </p:sp>
      <p:sp>
        <p:nvSpPr>
          <p:cNvPr id="264" name="Google Shape;26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b="0" lang="en-US"/>
              <a:t>If you </a:t>
            </a:r>
            <a:r>
              <a:rPr lang="en-US"/>
              <a:t>would like to run </a:t>
            </a:r>
            <a:r>
              <a:rPr b="0" lang="en-US"/>
              <a:t>more than one </a:t>
            </a:r>
            <a:r>
              <a:rPr lang="en-US"/>
              <a:t>AI </a:t>
            </a:r>
            <a:r>
              <a:rPr b="0" lang="en-US"/>
              <a:t>training session with the same group of learners, you may </a:t>
            </a:r>
            <a:r>
              <a:rPr lang="en-US"/>
              <a:t>wish </a:t>
            </a:r>
            <a:r>
              <a:rPr b="0" lang="en-US"/>
              <a:t>to explore </a:t>
            </a:r>
            <a:r>
              <a:rPr lang="en-US"/>
              <a:t>the </a:t>
            </a:r>
            <a:r>
              <a:rPr b="0" lang="en-US"/>
              <a:t>additional training materials created by the University of </a:t>
            </a:r>
            <a:r>
              <a:rPr lang="en-US"/>
              <a:t>Washington's </a:t>
            </a:r>
            <a:r>
              <a:rPr b="0" lang="en-US"/>
              <a:t>Center for an Informed Public</a:t>
            </a:r>
            <a:r>
              <a:rPr lang="en-US"/>
              <a:t> for use in libraries (</a:t>
            </a:r>
            <a:r>
              <a:rPr lang="en-US"/>
              <a:t>URL: </a:t>
            </a:r>
            <a:r>
              <a:rPr lang="en-US" u="sng">
                <a:solidFill>
                  <a:schemeClr val="hlink"/>
                </a:solidFill>
                <a:hlinkClick r:id="rId2"/>
              </a:rPr>
              <a:t>https://lokisloop.org/AIMisAdventures</a:t>
            </a:r>
            <a:r>
              <a:rPr lang="en-US"/>
              <a:t>)</a:t>
            </a:r>
            <a:r>
              <a:rPr b="0" lang="en-US"/>
              <a:t>.</a:t>
            </a:r>
            <a:endParaRPr/>
          </a:p>
          <a:p>
            <a:pPr indent="0" lvl="0" marL="0" rtl="0" algn="l">
              <a:spcBef>
                <a:spcPts val="0"/>
              </a:spcBef>
              <a:spcAft>
                <a:spcPts val="0"/>
              </a:spcAft>
              <a:buNone/>
            </a:pPr>
            <a:r>
              <a:rPr b="0" lang="en-US"/>
              <a:t>The materials include six activities organized into three main topics:</a:t>
            </a:r>
            <a:endParaRPr/>
          </a:p>
          <a:p>
            <a:pPr indent="0" lvl="0" marL="0" rtl="0" algn="l">
              <a:spcBef>
                <a:spcPts val="0"/>
              </a:spcBef>
              <a:spcAft>
                <a:spcPts val="0"/>
              </a:spcAft>
              <a:buNone/>
            </a:pPr>
            <a:r>
              <a:rPr b="0" lang="en-US"/>
              <a:t>1. What is AI and Why Does it Impact Me?</a:t>
            </a:r>
            <a:br>
              <a:rPr b="0" lang="en-US"/>
            </a:br>
            <a:r>
              <a:rPr b="0" lang="en-US"/>
              <a:t>This section introduces the basics of AI. Learners explore how AI learns from data, how it creates new content, and how it differs from human learning.</a:t>
            </a:r>
            <a:endParaRPr/>
          </a:p>
          <a:p>
            <a:pPr indent="0" lvl="0" marL="0" rtl="0" algn="l">
              <a:spcBef>
                <a:spcPts val="0"/>
              </a:spcBef>
              <a:spcAft>
                <a:spcPts val="0"/>
              </a:spcAft>
              <a:buNone/>
            </a:pPr>
            <a:r>
              <a:rPr b="0" lang="en-US"/>
              <a:t>2. Training Data, Bias, and Misinformation</a:t>
            </a:r>
            <a:br>
              <a:rPr b="0" lang="en-US"/>
            </a:br>
            <a:r>
              <a:rPr b="0" lang="en-US"/>
              <a:t>This section explains how AI uses training data. Through hands-on, low-tech activities, learners discover how data influences machine learning and how manipulating data can lead to misinformation.</a:t>
            </a:r>
            <a:endParaRPr/>
          </a:p>
          <a:p>
            <a:pPr indent="0" lvl="0" marL="0" rtl="0" algn="l">
              <a:spcBef>
                <a:spcPts val="0"/>
              </a:spcBef>
              <a:spcAft>
                <a:spcPts val="0"/>
              </a:spcAft>
              <a:buNone/>
            </a:pPr>
            <a:r>
              <a:rPr b="0" lang="en-US"/>
              <a:t>3. People, Misinformation, and Ethical Perspectives</a:t>
            </a:r>
            <a:br>
              <a:rPr b="0" lang="en-US"/>
            </a:br>
            <a:r>
              <a:rPr b="0" lang="en-US"/>
              <a:t>In this section, learners explore the challenges of misinformation and the ethical questions related to AI. They also connect AI to their everyday lives and discuss how to think critically about AI tools.</a:t>
            </a:r>
            <a:endParaRPr b="0"/>
          </a:p>
        </p:txBody>
      </p:sp>
      <p:sp>
        <p:nvSpPr>
          <p:cNvPr id="275" name="Google Shape;27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b="0" lang="en-US"/>
              <a:t>Welcome!</a:t>
            </a:r>
            <a:endParaRPr/>
          </a:p>
          <a:p>
            <a:pPr indent="0" lvl="0" marL="0" rtl="0" algn="l">
              <a:spcBef>
                <a:spcPts val="0"/>
              </a:spcBef>
              <a:spcAft>
                <a:spcPts val="0"/>
              </a:spcAft>
              <a:buNone/>
            </a:pPr>
            <a:r>
              <a:rPr b="0" lang="en-US"/>
              <a:t>Today we are going to explore Artificial Intelligence (AI) — the technology behind many apps and tools you use every day.</a:t>
            </a:r>
            <a:endParaRPr/>
          </a:p>
          <a:p>
            <a:pPr indent="0" lvl="0" marL="0" rtl="0" algn="l">
              <a:spcBef>
                <a:spcPts val="0"/>
              </a:spcBef>
              <a:spcAft>
                <a:spcPts val="0"/>
              </a:spcAft>
              <a:buNone/>
            </a:pPr>
            <a:r>
              <a:rPr b="0" lang="en-US"/>
              <a:t>We will learn:</a:t>
            </a:r>
            <a:br>
              <a:rPr b="0" lang="en-US"/>
            </a:br>
            <a:r>
              <a:rPr b="0" lang="en-US"/>
              <a:t>• what AI is</a:t>
            </a:r>
            <a:br>
              <a:rPr b="0" lang="en-US"/>
            </a:br>
            <a:r>
              <a:rPr b="0" lang="en-US"/>
              <a:t>• where we see it in real life</a:t>
            </a:r>
            <a:br>
              <a:rPr b="0" lang="en-US"/>
            </a:br>
            <a:r>
              <a:rPr b="0" lang="en-US"/>
              <a:t>• how to use it smartly and responsibly</a:t>
            </a:r>
            <a:endParaRPr/>
          </a:p>
          <a:p>
            <a:pPr indent="0" lvl="0" marL="0" rtl="0" algn="l">
              <a:spcBef>
                <a:spcPts val="0"/>
              </a:spcBef>
              <a:spcAft>
                <a:spcPts val="0"/>
              </a:spcAft>
              <a:buNone/>
            </a:pPr>
            <a:r>
              <a:rPr b="0" lang="en-US"/>
              <a:t>You will also try a few fun activities to see what AI can do!</a:t>
            </a:r>
            <a:endParaRPr/>
          </a:p>
        </p:txBody>
      </p:sp>
      <p:sp>
        <p:nvSpPr>
          <p:cNvPr id="95" name="Google Shape;9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b="0" lang="en-US"/>
              <a:t>Ask all learners to stand up. Explain that you will read a few statements. If the statement is true for them, they should remain standing. If it is not true, they should sit down</a:t>
            </a:r>
            <a:r>
              <a:rPr lang="en-US"/>
              <a:t>. </a:t>
            </a:r>
            <a:r>
              <a:rPr b="0" lang="en-US"/>
              <a:t>Read the following statements one by one:</a:t>
            </a:r>
            <a:endParaRPr/>
          </a:p>
          <a:p>
            <a:pPr indent="-228600" lvl="0" marL="228600" rtl="0" algn="l">
              <a:spcBef>
                <a:spcPts val="0"/>
              </a:spcBef>
              <a:spcAft>
                <a:spcPts val="0"/>
              </a:spcAft>
              <a:buClr>
                <a:schemeClr val="dk1"/>
              </a:buClr>
              <a:buSzPts val="1200"/>
              <a:buFont typeface="Play"/>
              <a:buAutoNum type="arabicPeriod"/>
            </a:pPr>
            <a:r>
              <a:rPr b="0" lang="en-US"/>
              <a:t>Stand up if you like football.</a:t>
            </a:r>
            <a:endParaRPr/>
          </a:p>
          <a:p>
            <a:pPr indent="-228600" lvl="0" marL="228600" rtl="0" algn="l">
              <a:spcBef>
                <a:spcPts val="0"/>
              </a:spcBef>
              <a:spcAft>
                <a:spcPts val="0"/>
              </a:spcAft>
              <a:buClr>
                <a:schemeClr val="dk1"/>
              </a:buClr>
              <a:buSzPts val="1200"/>
              <a:buFont typeface="Play"/>
              <a:buAutoNum type="arabicPeriod"/>
            </a:pPr>
            <a:r>
              <a:rPr b="0" lang="en-US"/>
              <a:t>Stand up if you like music.</a:t>
            </a:r>
            <a:endParaRPr/>
          </a:p>
          <a:p>
            <a:pPr indent="-228600" lvl="0" marL="228600" rtl="0" algn="l">
              <a:spcBef>
                <a:spcPts val="0"/>
              </a:spcBef>
              <a:spcAft>
                <a:spcPts val="0"/>
              </a:spcAft>
              <a:buClr>
                <a:schemeClr val="dk1"/>
              </a:buClr>
              <a:buSzPts val="1200"/>
              <a:buFont typeface="Play"/>
              <a:buAutoNum type="arabicPeriod"/>
            </a:pPr>
            <a:r>
              <a:rPr b="0" lang="en-US"/>
              <a:t>Stand up if you like reading.</a:t>
            </a:r>
            <a:endParaRPr/>
          </a:p>
          <a:p>
            <a:pPr indent="0" lvl="0" marL="0" rtl="0" algn="l">
              <a:spcBef>
                <a:spcPts val="0"/>
              </a:spcBef>
              <a:spcAft>
                <a:spcPts val="0"/>
              </a:spcAft>
              <a:buNone/>
            </a:pPr>
            <a:r>
              <a:rPr b="0" lang="en-US"/>
              <a:t>After the activity, ask everyone to sit down and lead a short discussion using this question:</a:t>
            </a:r>
            <a:endParaRPr/>
          </a:p>
          <a:p>
            <a:pPr indent="0" lvl="0" marL="0" rtl="0" algn="l">
              <a:spcBef>
                <a:spcPts val="0"/>
              </a:spcBef>
              <a:spcAft>
                <a:spcPts val="0"/>
              </a:spcAft>
              <a:buNone/>
            </a:pPr>
            <a:r>
              <a:rPr b="0" lang="en-US">
                <a:extLst>
                  <a:ext uri="http://customooxmlschemas.google.com/">
                    <go:slidesCustomData xmlns:go="http://customooxmlschemas.google.com/" textRoundtripDataId="0"/>
                  </a:ext>
                </a:extLst>
              </a:rPr>
              <a:t>Imagine YouTube or TikTok saw this information about you. What kind of videos would it recommend to you?</a:t>
            </a:r>
            <a:endParaRPr/>
          </a:p>
          <a:p>
            <a:pPr indent="0" lvl="0" marL="0" rtl="0" algn="l">
              <a:spcBef>
                <a:spcPts val="0"/>
              </a:spcBef>
              <a:spcAft>
                <a:spcPts val="0"/>
              </a:spcAft>
              <a:buNone/>
            </a:pPr>
            <a:r>
              <a:rPr b="0" lang="en-US"/>
              <a:t>Invite a few learners to share their ideas.</a:t>
            </a:r>
            <a:endParaRPr/>
          </a:p>
          <a:p>
            <a:pPr indent="0" lvl="0" marL="0" rtl="0" algn="l">
              <a:spcBef>
                <a:spcPts val="0"/>
              </a:spcBef>
              <a:spcAft>
                <a:spcPts val="0"/>
              </a:spcAft>
              <a:buNone/>
            </a:pPr>
            <a:r>
              <a:rPr b="0" lang="en-US"/>
              <a:t>Then explain:</a:t>
            </a:r>
            <a:endParaRPr/>
          </a:p>
          <a:p>
            <a:pPr indent="0" lvl="0" marL="0" rtl="0" algn="l">
              <a:spcBef>
                <a:spcPts val="0"/>
              </a:spcBef>
              <a:spcAft>
                <a:spcPts val="0"/>
              </a:spcAft>
              <a:buNone/>
            </a:pPr>
            <a:r>
              <a:rPr lang="en-US" sz="1050">
                <a:solidFill>
                  <a:srgbClr val="444746"/>
                </a:solidFill>
                <a:latin typeface="Roboto"/>
                <a:ea typeface="Roboto"/>
                <a:cs typeface="Roboto"/>
                <a:sym typeface="Roboto"/>
              </a:rPr>
              <a:t>Nowadays, Apps like YouTube and TikTok use artificial intelligence - AI - to decide what content and information to show you. Today we will learn how AI works, and how to use AI in a smart and responsible way.</a:t>
            </a:r>
            <a:endParaRPr/>
          </a:p>
        </p:txBody>
      </p:sp>
      <p:sp>
        <p:nvSpPr>
          <p:cNvPr id="105" name="Google Shape;10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b="0" lang="en-US"/>
              <a:t>Ask learners: What do you think Artificial Intelligence (AI) is?</a:t>
            </a:r>
            <a:endParaRPr/>
          </a:p>
          <a:p>
            <a:pPr indent="0" lvl="0" marL="0" rtl="0" algn="l">
              <a:spcBef>
                <a:spcPts val="0"/>
              </a:spcBef>
              <a:spcAft>
                <a:spcPts val="0"/>
              </a:spcAft>
              <a:buNone/>
            </a:pPr>
            <a:r>
              <a:rPr b="0" lang="en-US"/>
              <a:t>Invite 3–4 students to share their ideas. If learners are unsure, you can help the discussion with a few questions:</a:t>
            </a:r>
            <a:endParaRPr/>
          </a:p>
          <a:p>
            <a:pPr indent="-171450" lvl="0" marL="171450" rtl="0" algn="l">
              <a:spcBef>
                <a:spcPts val="0"/>
              </a:spcBef>
              <a:spcAft>
                <a:spcPts val="0"/>
              </a:spcAft>
              <a:buClr>
                <a:schemeClr val="dk1"/>
              </a:buClr>
              <a:buSzPts val="1200"/>
              <a:buFont typeface="Arial"/>
              <a:buChar char="•"/>
            </a:pPr>
            <a:r>
              <a:rPr b="0" lang="en-US"/>
              <a:t>Have you heard about AI before?</a:t>
            </a:r>
            <a:endParaRPr/>
          </a:p>
          <a:p>
            <a:pPr indent="-171450" lvl="0" marL="171450" rtl="0" algn="l">
              <a:spcBef>
                <a:spcPts val="0"/>
              </a:spcBef>
              <a:spcAft>
                <a:spcPts val="0"/>
              </a:spcAft>
              <a:buClr>
                <a:schemeClr val="dk1"/>
              </a:buClr>
              <a:buSzPts val="1200"/>
              <a:buFont typeface="Arial"/>
              <a:buChar char="•"/>
            </a:pPr>
            <a:r>
              <a:rPr b="0" lang="en-US"/>
              <a:t>Do you think AI is a robot?</a:t>
            </a:r>
            <a:endParaRPr/>
          </a:p>
          <a:p>
            <a:pPr indent="-171450" lvl="0" marL="171450" rtl="0" algn="l">
              <a:spcBef>
                <a:spcPts val="0"/>
              </a:spcBef>
              <a:spcAft>
                <a:spcPts val="0"/>
              </a:spcAft>
              <a:buClr>
                <a:schemeClr val="dk1"/>
              </a:buClr>
              <a:buSzPts val="1200"/>
              <a:buFont typeface="Arial"/>
              <a:buChar char="•"/>
            </a:pPr>
            <a:r>
              <a:rPr b="0" lang="en-US"/>
              <a:t>Do you think computers can think like people?</a:t>
            </a:r>
            <a:endParaRPr/>
          </a:p>
          <a:p>
            <a:pPr indent="0" lvl="0" marL="0" rtl="0" algn="l">
              <a:spcBef>
                <a:spcPts val="0"/>
              </a:spcBef>
              <a:spcAft>
                <a:spcPts val="0"/>
              </a:spcAft>
              <a:buNone/>
            </a:pPr>
            <a:r>
              <a:rPr b="0" lang="en-US"/>
              <a:t>Then explain:</a:t>
            </a:r>
            <a:endParaRPr/>
          </a:p>
          <a:p>
            <a:pPr indent="0" lvl="0" marL="0" rtl="0" algn="l">
              <a:spcBef>
                <a:spcPts val="0"/>
              </a:spcBef>
              <a:spcAft>
                <a:spcPts val="0"/>
              </a:spcAft>
              <a:buNone/>
            </a:pPr>
            <a:r>
              <a:rPr b="0" lang="en-US"/>
              <a:t>Artificial Intelligence, or AI, is a kin</a:t>
            </a:r>
            <a:r>
              <a:rPr lang="en-US"/>
              <a:t>d of </a:t>
            </a:r>
            <a:r>
              <a:rPr lang="en-US"/>
              <a:t>software</a:t>
            </a:r>
            <a:r>
              <a:rPr lang="en-US"/>
              <a:t> that makes it possible for </a:t>
            </a:r>
            <a:r>
              <a:rPr b="0" lang="en-US">
                <a:extLst>
                  <a:ext uri="http://customooxmlschemas.google.com/">
                    <go:slidesCustomData xmlns:go="http://customooxmlschemas.google.com/" textRoundtripDataId="2"/>
                  </a:ext>
                </a:extLst>
              </a:rPr>
              <a:t>computers</a:t>
            </a:r>
            <a:r>
              <a:rPr b="0" lang="en-US"/>
              <a:t> to learn from information and use it to help solve problems or answer questions</a:t>
            </a:r>
            <a:r>
              <a:rPr lang="en-US"/>
              <a:t>.  </a:t>
            </a:r>
            <a:r>
              <a:rPr b="0" lang="en-US"/>
              <a:t>People often imagine AI as a robot, but most AI is actually a kind of </a:t>
            </a:r>
            <a:r>
              <a:rPr lang="en-US"/>
              <a:t>software</a:t>
            </a:r>
            <a:r>
              <a:rPr b="0" lang="en-US"/>
              <a:t> that exists inside the computers and the apps we use every day.</a:t>
            </a:r>
            <a:endParaRPr/>
          </a:p>
          <a:p>
            <a:pPr indent="0" lvl="0" marL="0" rtl="0" algn="l">
              <a:spcBef>
                <a:spcPts val="0"/>
              </a:spcBef>
              <a:spcAft>
                <a:spcPts val="0"/>
              </a:spcAft>
              <a:buNone/>
            </a:pPr>
            <a:r>
              <a:rPr b="0" lang="en-US"/>
              <a:t>Some people also think AI has a brain like humans. In reality, AI does not understand things the way people do. It creates text, pictures, music, videos, or code by </a:t>
            </a:r>
            <a:r>
              <a:rPr lang="en-US"/>
              <a:t>analysing </a:t>
            </a:r>
            <a:r>
              <a:rPr b="0" lang="en-US"/>
              <a:t>huge amounts of information and finding </a:t>
            </a:r>
            <a:r>
              <a:rPr lang="en-US"/>
              <a:t>patterns, enabling it to produce content that resembles content that is created by humans. </a:t>
            </a:r>
            <a:endParaRPr b="0"/>
          </a:p>
          <a:p>
            <a:pPr indent="0" lvl="0" marL="0" rtl="0" algn="l">
              <a:spcBef>
                <a:spcPts val="0"/>
              </a:spcBef>
              <a:spcAft>
                <a:spcPts val="0"/>
              </a:spcAft>
              <a:buNone/>
            </a:pPr>
            <a:r>
              <a:rPr b="0" lang="en-US"/>
              <a:t>For example, AI can write sentences. </a:t>
            </a:r>
            <a:r>
              <a:rPr lang="en-US"/>
              <a:t>W</a:t>
            </a:r>
            <a:r>
              <a:rPr b="0" lang="en-US"/>
              <a:t>hen AI writes a sentence, it predicts which word is most likely to come next</a:t>
            </a:r>
            <a:r>
              <a:rPr lang="en-US"/>
              <a:t>. </a:t>
            </a:r>
            <a:r>
              <a:rPr b="0" lang="en-US"/>
              <a:t>This means AI is very good at recognizing patterns and putting information together in new ways. However, it does not truly understand the world like humans do, and it does not have its own thoughts or experiences. </a:t>
            </a:r>
            <a:r>
              <a:rPr lang="en-US"/>
              <a:t>The way in which AI </a:t>
            </a:r>
            <a:r>
              <a:rPr b="0" lang="en-US"/>
              <a:t>works </a:t>
            </a:r>
            <a:r>
              <a:rPr lang="en-US"/>
              <a:t>is by </a:t>
            </a:r>
            <a:r>
              <a:rPr b="0" lang="en-US"/>
              <a:t>using </a:t>
            </a:r>
            <a:r>
              <a:rPr lang="en-US"/>
              <a:t>information that</a:t>
            </a:r>
            <a:r>
              <a:rPr lang="en-US"/>
              <a:t> may be in different formats (like film, music or text), </a:t>
            </a:r>
            <a:r>
              <a:rPr lang="en-US"/>
              <a:t>on which it</a:t>
            </a:r>
            <a:r>
              <a:rPr b="0" lang="en-US"/>
              <a:t> was trained.</a:t>
            </a:r>
            <a:r>
              <a:rPr lang="en-US"/>
              <a:t> </a:t>
            </a:r>
            <a:r>
              <a:rPr lang="en-US"/>
              <a:t>Computer scientists train AI by feeding it information. If the </a:t>
            </a:r>
            <a:r>
              <a:rPr lang="en-US"/>
              <a:t>information</a:t>
            </a:r>
            <a:r>
              <a:rPr lang="en-US"/>
              <a:t> </a:t>
            </a:r>
            <a:r>
              <a:rPr lang="en-US"/>
              <a:t>fed to the AI is inaccurate or biased, it will provide misleading responses to questions. </a:t>
            </a:r>
            <a:endParaRPr/>
          </a:p>
        </p:txBody>
      </p:sp>
      <p:sp>
        <p:nvSpPr>
          <p:cNvPr id="118" name="Google Shape;11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b="0" lang="en-US"/>
              <a:t>Explain that AI does not actually think like a human. Instead, it learns from many examples.</a:t>
            </a:r>
            <a:endParaRPr/>
          </a:p>
          <a:p>
            <a:pPr indent="0" lvl="0" marL="0" rtl="0" algn="l">
              <a:spcBef>
                <a:spcPts val="0"/>
              </a:spcBef>
              <a:spcAft>
                <a:spcPts val="0"/>
              </a:spcAft>
              <a:buNone/>
            </a:pPr>
            <a:r>
              <a:rPr b="0" lang="en-US"/>
              <a:t>You can </a:t>
            </a:r>
            <a:r>
              <a:rPr lang="en-US"/>
              <a:t>say</a:t>
            </a:r>
            <a:r>
              <a:rPr b="0" lang="en-US"/>
              <a:t>:</a:t>
            </a:r>
            <a:endParaRPr b="0"/>
          </a:p>
          <a:p>
            <a:pPr indent="0" lvl="0" marL="0" rtl="0" algn="l">
              <a:spcBef>
                <a:spcPts val="0"/>
              </a:spcBef>
              <a:spcAft>
                <a:spcPts val="0"/>
              </a:spcAft>
              <a:buNone/>
            </a:pPr>
            <a:r>
              <a:rPr lang="en-US"/>
              <a:t>Now, you might be wondering what we mean by “feeding AI with information.” Let me give you a simple example on how AI systems learn. Imagine showing an AI system 1,000 pictures of cats and 1,000 pictures of dogs. After analyzing many examples, the AI can start to learn how to tell the difference between them.</a:t>
            </a:r>
            <a:endParaRPr/>
          </a:p>
          <a:p>
            <a:pPr indent="0" lvl="0" marL="0" rtl="0" algn="l">
              <a:spcBef>
                <a:spcPts val="0"/>
              </a:spcBef>
              <a:spcAft>
                <a:spcPts val="0"/>
              </a:spcAft>
              <a:buNone/>
            </a:pPr>
            <a:r>
              <a:rPr lang="en-US"/>
              <a:t>However, AI can still make mistakes. For example, if it sees a fox or a very unusual cat, it might become confused.</a:t>
            </a:r>
            <a:endParaRPr/>
          </a:p>
          <a:p>
            <a:pPr indent="0" lvl="0" marL="0" rtl="0" algn="l">
              <a:spcBef>
                <a:spcPts val="0"/>
              </a:spcBef>
              <a:spcAft>
                <a:spcPts val="0"/>
              </a:spcAft>
              <a:buNone/>
            </a:pPr>
            <a:r>
              <a:rPr b="1" lang="en-US"/>
              <a:t>Conclude with the key idea:</a:t>
            </a:r>
            <a:endParaRPr b="1"/>
          </a:p>
          <a:p>
            <a:pPr indent="0" lvl="0" marL="0" rtl="0" algn="l">
              <a:spcBef>
                <a:spcPts val="0"/>
              </a:spcBef>
              <a:spcAft>
                <a:spcPts val="0"/>
              </a:spcAft>
              <a:buNone/>
            </a:pPr>
            <a:r>
              <a:rPr b="1" lang="en-US"/>
              <a:t>AI is not magic. It is a computer system that learns from lots of examples and information available online.</a:t>
            </a:r>
            <a:endParaRPr b="1"/>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b="0" lang="en-US"/>
              <a:t>Start by asking: “Who here uses TikTok, YouTube, WhatsApp, or Google Maps?”</a:t>
            </a:r>
            <a:endParaRPr/>
          </a:p>
          <a:p>
            <a:pPr indent="0" lvl="0" marL="0" rtl="0" algn="l">
              <a:spcBef>
                <a:spcPts val="0"/>
              </a:spcBef>
              <a:spcAft>
                <a:spcPts val="0"/>
              </a:spcAft>
              <a:buNone/>
            </a:pPr>
            <a:r>
              <a:rPr b="0" lang="en-US"/>
              <a:t>Most learners will likely raise their hands. Then say:</a:t>
            </a:r>
            <a:br>
              <a:rPr b="0" lang="en-US"/>
            </a:br>
            <a:r>
              <a:rPr b="0" lang="en-US"/>
              <a:t>“Did you know that all of these apps use Artificial Intelligence?”</a:t>
            </a:r>
            <a:endParaRPr/>
          </a:p>
          <a:p>
            <a:pPr indent="0" lvl="0" marL="0" rtl="0" algn="l">
              <a:spcBef>
                <a:spcPts val="0"/>
              </a:spcBef>
              <a:spcAft>
                <a:spcPts val="0"/>
              </a:spcAft>
              <a:buNone/>
            </a:pPr>
            <a:r>
              <a:rPr b="0" lang="en-US"/>
              <a:t>Explain that AI is already part of many apps people use every day, often without noticing it.</a:t>
            </a:r>
            <a:endParaRPr/>
          </a:p>
          <a:p>
            <a:pPr indent="0" lvl="0" marL="0" rtl="0" algn="l">
              <a:spcBef>
                <a:spcPts val="0"/>
              </a:spcBef>
              <a:spcAft>
                <a:spcPts val="0"/>
              </a:spcAft>
              <a:buNone/>
            </a:pPr>
            <a:r>
              <a:rPr b="0" lang="en-US"/>
              <a:t>1. Social Media – TikTok</a:t>
            </a:r>
            <a:br>
              <a:rPr b="0" lang="en-US"/>
            </a:br>
            <a:r>
              <a:rPr b="0" lang="en-US"/>
              <a:t>TikTok observes which videos people watch, like, or skip. Over time, it learns what they enjoy and shows more similar videos.</a:t>
            </a:r>
            <a:endParaRPr/>
          </a:p>
          <a:p>
            <a:pPr indent="0" lvl="0" marL="0" rtl="0" algn="l">
              <a:spcBef>
                <a:spcPts val="0"/>
              </a:spcBef>
              <a:spcAft>
                <a:spcPts val="0"/>
              </a:spcAft>
              <a:buNone/>
            </a:pPr>
            <a:r>
              <a:rPr b="0" lang="en-US"/>
              <a:t>2. Video &amp; Entertainment – YouTube</a:t>
            </a:r>
            <a:br>
              <a:rPr b="0" lang="en-US"/>
            </a:br>
            <a:r>
              <a:rPr b="0" lang="en-US"/>
              <a:t>YouTube recommends videos it thinks users will enjoy. It also uses AI to help detect harmful or inappropriate content.</a:t>
            </a:r>
            <a:r>
              <a:rPr lang="en-US"/>
              <a:t> In addition, YouTube uses AI to show advertisements that are tailored to users’ interests and online behaviour.</a:t>
            </a:r>
            <a:endParaRPr b="0"/>
          </a:p>
          <a:p>
            <a:pPr indent="0" lvl="0" marL="0" rtl="0" algn="l">
              <a:spcBef>
                <a:spcPts val="0"/>
              </a:spcBef>
              <a:spcAft>
                <a:spcPts val="0"/>
              </a:spcAft>
              <a:buNone/>
            </a:pPr>
            <a:r>
              <a:rPr b="0" lang="en-US"/>
              <a:t>3. Maps &amp; Travel – Google Maps</a:t>
            </a:r>
            <a:br>
              <a:rPr b="0" lang="en-US"/>
            </a:br>
            <a:r>
              <a:rPr b="0" lang="en-US"/>
              <a:t>Google Maps collects traffic information from many phones and cars. AI helps predict traffic and suggests the fastest routes.</a:t>
            </a:r>
            <a:endParaRPr/>
          </a:p>
          <a:p>
            <a:pPr indent="0" lvl="0" marL="0" rtl="0" algn="l">
              <a:spcBef>
                <a:spcPts val="0"/>
              </a:spcBef>
              <a:spcAft>
                <a:spcPts val="0"/>
              </a:spcAft>
              <a:buNone/>
            </a:pPr>
            <a:r>
              <a:rPr b="0" lang="en-US"/>
              <a:t>4. Messaging – WhatsApp</a:t>
            </a:r>
            <a:br>
              <a:rPr b="0" lang="en-US"/>
            </a:br>
            <a:r>
              <a:rPr b="0" lang="en-US"/>
              <a:t>AI can suggest emojis, help correct words, filter spam </a:t>
            </a:r>
            <a:r>
              <a:rPr b="0" lang="en-US">
                <a:solidFill>
                  <a:srgbClr val="FF0000"/>
                </a:solidFill>
              </a:rPr>
              <a:t>(junk) </a:t>
            </a:r>
            <a:r>
              <a:rPr b="0" lang="en-US"/>
              <a:t>messages, and improve voice messages by reducing background noise.</a:t>
            </a:r>
            <a:endParaRPr/>
          </a:p>
          <a:p>
            <a:pPr indent="0" lvl="0" marL="0" rtl="0" algn="l">
              <a:spcBef>
                <a:spcPts val="0"/>
              </a:spcBef>
              <a:spcAft>
                <a:spcPts val="0"/>
              </a:spcAft>
              <a:buNone/>
            </a:pPr>
            <a:r>
              <a:rPr b="0" lang="en-US"/>
              <a:t>5. Shopping – Amazon</a:t>
            </a:r>
            <a:br>
              <a:rPr b="0" lang="en-US"/>
            </a:br>
            <a:r>
              <a:rPr b="0" lang="en-US"/>
              <a:t>Amazon analyzes what people search for and buy. AI then recommends products users might be interested in.</a:t>
            </a:r>
            <a:r>
              <a:rPr lang="en-US"/>
              <a:t> If this information is shared with other platforms or content providers, their algorithms may also use it to show similar products or content.</a:t>
            </a:r>
            <a:endParaRPr/>
          </a:p>
          <a:p>
            <a:pPr indent="0" lvl="0" marL="0" rtl="0" algn="l">
              <a:spcBef>
                <a:spcPts val="0"/>
              </a:spcBef>
              <a:spcAft>
                <a:spcPts val="0"/>
              </a:spcAft>
              <a:buNone/>
            </a:pPr>
            <a:r>
              <a:rPr b="0" lang="en-US"/>
              <a:t>Finish by asking: “Can you think of another app that might use AI?”</a:t>
            </a:r>
            <a:endParaRPr/>
          </a:p>
          <a:p>
            <a:pPr indent="0" lvl="0" marL="0" rtl="0" algn="l">
              <a:spcBef>
                <a:spcPts val="0"/>
              </a:spcBef>
              <a:spcAft>
                <a:spcPts val="0"/>
              </a:spcAft>
              <a:buNone/>
            </a:pPr>
            <a:r>
              <a:rPr b="0" lang="en-US"/>
              <a:t>Possible examples: Facebook, Instagram, Netflix, Spotify.</a:t>
            </a:r>
            <a:endParaRPr/>
          </a:p>
        </p:txBody>
      </p:sp>
      <p:sp>
        <p:nvSpPr>
          <p:cNvPr id="139" name="Google Shape;13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b="0" lang="en-US"/>
              <a:t>Explain that another type of computer program that uses AI is called a chatbot, or more simply, an AI assistant.</a:t>
            </a:r>
            <a:endParaRPr/>
          </a:p>
          <a:p>
            <a:pPr indent="0" lvl="0" marL="0" rtl="0" algn="l">
              <a:spcBef>
                <a:spcPts val="0"/>
              </a:spcBef>
              <a:spcAft>
                <a:spcPts val="0"/>
              </a:spcAft>
              <a:buNone/>
            </a:pPr>
            <a:r>
              <a:rPr b="0" lang="en-US"/>
              <a:t>One of the most popular </a:t>
            </a:r>
            <a:r>
              <a:rPr lang="en-US"/>
              <a:t>example</a:t>
            </a:r>
            <a:r>
              <a:rPr b="0" lang="en-US"/>
              <a:t> is ChatGPT. People can interact with it by typing or speaking </a:t>
            </a:r>
            <a:r>
              <a:rPr lang="en-US"/>
              <a:t>their questions</a:t>
            </a:r>
            <a:r>
              <a:rPr b="0" lang="en-US"/>
              <a:t> or messages</a:t>
            </a:r>
            <a:r>
              <a:rPr lang="en-US"/>
              <a:t> aloud</a:t>
            </a:r>
            <a:r>
              <a:rPr b="0" lang="en-US"/>
              <a:t>.</a:t>
            </a:r>
            <a:endParaRPr/>
          </a:p>
          <a:p>
            <a:pPr indent="0" lvl="0" marL="0" rtl="0" algn="l">
              <a:spcBef>
                <a:spcPts val="0"/>
              </a:spcBef>
              <a:spcAft>
                <a:spcPts val="0"/>
              </a:spcAft>
              <a:buNone/>
            </a:pPr>
            <a:r>
              <a:rPr b="0" lang="en-US"/>
              <a:t>Explain that AI assistants can help with many things, such as:</a:t>
            </a:r>
            <a:endParaRPr/>
          </a:p>
          <a:p>
            <a:pPr indent="-171450" lvl="0" marL="171450" rtl="0" algn="l">
              <a:spcBef>
                <a:spcPts val="0"/>
              </a:spcBef>
              <a:spcAft>
                <a:spcPts val="0"/>
              </a:spcAft>
              <a:buClr>
                <a:schemeClr val="dk1"/>
              </a:buClr>
              <a:buSzPts val="1200"/>
              <a:buFont typeface="Arial"/>
              <a:buChar char="•"/>
            </a:pPr>
            <a:r>
              <a:rPr b="0" lang="en-US"/>
              <a:t>answering questions</a:t>
            </a:r>
            <a:endParaRPr/>
          </a:p>
          <a:p>
            <a:pPr indent="-171450" lvl="0" marL="171450" rtl="0" algn="l">
              <a:spcBef>
                <a:spcPts val="0"/>
              </a:spcBef>
              <a:spcAft>
                <a:spcPts val="0"/>
              </a:spcAft>
              <a:buClr>
                <a:schemeClr val="dk1"/>
              </a:buClr>
              <a:buSzPts val="1200"/>
              <a:buFont typeface="Arial"/>
              <a:buChar char="•"/>
            </a:pPr>
            <a:r>
              <a:rPr b="0" lang="en-US"/>
              <a:t>explaining ideas</a:t>
            </a:r>
            <a:endParaRPr/>
          </a:p>
          <a:p>
            <a:pPr indent="-171450" lvl="0" marL="171450" rtl="0" algn="l">
              <a:spcBef>
                <a:spcPts val="0"/>
              </a:spcBef>
              <a:spcAft>
                <a:spcPts val="0"/>
              </a:spcAft>
              <a:buClr>
                <a:schemeClr val="dk1"/>
              </a:buClr>
              <a:buSzPts val="1200"/>
              <a:buFont typeface="Arial"/>
              <a:buChar char="•"/>
            </a:pPr>
            <a:r>
              <a:rPr b="0" lang="en-US"/>
              <a:t>helping write stories</a:t>
            </a:r>
            <a:endParaRPr/>
          </a:p>
          <a:p>
            <a:pPr indent="-171450" lvl="0" marL="171450" rtl="0" algn="l">
              <a:spcBef>
                <a:spcPts val="0"/>
              </a:spcBef>
              <a:spcAft>
                <a:spcPts val="0"/>
              </a:spcAft>
              <a:buClr>
                <a:schemeClr val="dk1"/>
              </a:buClr>
              <a:buSzPts val="1200"/>
              <a:buFont typeface="Arial"/>
              <a:buChar char="•"/>
            </a:pPr>
            <a:r>
              <a:rPr b="0" lang="en-US"/>
              <a:t>helping with homework topics</a:t>
            </a:r>
            <a:endParaRPr/>
          </a:p>
          <a:p>
            <a:pPr indent="-171450" lvl="0" marL="171450" rtl="0" algn="l">
              <a:spcBef>
                <a:spcPts val="0"/>
              </a:spcBef>
              <a:spcAft>
                <a:spcPts val="0"/>
              </a:spcAft>
              <a:buClr>
                <a:schemeClr val="dk1"/>
              </a:buClr>
              <a:buSzPts val="1200"/>
              <a:buFont typeface="Arial"/>
              <a:buChar char="•"/>
            </a:pPr>
            <a:r>
              <a:rPr b="0" lang="en-US"/>
              <a:t>And many more</a:t>
            </a:r>
            <a:endParaRPr/>
          </a:p>
          <a:p>
            <a:pPr indent="0" lvl="0" marL="0" rtl="0" algn="l">
              <a:spcBef>
                <a:spcPts val="0"/>
              </a:spcBef>
              <a:spcAft>
                <a:spcPts val="0"/>
              </a:spcAft>
              <a:buNone/>
            </a:pPr>
            <a:r>
              <a:rPr b="0" lang="en-US"/>
              <a:t>Mention that ChatGPT is not the only one. There are other AI assistants as well, such as Gemini, Copilot, and Claude.</a:t>
            </a:r>
            <a:endParaRPr/>
          </a:p>
          <a:p>
            <a:pPr indent="0" lvl="0" marL="0" rtl="0" algn="l">
              <a:spcBef>
                <a:spcPts val="0"/>
              </a:spcBef>
              <a:spcAft>
                <a:spcPts val="0"/>
              </a:spcAft>
              <a:buNone/>
            </a:pPr>
            <a:r>
              <a:rPr b="0" lang="en-US"/>
              <a:t>You can ask learners: “What would you ask an AI assistant if you could ask anything?”</a:t>
            </a:r>
            <a:endParaRPr/>
          </a:p>
          <a:p>
            <a:pPr indent="0" lvl="0" marL="0" rtl="0" algn="l">
              <a:spcBef>
                <a:spcPts val="0"/>
              </a:spcBef>
              <a:spcAft>
                <a:spcPts val="0"/>
              </a:spcAft>
              <a:buNone/>
            </a:pPr>
            <a:r>
              <a:rPr b="0" lang="en-US"/>
              <a:t>Invite a few students to share their ideas.</a:t>
            </a:r>
            <a:endParaRPr/>
          </a:p>
        </p:txBody>
      </p:sp>
      <p:sp>
        <p:nvSpPr>
          <p:cNvPr id="149" name="Google Shape;14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b="0" lang="en-US"/>
              <a:t>Tell students: “Let’s look at an example of what ChatGPT can do.”</a:t>
            </a:r>
            <a:endParaRPr/>
          </a:p>
          <a:p>
            <a:pPr indent="0" lvl="0" marL="0" rtl="0" algn="l">
              <a:spcBef>
                <a:spcPts val="0"/>
              </a:spcBef>
              <a:spcAft>
                <a:spcPts val="0"/>
              </a:spcAft>
              <a:buNone/>
            </a:pPr>
            <a:r>
              <a:rPr b="0" lang="en-US"/>
              <a:t>Explain that you will ask it a simple question. For example: “Why can birds fly?”</a:t>
            </a:r>
            <a:endParaRPr/>
          </a:p>
          <a:p>
            <a:pPr indent="0" lvl="0" marL="0" rtl="0" algn="l">
              <a:spcBef>
                <a:spcPts val="0"/>
              </a:spcBef>
              <a:spcAft>
                <a:spcPts val="0"/>
              </a:spcAft>
              <a:buNone/>
            </a:pPr>
            <a:r>
              <a:rPr b="0" lang="en-US"/>
              <a:t>Type the question and read the answer aloud.</a:t>
            </a:r>
            <a:endParaRPr/>
          </a:p>
          <a:p>
            <a:pPr indent="0" lvl="0" marL="0" rtl="0" algn="l">
              <a:spcBef>
                <a:spcPts val="0"/>
              </a:spcBef>
              <a:spcAft>
                <a:spcPts val="0"/>
              </a:spcAft>
              <a:buNone/>
            </a:pPr>
            <a:r>
              <a:rPr b="0" lang="en-US"/>
              <a:t>Then explain:</a:t>
            </a:r>
            <a:endParaRPr/>
          </a:p>
          <a:p>
            <a:pPr indent="0" lvl="0" marL="0" rtl="0" algn="l">
              <a:spcBef>
                <a:spcPts val="0"/>
              </a:spcBef>
              <a:spcAft>
                <a:spcPts val="0"/>
              </a:spcAft>
              <a:buNone/>
            </a:pPr>
            <a:r>
              <a:rPr b="0" lang="en-US"/>
              <a:t>ChatGPT has learned from a huge amount of text, such as books, websites, and articles. Because of this, it can give answers that sound like a real conversation and help explain different topics.</a:t>
            </a:r>
            <a:endParaRPr/>
          </a:p>
          <a:p>
            <a:pPr indent="0" lvl="0" marL="0" rtl="0" algn="l">
              <a:spcBef>
                <a:spcPts val="0"/>
              </a:spcBef>
              <a:spcAft>
                <a:spcPts val="0"/>
              </a:spcAft>
              <a:buNone/>
            </a:pPr>
            <a:r>
              <a:rPr b="0" lang="en-US"/>
              <a:t>You can add:</a:t>
            </a:r>
            <a:endParaRPr/>
          </a:p>
          <a:p>
            <a:pPr indent="0" lvl="0" marL="0" rtl="0" algn="l">
              <a:spcBef>
                <a:spcPts val="0"/>
              </a:spcBef>
              <a:spcAft>
                <a:spcPts val="0"/>
              </a:spcAft>
              <a:buNone/>
            </a:pPr>
            <a:r>
              <a:rPr lang="en-US"/>
              <a:t>Remember, though</a:t>
            </a:r>
            <a:r>
              <a:rPr b="0" lang="en-US"/>
              <a:t>, </a:t>
            </a:r>
            <a:r>
              <a:rPr lang="en-US"/>
              <a:t>that </a:t>
            </a:r>
            <a:r>
              <a:rPr b="0" lang="en-US"/>
              <a:t>AI can sometimes make mistakes, so </a:t>
            </a:r>
            <a:r>
              <a:rPr lang="en-US"/>
              <a:t>it's </a:t>
            </a:r>
            <a:r>
              <a:rPr b="0" lang="en-US"/>
              <a:t>always </a:t>
            </a:r>
            <a:r>
              <a:rPr lang="en-US"/>
              <a:t>a </a:t>
            </a:r>
            <a:r>
              <a:rPr b="0" lang="en-US"/>
              <a:t>good </a:t>
            </a:r>
            <a:r>
              <a:rPr lang="en-US"/>
              <a:t>idea </a:t>
            </a:r>
            <a:r>
              <a:rPr b="0" lang="en-US"/>
              <a:t>to check </a:t>
            </a:r>
            <a:r>
              <a:rPr lang="en-US"/>
              <a:t>whether the </a:t>
            </a:r>
            <a:r>
              <a:rPr b="0" lang="en-US"/>
              <a:t>information</a:t>
            </a:r>
            <a:r>
              <a:rPr lang="en-US"/>
              <a:t> you're given is accurate and true by consulting other sources</a:t>
            </a:r>
            <a:r>
              <a:rPr b="0" lang="en-US"/>
              <a:t>.</a:t>
            </a:r>
            <a:r>
              <a:rPr lang="en-US"/>
              <a:t> It is always a good idea to pause and think critically about an AI response before accepting it as true, checking assumptions and evidence. </a:t>
            </a:r>
            <a:endParaRPr>
              <a:highlight>
                <a:srgbClr val="FFFFFF"/>
              </a:highlight>
            </a:endParaRPr>
          </a:p>
        </p:txBody>
      </p:sp>
      <p:sp>
        <p:nvSpPr>
          <p:cNvPr id="159" name="Google Shape;15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Facilitator notes:</a:t>
            </a:r>
            <a:endParaRPr/>
          </a:p>
          <a:p>
            <a:pPr indent="0" lvl="0" marL="0" rtl="0" algn="l">
              <a:spcBef>
                <a:spcPts val="0"/>
              </a:spcBef>
              <a:spcAft>
                <a:spcPts val="0"/>
              </a:spcAft>
              <a:buNone/>
            </a:pPr>
            <a:r>
              <a:rPr lang="en-US"/>
              <a:t>Explain to learners that ChatGPT and other AI assistants can be very helpful, but they are not perfect. Sometimes they can give incorrect or outdated information. That is why it is important to check important facts, especially for homework, research, or decisions.</a:t>
            </a:r>
            <a:endParaRPr/>
          </a:p>
          <a:p>
            <a:pPr indent="0" lvl="0" marL="0" rtl="0" algn="l">
              <a:spcBef>
                <a:spcPts val="0"/>
              </a:spcBef>
              <a:spcAft>
                <a:spcPts val="0"/>
              </a:spcAft>
              <a:buNone/>
            </a:pPr>
            <a:r>
              <a:rPr lang="en-US"/>
              <a:t>Introduce three simple ways to check information.</a:t>
            </a:r>
            <a:endParaRPr/>
          </a:p>
          <a:p>
            <a:pPr indent="0" lvl="0" marL="0" rtl="0" algn="l">
              <a:spcBef>
                <a:spcPts val="0"/>
              </a:spcBef>
              <a:spcAft>
                <a:spcPts val="0"/>
              </a:spcAft>
              <a:buNone/>
            </a:pPr>
            <a:r>
              <a:rPr b="1" lang="en-US"/>
              <a:t>1. Check the Source</a:t>
            </a:r>
            <a:br>
              <a:rPr lang="en-US"/>
            </a:br>
            <a:r>
              <a:rPr lang="en-US"/>
              <a:t>Encourage learners to look at where the information comes from. Ask questions such as:</a:t>
            </a:r>
            <a:endParaRPr/>
          </a:p>
          <a:p>
            <a:pPr indent="0" lvl="0" marL="0" rtl="0" algn="l">
              <a:spcBef>
                <a:spcPts val="0"/>
              </a:spcBef>
              <a:spcAft>
                <a:spcPts val="0"/>
              </a:spcAft>
              <a:buNone/>
            </a:pPr>
            <a:r>
              <a:rPr lang="en-US"/>
              <a:t>Is this a trusted website?</a:t>
            </a:r>
            <a:endParaRPr/>
          </a:p>
          <a:p>
            <a:pPr indent="0" lvl="0" marL="0" rtl="0" algn="l">
              <a:spcBef>
                <a:spcPts val="0"/>
              </a:spcBef>
              <a:spcAft>
                <a:spcPts val="0"/>
              </a:spcAft>
              <a:buNone/>
            </a:pPr>
            <a:r>
              <a:rPr lang="en-US"/>
              <a:t>Who wrote this information?</a:t>
            </a:r>
            <a:endParaRPr/>
          </a:p>
          <a:p>
            <a:pPr indent="0" lvl="0" marL="0" rtl="0" algn="l">
              <a:spcBef>
                <a:spcPts val="0"/>
              </a:spcBef>
              <a:spcAft>
                <a:spcPts val="0"/>
              </a:spcAft>
              <a:buNone/>
            </a:pPr>
            <a:r>
              <a:rPr lang="en-US"/>
              <a:t>Is it from a school, university, news organization, or another reliable group?</a:t>
            </a:r>
            <a:endParaRPr/>
          </a:p>
          <a:p>
            <a:pPr indent="0" lvl="0" marL="0" rtl="0" algn="l">
              <a:spcBef>
                <a:spcPts val="0"/>
              </a:spcBef>
              <a:spcAft>
                <a:spcPts val="0"/>
              </a:spcAft>
              <a:buNone/>
            </a:pPr>
            <a:r>
              <a:rPr lang="en-US"/>
              <a:t>Explain that good information usually comes from sources that clearly show who created it.</a:t>
            </a:r>
            <a:endParaRPr/>
          </a:p>
          <a:p>
            <a:pPr indent="0" lvl="0" marL="0" rtl="0" algn="l">
              <a:spcBef>
                <a:spcPts val="0"/>
              </a:spcBef>
              <a:spcAft>
                <a:spcPts val="0"/>
              </a:spcAft>
              <a:buNone/>
            </a:pPr>
            <a:r>
              <a:rPr b="1" lang="en-US"/>
              <a:t>2. Cross-check the Information</a:t>
            </a:r>
            <a:br>
              <a:rPr lang="en-US"/>
            </a:br>
            <a:r>
              <a:rPr lang="en-US"/>
              <a:t>Explain that it is important not to rely on just one source. Encourage learners to check the same information in two or three different places, such as:</a:t>
            </a:r>
            <a:endParaRPr/>
          </a:p>
          <a:p>
            <a:pPr indent="0" lvl="0" marL="0" rtl="0" algn="l">
              <a:spcBef>
                <a:spcPts val="0"/>
              </a:spcBef>
              <a:spcAft>
                <a:spcPts val="0"/>
              </a:spcAft>
              <a:buNone/>
            </a:pPr>
            <a:r>
              <a:rPr lang="en-US"/>
              <a:t>another website</a:t>
            </a:r>
            <a:endParaRPr/>
          </a:p>
          <a:p>
            <a:pPr indent="0" lvl="0" marL="0" rtl="0" algn="l">
              <a:spcBef>
                <a:spcPts val="0"/>
              </a:spcBef>
              <a:spcAft>
                <a:spcPts val="0"/>
              </a:spcAft>
              <a:buNone/>
            </a:pPr>
            <a:r>
              <a:rPr lang="en-US"/>
              <a:t>a book</a:t>
            </a:r>
            <a:endParaRPr/>
          </a:p>
          <a:p>
            <a:pPr indent="0" lvl="0" marL="0" rtl="0" algn="l">
              <a:spcBef>
                <a:spcPts val="0"/>
              </a:spcBef>
              <a:spcAft>
                <a:spcPts val="0"/>
              </a:spcAft>
              <a:buNone/>
            </a:pPr>
            <a:r>
              <a:rPr lang="en-US"/>
              <a:t>a teacher or librarian</a:t>
            </a:r>
            <a:endParaRPr/>
          </a:p>
          <a:p>
            <a:pPr indent="0" lvl="0" marL="0" rtl="0" algn="l">
              <a:spcBef>
                <a:spcPts val="0"/>
              </a:spcBef>
              <a:spcAft>
                <a:spcPts val="0"/>
              </a:spcAft>
              <a:buNone/>
            </a:pPr>
            <a:r>
              <a:rPr lang="en-US"/>
              <a:t>If several reliable sources say the same thing, the information is more likely to be correct.</a:t>
            </a:r>
            <a:endParaRPr/>
          </a:p>
          <a:p>
            <a:pPr indent="0" lvl="0" marL="0" rtl="0" algn="l">
              <a:spcBef>
                <a:spcPts val="0"/>
              </a:spcBef>
              <a:spcAft>
                <a:spcPts val="0"/>
              </a:spcAft>
              <a:buNone/>
            </a:pPr>
            <a:r>
              <a:rPr b="1" lang="en-US"/>
              <a:t>3. Look for Bias</a:t>
            </a:r>
            <a:br>
              <a:rPr lang="en-US"/>
            </a:br>
            <a:r>
              <a:rPr lang="en-US"/>
              <a:t>Explain that sometimes information is written to persuade people or promote a certain opinion. Ask learners to think about questions like:</a:t>
            </a:r>
            <a:endParaRPr/>
          </a:p>
          <a:p>
            <a:pPr indent="0" lvl="0" marL="0" rtl="0" algn="l">
              <a:spcBef>
                <a:spcPts val="0"/>
              </a:spcBef>
              <a:spcAft>
                <a:spcPts val="0"/>
              </a:spcAft>
              <a:buNone/>
            </a:pPr>
            <a:r>
              <a:rPr lang="en-US"/>
              <a:t>Is this trying to sell something?</a:t>
            </a:r>
            <a:endParaRPr/>
          </a:p>
          <a:p>
            <a:pPr indent="0" lvl="0" marL="0" rtl="0" algn="l">
              <a:spcBef>
                <a:spcPts val="0"/>
              </a:spcBef>
              <a:spcAft>
                <a:spcPts val="0"/>
              </a:spcAft>
              <a:buNone/>
            </a:pPr>
            <a:r>
              <a:rPr lang="en-US"/>
              <a:t>Does it show only one side of the story?</a:t>
            </a:r>
            <a:endParaRPr/>
          </a:p>
          <a:p>
            <a:pPr indent="0" lvl="0" marL="0" rtl="0" algn="l">
              <a:spcBef>
                <a:spcPts val="0"/>
              </a:spcBef>
              <a:spcAft>
                <a:spcPts val="0"/>
              </a:spcAft>
              <a:buNone/>
            </a:pPr>
            <a:r>
              <a:rPr lang="en-US"/>
              <a:t>Are other viewpoints missing?</a:t>
            </a:r>
            <a:endParaRPr/>
          </a:p>
          <a:p>
            <a:pPr indent="0" lvl="0" marL="0" rtl="0" algn="l">
              <a:spcBef>
                <a:spcPts val="0"/>
              </a:spcBef>
              <a:spcAft>
                <a:spcPts val="0"/>
              </a:spcAft>
              <a:buNone/>
            </a:pPr>
            <a:r>
              <a:rPr lang="en-US"/>
              <a:t>Remind learners that good research means being open to different perspectives and thinking critically about what we read.</a:t>
            </a:r>
            <a:endParaRPr/>
          </a:p>
          <a:p>
            <a:pPr indent="0" lvl="0" marL="0" rtl="0" algn="l">
              <a:spcBef>
                <a:spcPts val="0"/>
              </a:spcBef>
              <a:spcAft>
                <a:spcPts val="0"/>
              </a:spcAft>
              <a:buNone/>
            </a:pPr>
            <a:r>
              <a:rPr lang="en-US"/>
              <a:t>Note that, just like an ordinary internet search, AI assistants can provide false and inaccurate responses based on fake news, disinformation, propaganda and biased opinions that has been spread online. The use of AI tools to create fake and manipulative images, voice and video messages of real people poses an even more significant threat, as it can lead to situations where safety and well-being are at risk. </a:t>
            </a:r>
            <a:endParaRPr/>
          </a:p>
        </p:txBody>
      </p:sp>
      <p:sp>
        <p:nvSpPr>
          <p:cNvPr id="169" name="Google Shape;16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2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2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2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2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2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8"/>
          <p:cNvSpPr/>
          <p:nvPr>
            <p:ph idx="2" type="pic"/>
          </p:nvPr>
        </p:nvSpPr>
        <p:spPr>
          <a:xfrm>
            <a:off x="1792288" y="612775"/>
            <a:ext cx="5486400" cy="4114800"/>
          </a:xfrm>
          <a:prstGeom prst="rect">
            <a:avLst/>
          </a:prstGeom>
          <a:noFill/>
          <a:ln>
            <a:noFill/>
          </a:ln>
        </p:spPr>
      </p:sp>
      <p:sp>
        <p:nvSpPr>
          <p:cNvPr id="68" name="Google Shape;68;p2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gif"/><Relationship Id="rId4" Type="http://schemas.openxmlformats.org/officeDocument/2006/relationships/hyperlink" Target="https://www.livescience.com/65573-mona-lisa-deepfakes.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hyperlink" Target="https://www.youtube.com/shorts/__A4kujg7BI"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2286000" y="1549908"/>
            <a:ext cx="13716000" cy="3717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Clr>
                <a:schemeClr val="dk1"/>
              </a:buClr>
              <a:buSzPts val="5550"/>
              <a:buFont typeface="Calibri"/>
              <a:buNone/>
            </a:pPr>
            <a:r>
              <a:rPr lang="en-US" sz="5550"/>
              <a:t>Presentation for use by </a:t>
            </a:r>
            <a:endParaRPr sz="5550"/>
          </a:p>
          <a:p>
            <a:pPr indent="0" lvl="0" marL="0" rtl="0" algn="ctr">
              <a:spcBef>
                <a:spcPts val="0"/>
              </a:spcBef>
              <a:spcAft>
                <a:spcPts val="0"/>
              </a:spcAft>
              <a:buClr>
                <a:schemeClr val="dk1"/>
              </a:buClr>
              <a:buSzPts val="5550"/>
              <a:buFont typeface="Calibri"/>
              <a:buNone/>
            </a:pPr>
            <a:r>
              <a:rPr lang="en-US" sz="5550"/>
              <a:t>public librarians offering Artificial Intelligence (AI) training for children and teenagers</a:t>
            </a:r>
            <a:endParaRPr sz="5550"/>
          </a:p>
        </p:txBody>
      </p:sp>
      <p:sp>
        <p:nvSpPr>
          <p:cNvPr id="90" name="Google Shape;90;p1"/>
          <p:cNvSpPr txBox="1"/>
          <p:nvPr>
            <p:ph idx="1" type="subTitle"/>
          </p:nvPr>
        </p:nvSpPr>
        <p:spPr>
          <a:xfrm>
            <a:off x="2286000" y="6099903"/>
            <a:ext cx="14627250" cy="2614500"/>
          </a:xfrm>
          <a:prstGeom prst="rect">
            <a:avLst/>
          </a:prstGeom>
          <a:noFill/>
          <a:ln>
            <a:noFill/>
          </a:ln>
        </p:spPr>
        <p:txBody>
          <a:bodyPr anchorCtr="0" anchor="t" bIns="0" lIns="0" spcFirstLastPara="1" rIns="0" wrap="square" tIns="0">
            <a:normAutofit fontScale="92500" lnSpcReduction="10000"/>
          </a:bodyPr>
          <a:lstStyle/>
          <a:p>
            <a:pPr indent="0" lvl="0" marL="0" rtl="0" algn="ctr">
              <a:lnSpc>
                <a:spcPct val="115000"/>
              </a:lnSpc>
              <a:spcBef>
                <a:spcPts val="1500"/>
              </a:spcBef>
              <a:spcAft>
                <a:spcPts val="0"/>
              </a:spcAft>
              <a:buClr>
                <a:srgbClr val="888888"/>
              </a:buClr>
              <a:buSzPct val="99972"/>
              <a:buNone/>
            </a:pPr>
            <a:r>
              <a:rPr lang="en-US" sz="3643"/>
              <a:t>Slides and notes for trainers compiled by Ugne Lipeikaite, </a:t>
            </a:r>
            <a:endParaRPr sz="3643"/>
          </a:p>
          <a:p>
            <a:pPr indent="0" lvl="0" marL="0" rtl="0" algn="ctr">
              <a:lnSpc>
                <a:spcPct val="115000"/>
              </a:lnSpc>
              <a:spcBef>
                <a:spcPts val="1500"/>
              </a:spcBef>
              <a:spcAft>
                <a:spcPts val="0"/>
              </a:spcAft>
              <a:buClr>
                <a:srgbClr val="888888"/>
              </a:buClr>
              <a:buSzPct val="99972"/>
              <a:buNone/>
            </a:pPr>
            <a:r>
              <a:rPr lang="en-US" sz="3643"/>
              <a:t>EIFL Public Library Innovation Programme </a:t>
            </a:r>
            <a:endParaRPr sz="3643"/>
          </a:p>
          <a:p>
            <a:pPr indent="0" lvl="0" marL="0" rtl="0" algn="ctr">
              <a:lnSpc>
                <a:spcPct val="115000"/>
              </a:lnSpc>
              <a:spcBef>
                <a:spcPts val="0"/>
              </a:spcBef>
              <a:spcAft>
                <a:spcPts val="0"/>
              </a:spcAft>
              <a:buClr>
                <a:srgbClr val="888888"/>
              </a:buClr>
              <a:buSzPct val="100000"/>
              <a:buNone/>
            </a:pPr>
            <a:r>
              <a:t/>
            </a:r>
            <a:endParaRPr sz="3408"/>
          </a:p>
          <a:p>
            <a:pPr indent="0" lvl="0" marL="0" rtl="0" algn="ctr">
              <a:lnSpc>
                <a:spcPct val="115000"/>
              </a:lnSpc>
              <a:spcBef>
                <a:spcPts val="0"/>
              </a:spcBef>
              <a:spcAft>
                <a:spcPts val="0"/>
              </a:spcAft>
              <a:buClr>
                <a:schemeClr val="dk1"/>
              </a:buClr>
              <a:buSzPct val="48406"/>
              <a:buNone/>
            </a:pPr>
            <a:r>
              <a:rPr lang="en-US" sz="3408"/>
              <a:t>2026</a:t>
            </a:r>
            <a:endParaRPr sz="3408"/>
          </a:p>
        </p:txBody>
      </p:sp>
      <p:pic>
        <p:nvPicPr>
          <p:cNvPr descr="EIFL logo downloads | EIFL" id="91" name="Google Shape;91;p1"/>
          <p:cNvPicPr preferRelativeResize="0"/>
          <p:nvPr/>
        </p:nvPicPr>
        <p:blipFill rotWithShape="1">
          <a:blip r:embed="rId3">
            <a:alphaModFix/>
          </a:blip>
          <a:srcRect b="0" l="0" r="0" t="0"/>
          <a:stretch/>
        </p:blipFill>
        <p:spPr>
          <a:xfrm>
            <a:off x="306002" y="332552"/>
            <a:ext cx="3572513" cy="23557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D9F6"/>
        </a:solidFill>
      </p:bgPr>
    </p:bg>
    <p:spTree>
      <p:nvGrpSpPr>
        <p:cNvPr id="185" name="Shape 185"/>
        <p:cNvGrpSpPr/>
        <p:nvPr/>
      </p:nvGrpSpPr>
      <p:grpSpPr>
        <a:xfrm>
          <a:off x="0" y="0"/>
          <a:ext cx="0" cy="0"/>
          <a:chOff x="0" y="0"/>
          <a:chExt cx="0" cy="0"/>
        </a:xfrm>
      </p:grpSpPr>
      <p:grpSp>
        <p:nvGrpSpPr>
          <p:cNvPr id="186" name="Google Shape;186;p10"/>
          <p:cNvGrpSpPr/>
          <p:nvPr/>
        </p:nvGrpSpPr>
        <p:grpSpPr>
          <a:xfrm>
            <a:off x="666750" y="666750"/>
            <a:ext cx="16954500" cy="8953500"/>
            <a:chOff x="0" y="0"/>
            <a:chExt cx="5734099" cy="3028120"/>
          </a:xfrm>
        </p:grpSpPr>
        <p:sp>
          <p:nvSpPr>
            <p:cNvPr id="187" name="Google Shape;187;p10"/>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10"/>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9" name="Google Shape;189;p10"/>
          <p:cNvSpPr txBox="1"/>
          <p:nvPr/>
        </p:nvSpPr>
        <p:spPr>
          <a:xfrm>
            <a:off x="972775" y="3769475"/>
            <a:ext cx="5617500" cy="2930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5600">
                <a:solidFill>
                  <a:srgbClr val="000000"/>
                </a:solidFill>
                <a:latin typeface="Ultra"/>
                <a:ea typeface="Ultra"/>
                <a:cs typeface="Ultra"/>
                <a:sym typeface="Ultra"/>
              </a:rPr>
              <a:t>How to Use AI Responsibly</a:t>
            </a:r>
            <a:endParaRPr sz="5600"/>
          </a:p>
        </p:txBody>
      </p:sp>
      <p:grpSp>
        <p:nvGrpSpPr>
          <p:cNvPr id="190" name="Google Shape;190;p10"/>
          <p:cNvGrpSpPr/>
          <p:nvPr/>
        </p:nvGrpSpPr>
        <p:grpSpPr>
          <a:xfrm>
            <a:off x="6909150" y="1308943"/>
            <a:ext cx="9578625" cy="7415957"/>
            <a:chOff x="0" y="-66675"/>
            <a:chExt cx="2522765" cy="1953174"/>
          </a:xfrm>
        </p:grpSpPr>
        <p:sp>
          <p:nvSpPr>
            <p:cNvPr id="191" name="Google Shape;191;p10"/>
            <p:cNvSpPr/>
            <p:nvPr/>
          </p:nvSpPr>
          <p:spPr>
            <a:xfrm>
              <a:off x="0" y="0"/>
              <a:ext cx="2522765" cy="1886499"/>
            </a:xfrm>
            <a:custGeom>
              <a:rect b="b" l="l" r="r" t="t"/>
              <a:pathLst>
                <a:path extrusionOk="0" h="1886499" w="2522765">
                  <a:moveTo>
                    <a:pt x="40412" y="0"/>
                  </a:moveTo>
                  <a:lnTo>
                    <a:pt x="2482353" y="0"/>
                  </a:lnTo>
                  <a:cubicBezTo>
                    <a:pt x="2493071" y="0"/>
                    <a:pt x="2503350" y="4258"/>
                    <a:pt x="2510929" y="11837"/>
                  </a:cubicBezTo>
                  <a:cubicBezTo>
                    <a:pt x="2518508" y="19415"/>
                    <a:pt x="2522765" y="29694"/>
                    <a:pt x="2522765" y="40412"/>
                  </a:cubicBezTo>
                  <a:lnTo>
                    <a:pt x="2522765" y="1846086"/>
                  </a:lnTo>
                  <a:cubicBezTo>
                    <a:pt x="2522765" y="1856804"/>
                    <a:pt x="2518508" y="1867084"/>
                    <a:pt x="2510929" y="1874662"/>
                  </a:cubicBezTo>
                  <a:cubicBezTo>
                    <a:pt x="2503350" y="1882241"/>
                    <a:pt x="2493071" y="1886499"/>
                    <a:pt x="2482353" y="1886499"/>
                  </a:cubicBezTo>
                  <a:lnTo>
                    <a:pt x="40412" y="1886499"/>
                  </a:lnTo>
                  <a:cubicBezTo>
                    <a:pt x="29694" y="1886499"/>
                    <a:pt x="19415" y="1882241"/>
                    <a:pt x="11837" y="1874662"/>
                  </a:cubicBezTo>
                  <a:cubicBezTo>
                    <a:pt x="4258" y="1867084"/>
                    <a:pt x="0" y="1856804"/>
                    <a:pt x="0" y="1846086"/>
                  </a:cubicBezTo>
                  <a:lnTo>
                    <a:pt x="0" y="40412"/>
                  </a:lnTo>
                  <a:cubicBezTo>
                    <a:pt x="0" y="29694"/>
                    <a:pt x="4258" y="19415"/>
                    <a:pt x="11837" y="11837"/>
                  </a:cubicBezTo>
                  <a:cubicBezTo>
                    <a:pt x="19415" y="4258"/>
                    <a:pt x="29694" y="0"/>
                    <a:pt x="40412" y="0"/>
                  </a:cubicBezTo>
                  <a:close/>
                </a:path>
              </a:pathLst>
            </a:custGeom>
            <a:noFill/>
            <a:ln cap="rnd"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10"/>
            <p:cNvSpPr txBox="1"/>
            <p:nvPr/>
          </p:nvSpPr>
          <p:spPr>
            <a:xfrm>
              <a:off x="0" y="-66675"/>
              <a:ext cx="2522765" cy="1953174"/>
            </a:xfrm>
            <a:prstGeom prst="rect">
              <a:avLst/>
            </a:prstGeom>
            <a:noFill/>
            <a:ln>
              <a:noFill/>
            </a:ln>
          </p:spPr>
          <p:txBody>
            <a:bodyPr anchorCtr="0" anchor="ctr" bIns="127000" lIns="127000" spcFirstLastPara="1" rIns="127000" wrap="square" tIns="127000">
              <a:noAutofit/>
            </a:bodyPr>
            <a:lstStyle/>
            <a:p>
              <a:pPr indent="0" lvl="0" marL="0" marR="0" rtl="0" algn="ctr">
                <a:lnSpc>
                  <a:spcPct val="173333"/>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3" name="Google Shape;193;p10"/>
          <p:cNvSpPr txBox="1"/>
          <p:nvPr/>
        </p:nvSpPr>
        <p:spPr>
          <a:xfrm>
            <a:off x="7315200" y="2108432"/>
            <a:ext cx="8850600" cy="5602800"/>
          </a:xfrm>
          <a:prstGeom prst="rect">
            <a:avLst/>
          </a:prstGeom>
          <a:noFill/>
          <a:ln>
            <a:noFill/>
          </a:ln>
        </p:spPr>
        <p:txBody>
          <a:bodyPr anchorCtr="0" anchor="t" bIns="0" lIns="0" spcFirstLastPara="1" rIns="0" wrap="square" tIns="0">
            <a:spAutoFit/>
          </a:bodyPr>
          <a:lstStyle/>
          <a:p>
            <a:pPr indent="-742950" lvl="0" marL="742950" marR="0" rtl="0" algn="l">
              <a:spcBef>
                <a:spcPts val="0"/>
              </a:spcBef>
              <a:spcAft>
                <a:spcPts val="0"/>
              </a:spcAft>
              <a:buClr>
                <a:schemeClr val="dk1"/>
              </a:buClr>
              <a:buSzPts val="5200"/>
              <a:buFont typeface="Calibri"/>
              <a:buChar char="●"/>
            </a:pPr>
            <a:r>
              <a:rPr lang="en-US" sz="5200">
                <a:solidFill>
                  <a:schemeClr val="dk1"/>
                </a:solidFill>
                <a:latin typeface="Calibri"/>
                <a:ea typeface="Calibri"/>
                <a:cs typeface="Calibri"/>
                <a:sym typeface="Calibri"/>
              </a:rPr>
              <a:t>Don’t believe everything AI says</a:t>
            </a:r>
            <a:endParaRPr/>
          </a:p>
          <a:p>
            <a:pPr indent="-742950" lvl="0" marL="742950" marR="0" rtl="0" algn="l">
              <a:spcBef>
                <a:spcPts val="0"/>
              </a:spcBef>
              <a:spcAft>
                <a:spcPts val="0"/>
              </a:spcAft>
              <a:buClr>
                <a:schemeClr val="dk1"/>
              </a:buClr>
              <a:buSzPts val="5200"/>
              <a:buFont typeface="Calibri"/>
              <a:buChar char="●"/>
            </a:pPr>
            <a:r>
              <a:rPr lang="en-US" sz="5200">
                <a:solidFill>
                  <a:schemeClr val="dk1"/>
                </a:solidFill>
                <a:latin typeface="Calibri"/>
                <a:ea typeface="Calibri"/>
                <a:cs typeface="Calibri"/>
                <a:sym typeface="Calibri"/>
              </a:rPr>
              <a:t>Don’t use AI to cheat</a:t>
            </a:r>
            <a:endParaRPr/>
          </a:p>
          <a:p>
            <a:pPr indent="-742950" lvl="0" marL="742950" marR="0" rtl="0" algn="l">
              <a:spcBef>
                <a:spcPts val="0"/>
              </a:spcBef>
              <a:spcAft>
                <a:spcPts val="0"/>
              </a:spcAft>
              <a:buClr>
                <a:schemeClr val="dk1"/>
              </a:buClr>
              <a:buSzPts val="5200"/>
              <a:buFont typeface="Calibri"/>
              <a:buChar char="●"/>
            </a:pPr>
            <a:r>
              <a:rPr lang="en-US" sz="5200">
                <a:solidFill>
                  <a:schemeClr val="dk1"/>
                </a:solidFill>
                <a:latin typeface="Calibri"/>
                <a:ea typeface="Calibri"/>
                <a:cs typeface="Calibri"/>
                <a:sym typeface="Calibri"/>
              </a:rPr>
              <a:t>Protect your personal information</a:t>
            </a:r>
            <a:endParaRPr/>
          </a:p>
          <a:p>
            <a:pPr indent="-742950" lvl="0" marL="742950" marR="0" rtl="0" algn="l">
              <a:spcBef>
                <a:spcPts val="0"/>
              </a:spcBef>
              <a:spcAft>
                <a:spcPts val="0"/>
              </a:spcAft>
              <a:buClr>
                <a:schemeClr val="dk1"/>
              </a:buClr>
              <a:buSzPts val="5200"/>
              <a:buFont typeface="Calibri"/>
              <a:buChar char="●"/>
            </a:pPr>
            <a:r>
              <a:rPr lang="en-US" sz="5200">
                <a:solidFill>
                  <a:schemeClr val="dk1"/>
                </a:solidFill>
                <a:latin typeface="Calibri"/>
                <a:ea typeface="Calibri"/>
                <a:cs typeface="Calibri"/>
                <a:sym typeface="Calibri"/>
              </a:rPr>
              <a:t>Be kind and respectful</a:t>
            </a:r>
            <a:endParaRPr/>
          </a:p>
          <a:p>
            <a:pPr indent="-742950" lvl="0" marL="742950" marR="0" rtl="0" algn="l">
              <a:spcBef>
                <a:spcPts val="0"/>
              </a:spcBef>
              <a:spcAft>
                <a:spcPts val="0"/>
              </a:spcAft>
              <a:buClr>
                <a:schemeClr val="dk1"/>
              </a:buClr>
              <a:buSzPts val="5200"/>
              <a:buFont typeface="Calibri"/>
              <a:buChar char="●"/>
            </a:pPr>
            <a:r>
              <a:rPr lang="en-US" sz="5200">
                <a:solidFill>
                  <a:schemeClr val="dk1"/>
                </a:solidFill>
                <a:latin typeface="Calibri"/>
                <a:ea typeface="Calibri"/>
                <a:cs typeface="Calibri"/>
                <a:sym typeface="Calibri"/>
              </a:rPr>
              <a:t>Think before sharing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0C0"/>
        </a:solidFill>
      </p:bgPr>
    </p:bg>
    <p:spTree>
      <p:nvGrpSpPr>
        <p:cNvPr id="198" name="Shape 198"/>
        <p:cNvGrpSpPr/>
        <p:nvPr/>
      </p:nvGrpSpPr>
      <p:grpSpPr>
        <a:xfrm>
          <a:off x="0" y="0"/>
          <a:ext cx="0" cy="0"/>
          <a:chOff x="0" y="0"/>
          <a:chExt cx="0" cy="0"/>
        </a:xfrm>
      </p:grpSpPr>
      <p:grpSp>
        <p:nvGrpSpPr>
          <p:cNvPr id="199" name="Google Shape;199;p11"/>
          <p:cNvGrpSpPr/>
          <p:nvPr/>
        </p:nvGrpSpPr>
        <p:grpSpPr>
          <a:xfrm>
            <a:off x="666750" y="666750"/>
            <a:ext cx="16954500" cy="8953500"/>
            <a:chOff x="0" y="0"/>
            <a:chExt cx="5734099" cy="3028120"/>
          </a:xfrm>
        </p:grpSpPr>
        <p:sp>
          <p:nvSpPr>
            <p:cNvPr id="200" name="Google Shape;200;p11"/>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11"/>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2" name="Google Shape;202;p11"/>
          <p:cNvSpPr txBox="1"/>
          <p:nvPr/>
        </p:nvSpPr>
        <p:spPr>
          <a:xfrm>
            <a:off x="1410500" y="4127550"/>
            <a:ext cx="5106900" cy="189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5600">
                <a:solidFill>
                  <a:srgbClr val="000000"/>
                </a:solidFill>
                <a:latin typeface="Ultra"/>
                <a:ea typeface="Ultra"/>
                <a:cs typeface="Ultra"/>
                <a:sym typeface="Ultra"/>
              </a:rPr>
              <a:t>What is Deepfake?</a:t>
            </a:r>
            <a:endParaRPr sz="5600"/>
          </a:p>
        </p:txBody>
      </p:sp>
      <p:grpSp>
        <p:nvGrpSpPr>
          <p:cNvPr id="203" name="Google Shape;203;p11"/>
          <p:cNvGrpSpPr/>
          <p:nvPr/>
        </p:nvGrpSpPr>
        <p:grpSpPr>
          <a:xfrm>
            <a:off x="6909150" y="1308943"/>
            <a:ext cx="9578625" cy="7415957"/>
            <a:chOff x="0" y="-66675"/>
            <a:chExt cx="2522765" cy="1953174"/>
          </a:xfrm>
        </p:grpSpPr>
        <p:sp>
          <p:nvSpPr>
            <p:cNvPr id="204" name="Google Shape;204;p11"/>
            <p:cNvSpPr/>
            <p:nvPr/>
          </p:nvSpPr>
          <p:spPr>
            <a:xfrm>
              <a:off x="0" y="0"/>
              <a:ext cx="2522765" cy="1886499"/>
            </a:xfrm>
            <a:custGeom>
              <a:rect b="b" l="l" r="r" t="t"/>
              <a:pathLst>
                <a:path extrusionOk="0" h="1886499" w="2522765">
                  <a:moveTo>
                    <a:pt x="40412" y="0"/>
                  </a:moveTo>
                  <a:lnTo>
                    <a:pt x="2482353" y="0"/>
                  </a:lnTo>
                  <a:cubicBezTo>
                    <a:pt x="2493071" y="0"/>
                    <a:pt x="2503350" y="4258"/>
                    <a:pt x="2510929" y="11837"/>
                  </a:cubicBezTo>
                  <a:cubicBezTo>
                    <a:pt x="2518508" y="19415"/>
                    <a:pt x="2522765" y="29694"/>
                    <a:pt x="2522765" y="40412"/>
                  </a:cubicBezTo>
                  <a:lnTo>
                    <a:pt x="2522765" y="1846086"/>
                  </a:lnTo>
                  <a:cubicBezTo>
                    <a:pt x="2522765" y="1856804"/>
                    <a:pt x="2518508" y="1867084"/>
                    <a:pt x="2510929" y="1874662"/>
                  </a:cubicBezTo>
                  <a:cubicBezTo>
                    <a:pt x="2503350" y="1882241"/>
                    <a:pt x="2493071" y="1886499"/>
                    <a:pt x="2482353" y="1886499"/>
                  </a:cubicBezTo>
                  <a:lnTo>
                    <a:pt x="40412" y="1886499"/>
                  </a:lnTo>
                  <a:cubicBezTo>
                    <a:pt x="29694" y="1886499"/>
                    <a:pt x="19415" y="1882241"/>
                    <a:pt x="11837" y="1874662"/>
                  </a:cubicBezTo>
                  <a:cubicBezTo>
                    <a:pt x="4258" y="1867084"/>
                    <a:pt x="0" y="1856804"/>
                    <a:pt x="0" y="1846086"/>
                  </a:cubicBezTo>
                  <a:lnTo>
                    <a:pt x="0" y="40412"/>
                  </a:lnTo>
                  <a:cubicBezTo>
                    <a:pt x="0" y="29694"/>
                    <a:pt x="4258" y="19415"/>
                    <a:pt x="11837" y="11837"/>
                  </a:cubicBezTo>
                  <a:cubicBezTo>
                    <a:pt x="19415" y="4258"/>
                    <a:pt x="29694" y="0"/>
                    <a:pt x="40412" y="0"/>
                  </a:cubicBezTo>
                  <a:close/>
                </a:path>
              </a:pathLst>
            </a:custGeom>
            <a:noFill/>
            <a:ln cap="rnd"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11"/>
            <p:cNvSpPr txBox="1"/>
            <p:nvPr/>
          </p:nvSpPr>
          <p:spPr>
            <a:xfrm>
              <a:off x="0" y="-66675"/>
              <a:ext cx="2522765" cy="1953174"/>
            </a:xfrm>
            <a:prstGeom prst="rect">
              <a:avLst/>
            </a:prstGeom>
            <a:noFill/>
            <a:ln>
              <a:noFill/>
            </a:ln>
          </p:spPr>
          <p:txBody>
            <a:bodyPr anchorCtr="0" anchor="ctr" bIns="127000" lIns="127000" spcFirstLastPara="1" rIns="127000" wrap="square" tIns="127000">
              <a:noAutofit/>
            </a:bodyPr>
            <a:lstStyle/>
            <a:p>
              <a:pPr indent="0" lvl="0" marL="0" marR="0" rtl="0" algn="ctr">
                <a:lnSpc>
                  <a:spcPct val="173333"/>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6" name="Google Shape;206;p11"/>
          <p:cNvSpPr txBox="1"/>
          <p:nvPr/>
        </p:nvSpPr>
        <p:spPr>
          <a:xfrm>
            <a:off x="7875494" y="2108432"/>
            <a:ext cx="8290275" cy="560153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5200">
                <a:solidFill>
                  <a:schemeClr val="dk1"/>
                </a:solidFill>
                <a:latin typeface="Calibri"/>
                <a:ea typeface="Calibri"/>
                <a:cs typeface="Calibri"/>
                <a:sym typeface="Calibri"/>
              </a:rPr>
              <a:t>• AI can change faces or voices in videos</a:t>
            </a:r>
            <a:br>
              <a:rPr lang="en-US" sz="5200">
                <a:solidFill>
                  <a:schemeClr val="dk1"/>
                </a:solidFill>
                <a:latin typeface="Calibri"/>
                <a:ea typeface="Calibri"/>
                <a:cs typeface="Calibri"/>
                <a:sym typeface="Calibri"/>
              </a:rPr>
            </a:br>
            <a:r>
              <a:rPr lang="en-US" sz="5200">
                <a:solidFill>
                  <a:schemeClr val="dk1"/>
                </a:solidFill>
                <a:latin typeface="Calibri"/>
                <a:ea typeface="Calibri"/>
                <a:cs typeface="Calibri"/>
                <a:sym typeface="Calibri"/>
              </a:rPr>
              <a:t>• It can make people appear to say or do things they never did</a:t>
            </a:r>
            <a:br>
              <a:rPr lang="en-US" sz="5200">
                <a:solidFill>
                  <a:schemeClr val="dk1"/>
                </a:solidFill>
                <a:latin typeface="Calibri"/>
                <a:ea typeface="Calibri"/>
                <a:cs typeface="Calibri"/>
                <a:sym typeface="Calibri"/>
              </a:rPr>
            </a:br>
            <a:r>
              <a:rPr lang="en-US" sz="5200">
                <a:solidFill>
                  <a:schemeClr val="dk1"/>
                </a:solidFill>
                <a:latin typeface="Calibri"/>
                <a:ea typeface="Calibri"/>
                <a:cs typeface="Calibri"/>
                <a:sym typeface="Calibri"/>
              </a:rPr>
              <a:t>• Some are for fun</a:t>
            </a:r>
            <a:br>
              <a:rPr lang="en-US" sz="5200">
                <a:solidFill>
                  <a:schemeClr val="dk1"/>
                </a:solidFill>
                <a:latin typeface="Calibri"/>
                <a:ea typeface="Calibri"/>
                <a:cs typeface="Calibri"/>
                <a:sym typeface="Calibri"/>
              </a:rPr>
            </a:br>
            <a:r>
              <a:rPr lang="en-US" sz="5200">
                <a:solidFill>
                  <a:schemeClr val="dk1"/>
                </a:solidFill>
                <a:latin typeface="Calibri"/>
                <a:ea typeface="Calibri"/>
                <a:cs typeface="Calibri"/>
                <a:sym typeface="Calibri"/>
              </a:rPr>
              <a:t>• Some try to trick people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9FD5"/>
        </a:solidFill>
      </p:bgPr>
    </p:bg>
    <p:spTree>
      <p:nvGrpSpPr>
        <p:cNvPr id="211" name="Shape 211"/>
        <p:cNvGrpSpPr/>
        <p:nvPr/>
      </p:nvGrpSpPr>
      <p:grpSpPr>
        <a:xfrm>
          <a:off x="0" y="0"/>
          <a:ext cx="0" cy="0"/>
          <a:chOff x="0" y="0"/>
          <a:chExt cx="0" cy="0"/>
        </a:xfrm>
      </p:grpSpPr>
      <p:grpSp>
        <p:nvGrpSpPr>
          <p:cNvPr id="212" name="Google Shape;212;p12"/>
          <p:cNvGrpSpPr/>
          <p:nvPr/>
        </p:nvGrpSpPr>
        <p:grpSpPr>
          <a:xfrm>
            <a:off x="666750" y="666750"/>
            <a:ext cx="16954500" cy="8953500"/>
            <a:chOff x="0" y="0"/>
            <a:chExt cx="5734099" cy="3028120"/>
          </a:xfrm>
        </p:grpSpPr>
        <p:sp>
          <p:nvSpPr>
            <p:cNvPr id="213" name="Google Shape;213;p12"/>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12"/>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15" name="Google Shape;215;p12"/>
          <p:cNvSpPr txBox="1"/>
          <p:nvPr/>
        </p:nvSpPr>
        <p:spPr>
          <a:xfrm>
            <a:off x="4118507" y="1409700"/>
            <a:ext cx="99345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5600">
                <a:solidFill>
                  <a:srgbClr val="000000"/>
                </a:solidFill>
                <a:latin typeface="Ultra"/>
                <a:ea typeface="Ultra"/>
                <a:cs typeface="Ultra"/>
                <a:sym typeface="Ultra"/>
              </a:rPr>
              <a:t>Examples of Deepfake</a:t>
            </a:r>
            <a:endParaRPr sz="5600"/>
          </a:p>
        </p:txBody>
      </p:sp>
      <p:pic>
        <p:nvPicPr>
          <p:cNvPr id="216" name="Google Shape;216;p12"/>
          <p:cNvPicPr preferRelativeResize="0"/>
          <p:nvPr/>
        </p:nvPicPr>
        <p:blipFill rotWithShape="1">
          <a:blip r:embed="rId3">
            <a:alphaModFix/>
          </a:blip>
          <a:srcRect b="0" l="0" r="0" t="0"/>
          <a:stretch/>
        </p:blipFill>
        <p:spPr>
          <a:xfrm>
            <a:off x="3924300" y="2552700"/>
            <a:ext cx="10439400" cy="5872163"/>
          </a:xfrm>
          <a:prstGeom prst="rect">
            <a:avLst/>
          </a:prstGeom>
          <a:noFill/>
          <a:ln>
            <a:noFill/>
          </a:ln>
        </p:spPr>
      </p:pic>
      <p:sp>
        <p:nvSpPr>
          <p:cNvPr id="217" name="Google Shape;217;p12"/>
          <p:cNvSpPr txBox="1"/>
          <p:nvPr/>
        </p:nvSpPr>
        <p:spPr>
          <a:xfrm>
            <a:off x="3823354" y="8570612"/>
            <a:ext cx="9144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33333"/>
                </a:solidFill>
                <a:latin typeface="Open Sans"/>
                <a:ea typeface="Open Sans"/>
                <a:cs typeface="Open Sans"/>
                <a:sym typeface="Open Sans"/>
              </a:rPr>
              <a:t>Source: </a:t>
            </a:r>
            <a:r>
              <a:rPr lang="en-US" sz="1800" u="sng">
                <a:solidFill>
                  <a:srgbClr val="333333"/>
                </a:solidFill>
                <a:latin typeface="Open Sans"/>
                <a:ea typeface="Open Sans"/>
                <a:cs typeface="Open Sans"/>
                <a:sym typeface="Open Sans"/>
                <a:hlinkClick r:id="rId4">
                  <a:extLst>
                    <a:ext uri="{A12FA001-AC4F-418D-AE19-62706E023703}">
                      <ahyp:hlinkClr val="tx"/>
                    </a:ext>
                  </a:extLst>
                </a:hlinkClick>
              </a:rPr>
              <a:t>https://www.livescience.com/65573-mona-lisa-deepfakes.html</a:t>
            </a:r>
            <a:r>
              <a:rPr lang="en-US" sz="1800">
                <a:solidFill>
                  <a:srgbClr val="333333"/>
                </a:solidFill>
                <a:latin typeface="Open Sans"/>
                <a:ea typeface="Open Sans"/>
                <a:cs typeface="Open Sans"/>
                <a:sym typeface="Open Sans"/>
              </a:rPr>
              <a:t> </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D9F6"/>
        </a:solidFill>
      </p:bgPr>
    </p:bg>
    <p:spTree>
      <p:nvGrpSpPr>
        <p:cNvPr id="222" name="Shape 222"/>
        <p:cNvGrpSpPr/>
        <p:nvPr/>
      </p:nvGrpSpPr>
      <p:grpSpPr>
        <a:xfrm>
          <a:off x="0" y="0"/>
          <a:ext cx="0" cy="0"/>
          <a:chOff x="0" y="0"/>
          <a:chExt cx="0" cy="0"/>
        </a:xfrm>
      </p:grpSpPr>
      <p:grpSp>
        <p:nvGrpSpPr>
          <p:cNvPr id="223" name="Google Shape;223;p13"/>
          <p:cNvGrpSpPr/>
          <p:nvPr/>
        </p:nvGrpSpPr>
        <p:grpSpPr>
          <a:xfrm>
            <a:off x="666750" y="666750"/>
            <a:ext cx="16954500" cy="8953500"/>
            <a:chOff x="0" y="0"/>
            <a:chExt cx="5734099" cy="3028120"/>
          </a:xfrm>
        </p:grpSpPr>
        <p:sp>
          <p:nvSpPr>
            <p:cNvPr id="224" name="Google Shape;224;p13"/>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13"/>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6" name="Google Shape;226;p13"/>
          <p:cNvSpPr txBox="1"/>
          <p:nvPr/>
        </p:nvSpPr>
        <p:spPr>
          <a:xfrm>
            <a:off x="9677400" y="4000500"/>
            <a:ext cx="6886500" cy="1752600"/>
          </a:xfrm>
          <a:prstGeom prst="rect">
            <a:avLst/>
          </a:prstGeom>
          <a:noFill/>
          <a:ln>
            <a:noFill/>
          </a:ln>
        </p:spPr>
        <p:txBody>
          <a:bodyPr anchorCtr="0" anchor="t" bIns="0" lIns="0" spcFirstLastPara="1" rIns="0" wrap="square" tIns="0">
            <a:spAutoFit/>
          </a:bodyPr>
          <a:lstStyle/>
          <a:p>
            <a:pPr indent="0" lvl="0" marL="0" marR="0" rtl="0" algn="ctr">
              <a:lnSpc>
                <a:spcPct val="103333"/>
              </a:lnSpc>
              <a:spcBef>
                <a:spcPts val="0"/>
              </a:spcBef>
              <a:spcAft>
                <a:spcPts val="0"/>
              </a:spcAft>
              <a:buNone/>
            </a:pPr>
            <a:r>
              <a:rPr lang="en-US" sz="5600">
                <a:solidFill>
                  <a:srgbClr val="000000"/>
                </a:solidFill>
                <a:latin typeface="Ultra"/>
                <a:ea typeface="Ultra"/>
                <a:cs typeface="Ultra"/>
                <a:sym typeface="Ultra"/>
              </a:rPr>
              <a:t>Examples of Deepfake</a:t>
            </a:r>
            <a:endParaRPr sz="5600"/>
          </a:p>
        </p:txBody>
      </p:sp>
      <p:pic>
        <p:nvPicPr>
          <p:cNvPr id="227" name="Google Shape;227;p13"/>
          <p:cNvPicPr preferRelativeResize="0"/>
          <p:nvPr/>
        </p:nvPicPr>
        <p:blipFill rotWithShape="1">
          <a:blip r:embed="rId3">
            <a:alphaModFix/>
          </a:blip>
          <a:srcRect b="0" l="0" r="0" t="0"/>
          <a:stretch/>
        </p:blipFill>
        <p:spPr>
          <a:xfrm>
            <a:off x="3561089" y="1435842"/>
            <a:ext cx="4086795" cy="7287642"/>
          </a:xfrm>
          <a:prstGeom prst="rect">
            <a:avLst/>
          </a:prstGeom>
          <a:noFill/>
          <a:ln>
            <a:noFill/>
          </a:ln>
        </p:spPr>
      </p:pic>
      <p:sp>
        <p:nvSpPr>
          <p:cNvPr id="228" name="Google Shape;228;p13"/>
          <p:cNvSpPr txBox="1"/>
          <p:nvPr/>
        </p:nvSpPr>
        <p:spPr>
          <a:xfrm>
            <a:off x="3561089" y="8879947"/>
            <a:ext cx="9144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Source: </a:t>
            </a: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https://www.youtube.com/shorts/__A4kujg7BI</a:t>
            </a:r>
            <a:r>
              <a:rPr lang="en-US" sz="1800">
                <a:solidFill>
                  <a:schemeClr val="dk1"/>
                </a:solidFill>
                <a:latin typeface="Calibri"/>
                <a:ea typeface="Calibri"/>
                <a:cs typeface="Calibri"/>
                <a:sym typeface="Calibri"/>
              </a:rPr>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0C0"/>
        </a:solidFill>
      </p:bgPr>
    </p:bg>
    <p:spTree>
      <p:nvGrpSpPr>
        <p:cNvPr id="233" name="Shape 233"/>
        <p:cNvGrpSpPr/>
        <p:nvPr/>
      </p:nvGrpSpPr>
      <p:grpSpPr>
        <a:xfrm>
          <a:off x="0" y="0"/>
          <a:ext cx="0" cy="0"/>
          <a:chOff x="0" y="0"/>
          <a:chExt cx="0" cy="0"/>
        </a:xfrm>
      </p:grpSpPr>
      <p:grpSp>
        <p:nvGrpSpPr>
          <p:cNvPr id="234" name="Google Shape;234;p14"/>
          <p:cNvGrpSpPr/>
          <p:nvPr/>
        </p:nvGrpSpPr>
        <p:grpSpPr>
          <a:xfrm>
            <a:off x="666750" y="666750"/>
            <a:ext cx="16954500" cy="8953500"/>
            <a:chOff x="0" y="0"/>
            <a:chExt cx="5734099" cy="3028120"/>
          </a:xfrm>
        </p:grpSpPr>
        <p:sp>
          <p:nvSpPr>
            <p:cNvPr id="235" name="Google Shape;235;p14"/>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14"/>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7" name="Google Shape;237;p14"/>
          <p:cNvSpPr txBox="1"/>
          <p:nvPr/>
        </p:nvSpPr>
        <p:spPr>
          <a:xfrm>
            <a:off x="9604450" y="3160950"/>
            <a:ext cx="6886500" cy="3965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5600">
                <a:solidFill>
                  <a:srgbClr val="000000"/>
                </a:solidFill>
                <a:latin typeface="Ultra"/>
                <a:ea typeface="Ultra"/>
                <a:cs typeface="Ultra"/>
                <a:sym typeface="Ultra"/>
              </a:rPr>
              <a:t>Let’s Practice using AI for Learning and Creative Work!</a:t>
            </a:r>
            <a:endParaRPr sz="5600">
              <a:solidFill>
                <a:srgbClr val="000000"/>
              </a:solidFill>
            </a:endParaRPr>
          </a:p>
        </p:txBody>
      </p:sp>
      <p:sp>
        <p:nvSpPr>
          <p:cNvPr id="238" name="Google Shape;238;p14"/>
          <p:cNvSpPr/>
          <p:nvPr/>
        </p:nvSpPr>
        <p:spPr>
          <a:xfrm>
            <a:off x="2438400" y="3002164"/>
            <a:ext cx="5638800" cy="4282672"/>
          </a:xfrm>
          <a:custGeom>
            <a:rect b="b" l="l" r="r" t="t"/>
            <a:pathLst>
              <a:path extrusionOk="0" h="454859" w="650763">
                <a:moveTo>
                  <a:pt x="83732" y="0"/>
                </a:moveTo>
                <a:lnTo>
                  <a:pt x="567032" y="0"/>
                </a:lnTo>
                <a:cubicBezTo>
                  <a:pt x="589239" y="0"/>
                  <a:pt x="610536" y="8822"/>
                  <a:pt x="626239" y="24524"/>
                </a:cubicBezTo>
                <a:cubicBezTo>
                  <a:pt x="641941" y="40227"/>
                  <a:pt x="650763" y="61525"/>
                  <a:pt x="650763" y="83732"/>
                </a:cubicBezTo>
                <a:lnTo>
                  <a:pt x="650763" y="371127"/>
                </a:lnTo>
                <a:cubicBezTo>
                  <a:pt x="650763" y="393334"/>
                  <a:pt x="641941" y="414631"/>
                  <a:pt x="626239" y="430334"/>
                </a:cubicBezTo>
                <a:cubicBezTo>
                  <a:pt x="610536" y="446037"/>
                  <a:pt x="589239" y="454859"/>
                  <a:pt x="567032" y="454859"/>
                </a:cubicBezTo>
                <a:lnTo>
                  <a:pt x="83732" y="454859"/>
                </a:lnTo>
                <a:cubicBezTo>
                  <a:pt x="61525" y="454859"/>
                  <a:pt x="40227" y="446037"/>
                  <a:pt x="24524" y="430334"/>
                </a:cubicBezTo>
                <a:cubicBezTo>
                  <a:pt x="8822" y="414631"/>
                  <a:pt x="0" y="393334"/>
                  <a:pt x="0" y="371127"/>
                </a:cubicBezTo>
                <a:lnTo>
                  <a:pt x="0" y="83732"/>
                </a:lnTo>
                <a:cubicBezTo>
                  <a:pt x="0" y="61525"/>
                  <a:pt x="8822" y="40227"/>
                  <a:pt x="24524" y="24524"/>
                </a:cubicBezTo>
                <a:cubicBezTo>
                  <a:pt x="40227" y="8822"/>
                  <a:pt x="61525" y="0"/>
                  <a:pt x="83732" y="0"/>
                </a:cubicBezTo>
                <a:close/>
              </a:path>
            </a:pathLst>
          </a:custGeom>
          <a:blipFill rotWithShape="1">
            <a:blip r:embed="rId3">
              <a:alphaModFix/>
            </a:blip>
            <a:stretch>
              <a:fillRect b="0" l="-557" r="-557" t="0"/>
            </a:stretch>
          </a:blipFill>
          <a:ln cap="rnd"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9FD5"/>
        </a:solidFill>
      </p:bgPr>
    </p:bg>
    <p:spTree>
      <p:nvGrpSpPr>
        <p:cNvPr id="243" name="Shape 243"/>
        <p:cNvGrpSpPr/>
        <p:nvPr/>
      </p:nvGrpSpPr>
      <p:grpSpPr>
        <a:xfrm>
          <a:off x="0" y="0"/>
          <a:ext cx="0" cy="0"/>
          <a:chOff x="0" y="0"/>
          <a:chExt cx="0" cy="0"/>
        </a:xfrm>
      </p:grpSpPr>
      <p:grpSp>
        <p:nvGrpSpPr>
          <p:cNvPr id="244" name="Google Shape;244;p15"/>
          <p:cNvGrpSpPr/>
          <p:nvPr/>
        </p:nvGrpSpPr>
        <p:grpSpPr>
          <a:xfrm>
            <a:off x="666750" y="666750"/>
            <a:ext cx="16954500" cy="8953500"/>
            <a:chOff x="0" y="0"/>
            <a:chExt cx="5734099" cy="3028120"/>
          </a:xfrm>
        </p:grpSpPr>
        <p:sp>
          <p:nvSpPr>
            <p:cNvPr id="245" name="Google Shape;245;p15"/>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15"/>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7" name="Google Shape;247;p15"/>
          <p:cNvSpPr txBox="1"/>
          <p:nvPr/>
        </p:nvSpPr>
        <p:spPr>
          <a:xfrm>
            <a:off x="7036350" y="1593501"/>
            <a:ext cx="9324300" cy="1579200"/>
          </a:xfrm>
          <a:prstGeom prst="rect">
            <a:avLst/>
          </a:prstGeom>
          <a:noFill/>
          <a:ln>
            <a:noFill/>
          </a:ln>
        </p:spPr>
        <p:txBody>
          <a:bodyPr anchorCtr="0" anchor="t" bIns="0" lIns="0" spcFirstLastPara="1" rIns="0" wrap="square" tIns="0">
            <a:spAutoFit/>
          </a:bodyPr>
          <a:lstStyle/>
          <a:p>
            <a:pPr indent="0" lvl="0" marL="0" marR="0" rtl="0" algn="ctr">
              <a:lnSpc>
                <a:spcPct val="91607"/>
              </a:lnSpc>
              <a:spcBef>
                <a:spcPts val="0"/>
              </a:spcBef>
              <a:spcAft>
                <a:spcPts val="0"/>
              </a:spcAft>
              <a:buNone/>
            </a:pPr>
            <a:r>
              <a:rPr lang="en-US" sz="5600">
                <a:solidFill>
                  <a:srgbClr val="000000"/>
                </a:solidFill>
                <a:latin typeface="Ultra"/>
                <a:ea typeface="Ultra"/>
                <a:cs typeface="Ultra"/>
                <a:sym typeface="Ultra"/>
              </a:rPr>
              <a:t>Activity 1:</a:t>
            </a:r>
            <a:endParaRPr sz="5600">
              <a:latin typeface="Ultra"/>
              <a:ea typeface="Ultra"/>
              <a:cs typeface="Ultra"/>
              <a:sym typeface="Ultra"/>
            </a:endParaRPr>
          </a:p>
          <a:p>
            <a:pPr indent="0" lvl="0" marL="0" marR="0" rtl="0" algn="ctr">
              <a:lnSpc>
                <a:spcPct val="91607"/>
              </a:lnSpc>
              <a:spcBef>
                <a:spcPts val="0"/>
              </a:spcBef>
              <a:spcAft>
                <a:spcPts val="0"/>
              </a:spcAft>
              <a:buNone/>
            </a:pPr>
            <a:r>
              <a:rPr lang="en-US" sz="5600">
                <a:latin typeface="Ultra"/>
                <a:ea typeface="Ultra"/>
                <a:cs typeface="Ultra"/>
                <a:sym typeface="Ultra"/>
              </a:rPr>
              <a:t>The Better Question </a:t>
            </a:r>
            <a:endParaRPr sz="5600"/>
          </a:p>
        </p:txBody>
      </p:sp>
      <p:sp>
        <p:nvSpPr>
          <p:cNvPr id="248" name="Google Shape;248;p15"/>
          <p:cNvSpPr txBox="1"/>
          <p:nvPr/>
        </p:nvSpPr>
        <p:spPr>
          <a:xfrm>
            <a:off x="7126494" y="3804460"/>
            <a:ext cx="9144000" cy="2678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600">
                <a:solidFill>
                  <a:schemeClr val="dk1"/>
                </a:solidFill>
                <a:latin typeface="Calibri"/>
                <a:ea typeface="Calibri"/>
                <a:cs typeface="Calibri"/>
                <a:sym typeface="Calibri"/>
              </a:rPr>
              <a:t>1. Ask ChatGPT a question</a:t>
            </a:r>
            <a:br>
              <a:rPr lang="en-US" sz="5600">
                <a:solidFill>
                  <a:schemeClr val="dk1"/>
                </a:solidFill>
                <a:latin typeface="Calibri"/>
                <a:ea typeface="Calibri"/>
                <a:cs typeface="Calibri"/>
                <a:sym typeface="Calibri"/>
              </a:rPr>
            </a:br>
            <a:r>
              <a:rPr lang="en-US" sz="5600">
                <a:solidFill>
                  <a:schemeClr val="dk1"/>
                </a:solidFill>
                <a:latin typeface="Calibri"/>
                <a:ea typeface="Calibri"/>
                <a:cs typeface="Calibri"/>
                <a:sym typeface="Calibri"/>
              </a:rPr>
              <a:t>2. Improve the question</a:t>
            </a:r>
            <a:br>
              <a:rPr lang="en-US" sz="5600">
                <a:solidFill>
                  <a:schemeClr val="dk1"/>
                </a:solidFill>
                <a:latin typeface="Calibri"/>
                <a:ea typeface="Calibri"/>
                <a:cs typeface="Calibri"/>
                <a:sym typeface="Calibri"/>
              </a:rPr>
            </a:br>
            <a:r>
              <a:rPr lang="en-US" sz="5600">
                <a:solidFill>
                  <a:schemeClr val="dk1"/>
                </a:solidFill>
                <a:latin typeface="Calibri"/>
                <a:ea typeface="Calibri"/>
                <a:cs typeface="Calibri"/>
                <a:sym typeface="Calibri"/>
              </a:rPr>
              <a:t>3. Compare the answers</a:t>
            </a:r>
            <a:endParaRPr/>
          </a:p>
        </p:txBody>
      </p:sp>
      <p:sp>
        <p:nvSpPr>
          <p:cNvPr id="249" name="Google Shape;249;p15"/>
          <p:cNvSpPr/>
          <p:nvPr/>
        </p:nvSpPr>
        <p:spPr>
          <a:xfrm>
            <a:off x="1496913" y="3401249"/>
            <a:ext cx="4619625" cy="3231344"/>
          </a:xfrm>
          <a:custGeom>
            <a:rect b="b" l="l" r="r" t="t"/>
            <a:pathLst>
              <a:path extrusionOk="0" h="454859" w="650279">
                <a:moveTo>
                  <a:pt x="83794" y="0"/>
                </a:moveTo>
                <a:lnTo>
                  <a:pt x="566485" y="0"/>
                </a:lnTo>
                <a:cubicBezTo>
                  <a:pt x="588709" y="0"/>
                  <a:pt x="610022" y="8828"/>
                  <a:pt x="625737" y="24543"/>
                </a:cubicBezTo>
                <a:cubicBezTo>
                  <a:pt x="641451" y="40257"/>
                  <a:pt x="650279" y="61570"/>
                  <a:pt x="650279" y="83794"/>
                </a:cubicBezTo>
                <a:lnTo>
                  <a:pt x="650279" y="371065"/>
                </a:lnTo>
                <a:cubicBezTo>
                  <a:pt x="650279" y="393288"/>
                  <a:pt x="641451" y="414602"/>
                  <a:pt x="625737" y="430316"/>
                </a:cubicBezTo>
                <a:cubicBezTo>
                  <a:pt x="610022" y="446030"/>
                  <a:pt x="588709" y="454859"/>
                  <a:pt x="566485" y="454859"/>
                </a:cubicBezTo>
                <a:lnTo>
                  <a:pt x="83794" y="454859"/>
                </a:lnTo>
                <a:cubicBezTo>
                  <a:pt x="61570" y="454859"/>
                  <a:pt x="40257" y="446030"/>
                  <a:pt x="24543" y="430316"/>
                </a:cubicBezTo>
                <a:cubicBezTo>
                  <a:pt x="8828" y="414602"/>
                  <a:pt x="0" y="393288"/>
                  <a:pt x="0" y="371065"/>
                </a:cubicBezTo>
                <a:lnTo>
                  <a:pt x="0" y="83794"/>
                </a:lnTo>
                <a:cubicBezTo>
                  <a:pt x="0" y="61570"/>
                  <a:pt x="8828" y="40257"/>
                  <a:pt x="24543" y="24543"/>
                </a:cubicBezTo>
                <a:cubicBezTo>
                  <a:pt x="40257" y="8828"/>
                  <a:pt x="61570" y="0"/>
                  <a:pt x="83794" y="0"/>
                </a:cubicBezTo>
                <a:close/>
              </a:path>
            </a:pathLst>
          </a:custGeom>
          <a:blipFill rotWithShape="1">
            <a:blip r:embed="rId3">
              <a:alphaModFix/>
            </a:blip>
            <a:stretch>
              <a:fillRect b="0" l="-595" r="-595" t="0"/>
            </a:stretch>
          </a:blipFill>
          <a:ln cap="rnd"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D9F6"/>
        </a:solidFill>
      </p:bgPr>
    </p:bg>
    <p:spTree>
      <p:nvGrpSpPr>
        <p:cNvPr id="254" name="Shape 254"/>
        <p:cNvGrpSpPr/>
        <p:nvPr/>
      </p:nvGrpSpPr>
      <p:grpSpPr>
        <a:xfrm>
          <a:off x="0" y="0"/>
          <a:ext cx="0" cy="0"/>
          <a:chOff x="0" y="0"/>
          <a:chExt cx="0" cy="0"/>
        </a:xfrm>
      </p:grpSpPr>
      <p:grpSp>
        <p:nvGrpSpPr>
          <p:cNvPr id="255" name="Google Shape;255;p16"/>
          <p:cNvGrpSpPr/>
          <p:nvPr/>
        </p:nvGrpSpPr>
        <p:grpSpPr>
          <a:xfrm>
            <a:off x="666750" y="666750"/>
            <a:ext cx="16954500" cy="8953500"/>
            <a:chOff x="0" y="0"/>
            <a:chExt cx="5734099" cy="3028120"/>
          </a:xfrm>
        </p:grpSpPr>
        <p:sp>
          <p:nvSpPr>
            <p:cNvPr id="256" name="Google Shape;256;p16"/>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7" name="Google Shape;257;p16"/>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8" name="Google Shape;258;p16"/>
          <p:cNvSpPr txBox="1"/>
          <p:nvPr/>
        </p:nvSpPr>
        <p:spPr>
          <a:xfrm>
            <a:off x="7520100" y="1601299"/>
            <a:ext cx="8475600" cy="1579200"/>
          </a:xfrm>
          <a:prstGeom prst="rect">
            <a:avLst/>
          </a:prstGeom>
          <a:noFill/>
          <a:ln>
            <a:noFill/>
          </a:ln>
        </p:spPr>
        <p:txBody>
          <a:bodyPr anchorCtr="0" anchor="t" bIns="0" lIns="0" spcFirstLastPara="1" rIns="0" wrap="square" tIns="0">
            <a:spAutoFit/>
          </a:bodyPr>
          <a:lstStyle/>
          <a:p>
            <a:pPr indent="0" lvl="0" marL="0" marR="0" rtl="0" algn="ctr">
              <a:lnSpc>
                <a:spcPct val="91607"/>
              </a:lnSpc>
              <a:spcBef>
                <a:spcPts val="0"/>
              </a:spcBef>
              <a:spcAft>
                <a:spcPts val="0"/>
              </a:spcAft>
              <a:buNone/>
            </a:pPr>
            <a:r>
              <a:rPr lang="en-US" sz="5600">
                <a:solidFill>
                  <a:srgbClr val="000000"/>
                </a:solidFill>
                <a:latin typeface="Ultra"/>
                <a:ea typeface="Ultra"/>
                <a:cs typeface="Ultra"/>
                <a:sym typeface="Ultra"/>
              </a:rPr>
              <a:t>Activity 2: </a:t>
            </a:r>
            <a:endParaRPr sz="5600">
              <a:solidFill>
                <a:srgbClr val="000000"/>
              </a:solidFill>
              <a:latin typeface="Ultra"/>
              <a:ea typeface="Ultra"/>
              <a:cs typeface="Ultra"/>
              <a:sym typeface="Ultra"/>
            </a:endParaRPr>
          </a:p>
          <a:p>
            <a:pPr indent="0" lvl="0" marL="0" marR="0" rtl="0" algn="ctr">
              <a:lnSpc>
                <a:spcPct val="91607"/>
              </a:lnSpc>
              <a:spcBef>
                <a:spcPts val="0"/>
              </a:spcBef>
              <a:spcAft>
                <a:spcPts val="0"/>
              </a:spcAft>
              <a:buNone/>
            </a:pPr>
            <a:r>
              <a:rPr lang="en-US" sz="5600">
                <a:solidFill>
                  <a:srgbClr val="000000"/>
                </a:solidFill>
                <a:latin typeface="Ultra"/>
                <a:ea typeface="Ultra"/>
                <a:cs typeface="Ultra"/>
                <a:sym typeface="Ultra"/>
              </a:rPr>
              <a:t>Story Creator</a:t>
            </a:r>
            <a:endParaRPr sz="5600"/>
          </a:p>
        </p:txBody>
      </p:sp>
      <p:sp>
        <p:nvSpPr>
          <p:cNvPr id="259" name="Google Shape;259;p16"/>
          <p:cNvSpPr txBox="1"/>
          <p:nvPr/>
        </p:nvSpPr>
        <p:spPr>
          <a:xfrm>
            <a:off x="6851694" y="3842760"/>
            <a:ext cx="9144000" cy="4402200"/>
          </a:xfrm>
          <a:prstGeom prst="rect">
            <a:avLst/>
          </a:prstGeom>
          <a:noFill/>
          <a:ln>
            <a:noFill/>
          </a:ln>
        </p:spPr>
        <p:txBody>
          <a:bodyPr anchorCtr="0" anchor="t" bIns="45700" lIns="91425" spcFirstLastPara="1" rIns="91425" wrap="square" tIns="45700">
            <a:spAutoFit/>
          </a:bodyPr>
          <a:lstStyle/>
          <a:p>
            <a:pPr indent="-1117600" lvl="0" marL="1143000" marR="0" rtl="0" algn="l">
              <a:spcBef>
                <a:spcPts val="0"/>
              </a:spcBef>
              <a:spcAft>
                <a:spcPts val="0"/>
              </a:spcAft>
              <a:buClr>
                <a:schemeClr val="dk1"/>
              </a:buClr>
              <a:buSzPts val="5600"/>
              <a:buFont typeface="Calibri"/>
              <a:buAutoNum type="arabicPeriod"/>
            </a:pPr>
            <a:r>
              <a:rPr lang="en-US" sz="5600">
                <a:solidFill>
                  <a:schemeClr val="dk1"/>
                </a:solidFill>
                <a:latin typeface="Calibri"/>
                <a:ea typeface="Calibri"/>
                <a:cs typeface="Calibri"/>
                <a:sym typeface="Calibri"/>
              </a:rPr>
              <a:t>Choose three things</a:t>
            </a:r>
            <a:endParaRPr sz="5600"/>
          </a:p>
          <a:p>
            <a:pPr indent="-1117600" lvl="0" marL="1143000" marR="0" rtl="0" algn="l">
              <a:spcBef>
                <a:spcPts val="0"/>
              </a:spcBef>
              <a:spcAft>
                <a:spcPts val="0"/>
              </a:spcAft>
              <a:buClr>
                <a:schemeClr val="dk1"/>
              </a:buClr>
              <a:buSzPts val="5600"/>
              <a:buFont typeface="Calibri"/>
              <a:buAutoNum type="arabicPeriod"/>
            </a:pPr>
            <a:r>
              <a:rPr lang="en-US" sz="5600">
                <a:solidFill>
                  <a:schemeClr val="dk1"/>
                </a:solidFill>
                <a:latin typeface="Calibri"/>
                <a:ea typeface="Calibri"/>
                <a:cs typeface="Calibri"/>
                <a:sym typeface="Calibri"/>
              </a:rPr>
              <a:t>Ask ChatGPT to write a short story using them</a:t>
            </a:r>
            <a:endParaRPr sz="5600"/>
          </a:p>
          <a:p>
            <a:pPr indent="-1117600" lvl="0" marL="1143000" marR="0" rtl="0" algn="l">
              <a:spcBef>
                <a:spcPts val="0"/>
              </a:spcBef>
              <a:spcAft>
                <a:spcPts val="0"/>
              </a:spcAft>
              <a:buClr>
                <a:schemeClr val="dk1"/>
              </a:buClr>
              <a:buSzPts val="5600"/>
              <a:buFont typeface="Calibri"/>
              <a:buAutoNum type="arabicPeriod"/>
            </a:pPr>
            <a:r>
              <a:rPr lang="en-US" sz="5600">
                <a:solidFill>
                  <a:schemeClr val="dk1"/>
                </a:solidFill>
                <a:latin typeface="Calibri"/>
                <a:ea typeface="Calibri"/>
                <a:cs typeface="Calibri"/>
                <a:sym typeface="Calibri"/>
              </a:rPr>
              <a:t>Change something in the story</a:t>
            </a:r>
            <a:endParaRPr sz="5600"/>
          </a:p>
        </p:txBody>
      </p:sp>
      <p:pic>
        <p:nvPicPr>
          <p:cNvPr id="260" name="Google Shape;260;p16"/>
          <p:cNvPicPr preferRelativeResize="0"/>
          <p:nvPr/>
        </p:nvPicPr>
        <p:blipFill>
          <a:blip r:embed="rId3">
            <a:alphaModFix/>
          </a:blip>
          <a:stretch>
            <a:fillRect/>
          </a:stretch>
        </p:blipFill>
        <p:spPr>
          <a:xfrm>
            <a:off x="2063451" y="3842751"/>
            <a:ext cx="5017100" cy="3519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0C0"/>
        </a:solidFill>
      </p:bgPr>
    </p:bg>
    <p:spTree>
      <p:nvGrpSpPr>
        <p:cNvPr id="265" name="Shape 265"/>
        <p:cNvGrpSpPr/>
        <p:nvPr/>
      </p:nvGrpSpPr>
      <p:grpSpPr>
        <a:xfrm>
          <a:off x="0" y="0"/>
          <a:ext cx="0" cy="0"/>
          <a:chOff x="0" y="0"/>
          <a:chExt cx="0" cy="0"/>
        </a:xfrm>
      </p:grpSpPr>
      <p:grpSp>
        <p:nvGrpSpPr>
          <p:cNvPr id="266" name="Google Shape;266;p17"/>
          <p:cNvGrpSpPr/>
          <p:nvPr/>
        </p:nvGrpSpPr>
        <p:grpSpPr>
          <a:xfrm>
            <a:off x="666750" y="666750"/>
            <a:ext cx="16954500" cy="8953500"/>
            <a:chOff x="0" y="0"/>
            <a:chExt cx="5734099" cy="3028120"/>
          </a:xfrm>
        </p:grpSpPr>
        <p:sp>
          <p:nvSpPr>
            <p:cNvPr id="267" name="Google Shape;267;p17"/>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17"/>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9" name="Google Shape;269;p17"/>
          <p:cNvSpPr txBox="1"/>
          <p:nvPr/>
        </p:nvSpPr>
        <p:spPr>
          <a:xfrm>
            <a:off x="7294500" y="1584900"/>
            <a:ext cx="9144000" cy="1579200"/>
          </a:xfrm>
          <a:prstGeom prst="rect">
            <a:avLst/>
          </a:prstGeom>
          <a:noFill/>
          <a:ln>
            <a:noFill/>
          </a:ln>
        </p:spPr>
        <p:txBody>
          <a:bodyPr anchorCtr="0" anchor="t" bIns="0" lIns="0" spcFirstLastPara="1" rIns="0" wrap="square" tIns="0">
            <a:spAutoFit/>
          </a:bodyPr>
          <a:lstStyle/>
          <a:p>
            <a:pPr indent="0" lvl="0" marL="0" marR="0" rtl="0" algn="ctr">
              <a:lnSpc>
                <a:spcPct val="91607"/>
              </a:lnSpc>
              <a:spcBef>
                <a:spcPts val="0"/>
              </a:spcBef>
              <a:spcAft>
                <a:spcPts val="0"/>
              </a:spcAft>
              <a:buNone/>
            </a:pPr>
            <a:r>
              <a:rPr lang="en-US" sz="5600">
                <a:solidFill>
                  <a:srgbClr val="000000"/>
                </a:solidFill>
                <a:latin typeface="Ultra"/>
                <a:ea typeface="Ultra"/>
                <a:cs typeface="Ultra"/>
                <a:sym typeface="Ultra"/>
              </a:rPr>
              <a:t>Activity 3: Fact</a:t>
            </a:r>
            <a:r>
              <a:rPr lang="en-US" sz="5600">
                <a:latin typeface="Ultra"/>
                <a:ea typeface="Ultra"/>
                <a:cs typeface="Ultra"/>
                <a:sym typeface="Ultra"/>
              </a:rPr>
              <a:t>c</a:t>
            </a:r>
            <a:r>
              <a:rPr lang="en-US" sz="5600">
                <a:solidFill>
                  <a:srgbClr val="000000"/>
                </a:solidFill>
                <a:latin typeface="Ultra"/>
                <a:ea typeface="Ultra"/>
                <a:cs typeface="Ultra"/>
                <a:sym typeface="Ultra"/>
              </a:rPr>
              <a:t>heck</a:t>
            </a:r>
            <a:endParaRPr/>
          </a:p>
        </p:txBody>
      </p:sp>
      <p:sp>
        <p:nvSpPr>
          <p:cNvPr id="270" name="Google Shape;270;p17"/>
          <p:cNvSpPr txBox="1"/>
          <p:nvPr/>
        </p:nvSpPr>
        <p:spPr>
          <a:xfrm>
            <a:off x="7070572" y="3429011"/>
            <a:ext cx="9144000" cy="4894800"/>
          </a:xfrm>
          <a:prstGeom prst="rect">
            <a:avLst/>
          </a:prstGeom>
          <a:noFill/>
          <a:ln>
            <a:noFill/>
          </a:ln>
        </p:spPr>
        <p:txBody>
          <a:bodyPr anchorCtr="0" anchor="t" bIns="45700" lIns="91425" spcFirstLastPara="1" rIns="91425" wrap="square" tIns="45700">
            <a:spAutoFit/>
          </a:bodyPr>
          <a:lstStyle/>
          <a:p>
            <a:pPr indent="-1143000" lvl="0" marL="1143000" marR="0" rtl="0" algn="l">
              <a:spcBef>
                <a:spcPts val="0"/>
              </a:spcBef>
              <a:spcAft>
                <a:spcPts val="0"/>
              </a:spcAft>
              <a:buClr>
                <a:schemeClr val="dk1"/>
              </a:buClr>
              <a:buSzPts val="5200"/>
              <a:buFont typeface="Calibri"/>
              <a:buAutoNum type="arabicPeriod"/>
            </a:pPr>
            <a:r>
              <a:rPr lang="en-US" sz="5200">
                <a:solidFill>
                  <a:schemeClr val="dk1"/>
                </a:solidFill>
                <a:latin typeface="Calibri"/>
                <a:ea typeface="Calibri"/>
                <a:cs typeface="Calibri"/>
                <a:sym typeface="Calibri"/>
              </a:rPr>
              <a:t>Ask ChatGPT for 3 facts about octopuses</a:t>
            </a:r>
            <a:endParaRPr/>
          </a:p>
          <a:p>
            <a:pPr indent="-1143000" lvl="0" marL="1143000" marR="0" rtl="0" algn="l">
              <a:spcBef>
                <a:spcPts val="0"/>
              </a:spcBef>
              <a:spcAft>
                <a:spcPts val="0"/>
              </a:spcAft>
              <a:buClr>
                <a:schemeClr val="dk1"/>
              </a:buClr>
              <a:buSzPts val="5200"/>
              <a:buFont typeface="Calibri"/>
              <a:buAutoNum type="arabicPeriod"/>
            </a:pPr>
            <a:r>
              <a:rPr lang="en-US" sz="5200">
                <a:solidFill>
                  <a:schemeClr val="dk1"/>
                </a:solidFill>
                <a:latin typeface="Calibri"/>
                <a:ea typeface="Calibri"/>
                <a:cs typeface="Calibri"/>
                <a:sym typeface="Calibri"/>
              </a:rPr>
              <a:t>Read the facts together and ask: Do we trust them?</a:t>
            </a:r>
            <a:endParaRPr/>
          </a:p>
          <a:p>
            <a:pPr indent="-1143000" lvl="0" marL="1143000" marR="0" rtl="0" algn="l">
              <a:spcBef>
                <a:spcPts val="0"/>
              </a:spcBef>
              <a:spcAft>
                <a:spcPts val="0"/>
              </a:spcAft>
              <a:buClr>
                <a:schemeClr val="dk1"/>
              </a:buClr>
              <a:buSzPts val="5200"/>
              <a:buFont typeface="Calibri"/>
              <a:buAutoNum type="arabicPeriod"/>
            </a:pPr>
            <a:r>
              <a:rPr lang="en-US" sz="5200">
                <a:solidFill>
                  <a:schemeClr val="dk1"/>
                </a:solidFill>
                <a:latin typeface="Calibri"/>
                <a:ea typeface="Calibri"/>
                <a:cs typeface="Calibri"/>
                <a:sym typeface="Calibri"/>
              </a:rPr>
              <a:t>Check one fact using other source of information</a:t>
            </a:r>
            <a:endParaRPr/>
          </a:p>
        </p:txBody>
      </p:sp>
      <p:sp>
        <p:nvSpPr>
          <p:cNvPr id="271" name="Google Shape;271;p17"/>
          <p:cNvSpPr/>
          <p:nvPr/>
        </p:nvSpPr>
        <p:spPr>
          <a:xfrm>
            <a:off x="1800225" y="3352800"/>
            <a:ext cx="4619625" cy="3231344"/>
          </a:xfrm>
          <a:custGeom>
            <a:rect b="b" l="l" r="r" t="t"/>
            <a:pathLst>
              <a:path extrusionOk="0" h="454859" w="650279">
                <a:moveTo>
                  <a:pt x="83794" y="0"/>
                </a:moveTo>
                <a:lnTo>
                  <a:pt x="566485" y="0"/>
                </a:lnTo>
                <a:cubicBezTo>
                  <a:pt x="588709" y="0"/>
                  <a:pt x="610022" y="8828"/>
                  <a:pt x="625737" y="24543"/>
                </a:cubicBezTo>
                <a:cubicBezTo>
                  <a:pt x="641451" y="40257"/>
                  <a:pt x="650279" y="61570"/>
                  <a:pt x="650279" y="83794"/>
                </a:cubicBezTo>
                <a:lnTo>
                  <a:pt x="650279" y="371065"/>
                </a:lnTo>
                <a:cubicBezTo>
                  <a:pt x="650279" y="393288"/>
                  <a:pt x="641451" y="414602"/>
                  <a:pt x="625737" y="430316"/>
                </a:cubicBezTo>
                <a:cubicBezTo>
                  <a:pt x="610022" y="446030"/>
                  <a:pt x="588709" y="454859"/>
                  <a:pt x="566485" y="454859"/>
                </a:cubicBezTo>
                <a:lnTo>
                  <a:pt x="83794" y="454859"/>
                </a:lnTo>
                <a:cubicBezTo>
                  <a:pt x="61570" y="454859"/>
                  <a:pt x="40257" y="446030"/>
                  <a:pt x="24543" y="430316"/>
                </a:cubicBezTo>
                <a:cubicBezTo>
                  <a:pt x="8828" y="414602"/>
                  <a:pt x="0" y="393288"/>
                  <a:pt x="0" y="371065"/>
                </a:cubicBezTo>
                <a:lnTo>
                  <a:pt x="0" y="83794"/>
                </a:lnTo>
                <a:cubicBezTo>
                  <a:pt x="0" y="61570"/>
                  <a:pt x="8828" y="40257"/>
                  <a:pt x="24543" y="24543"/>
                </a:cubicBezTo>
                <a:cubicBezTo>
                  <a:pt x="40257" y="8828"/>
                  <a:pt x="61570" y="0"/>
                  <a:pt x="83794" y="0"/>
                </a:cubicBezTo>
                <a:close/>
              </a:path>
            </a:pathLst>
          </a:custGeom>
          <a:blipFill rotWithShape="1">
            <a:blip r:embed="rId3">
              <a:alphaModFix/>
            </a:blip>
            <a:stretch>
              <a:fillRect b="0" l="-595" r="-595" t="0"/>
            </a:stretch>
          </a:blipFill>
          <a:ln cap="rnd"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A9A00"/>
        </a:solidFill>
      </p:bgPr>
    </p:bg>
    <p:spTree>
      <p:nvGrpSpPr>
        <p:cNvPr id="276" name="Shape 276"/>
        <p:cNvGrpSpPr/>
        <p:nvPr/>
      </p:nvGrpSpPr>
      <p:grpSpPr>
        <a:xfrm>
          <a:off x="0" y="0"/>
          <a:ext cx="0" cy="0"/>
          <a:chOff x="0" y="0"/>
          <a:chExt cx="0" cy="0"/>
        </a:xfrm>
      </p:grpSpPr>
      <p:grpSp>
        <p:nvGrpSpPr>
          <p:cNvPr id="277" name="Google Shape;277;p18"/>
          <p:cNvGrpSpPr/>
          <p:nvPr/>
        </p:nvGrpSpPr>
        <p:grpSpPr>
          <a:xfrm>
            <a:off x="666750" y="666750"/>
            <a:ext cx="16954500" cy="8953500"/>
            <a:chOff x="0" y="0"/>
            <a:chExt cx="5734099" cy="3028120"/>
          </a:xfrm>
        </p:grpSpPr>
        <p:sp>
          <p:nvSpPr>
            <p:cNvPr id="278" name="Google Shape;278;p18"/>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18"/>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0" name="Google Shape;280;p18"/>
          <p:cNvSpPr txBox="1"/>
          <p:nvPr/>
        </p:nvSpPr>
        <p:spPr>
          <a:xfrm>
            <a:off x="8282492" y="4089559"/>
            <a:ext cx="8325000" cy="11544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7499">
                <a:solidFill>
                  <a:srgbClr val="000000"/>
                </a:solidFill>
                <a:latin typeface="Ultra"/>
                <a:ea typeface="Ultra"/>
                <a:cs typeface="Ultra"/>
                <a:sym typeface="Ultra"/>
              </a:rPr>
              <a:t>Thank you!</a:t>
            </a:r>
            <a:endParaRPr/>
          </a:p>
        </p:txBody>
      </p:sp>
      <p:sp>
        <p:nvSpPr>
          <p:cNvPr id="281" name="Google Shape;281;p18"/>
          <p:cNvSpPr/>
          <p:nvPr/>
        </p:nvSpPr>
        <p:spPr>
          <a:xfrm>
            <a:off x="1398661" y="1155258"/>
            <a:ext cx="6898579" cy="7848810"/>
          </a:xfrm>
          <a:custGeom>
            <a:rect b="b" l="l" r="r" t="t"/>
            <a:pathLst>
              <a:path extrusionOk="0" h="1227593" w="1078972">
                <a:moveTo>
                  <a:pt x="56112" y="0"/>
                </a:moveTo>
                <a:lnTo>
                  <a:pt x="1022860" y="0"/>
                </a:lnTo>
                <a:cubicBezTo>
                  <a:pt x="1053850" y="0"/>
                  <a:pt x="1078972" y="25122"/>
                  <a:pt x="1078972" y="56112"/>
                </a:cubicBezTo>
                <a:lnTo>
                  <a:pt x="1078972" y="1171481"/>
                </a:lnTo>
                <a:cubicBezTo>
                  <a:pt x="1078972" y="1202471"/>
                  <a:pt x="1053850" y="1227593"/>
                  <a:pt x="1022860" y="1227593"/>
                </a:cubicBezTo>
                <a:lnTo>
                  <a:pt x="56112" y="1227593"/>
                </a:lnTo>
                <a:cubicBezTo>
                  <a:pt x="25122" y="1227593"/>
                  <a:pt x="0" y="1202471"/>
                  <a:pt x="0" y="1171481"/>
                </a:cubicBezTo>
                <a:lnTo>
                  <a:pt x="0" y="56112"/>
                </a:lnTo>
                <a:cubicBezTo>
                  <a:pt x="0" y="25122"/>
                  <a:pt x="25122" y="0"/>
                  <a:pt x="56112" y="0"/>
                </a:cubicBezTo>
                <a:close/>
              </a:path>
            </a:pathLst>
          </a:custGeom>
          <a:blipFill rotWithShape="1">
            <a:blip r:embed="rId3">
              <a:alphaModFix/>
            </a:blip>
            <a:stretch>
              <a:fillRect b="-1324" l="0" r="0" t="-1324"/>
            </a:stretch>
          </a:blipFill>
          <a:ln cap="rnd"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A9A00"/>
        </a:solidFill>
      </p:bgPr>
    </p:bg>
    <p:spTree>
      <p:nvGrpSpPr>
        <p:cNvPr id="96" name="Shape 96"/>
        <p:cNvGrpSpPr/>
        <p:nvPr/>
      </p:nvGrpSpPr>
      <p:grpSpPr>
        <a:xfrm>
          <a:off x="0" y="0"/>
          <a:ext cx="0" cy="0"/>
          <a:chOff x="0" y="0"/>
          <a:chExt cx="0" cy="0"/>
        </a:xfrm>
      </p:grpSpPr>
      <p:grpSp>
        <p:nvGrpSpPr>
          <p:cNvPr id="97" name="Google Shape;97;p2"/>
          <p:cNvGrpSpPr/>
          <p:nvPr/>
        </p:nvGrpSpPr>
        <p:grpSpPr>
          <a:xfrm>
            <a:off x="666750" y="666750"/>
            <a:ext cx="16954500" cy="8953500"/>
            <a:chOff x="0" y="0"/>
            <a:chExt cx="5734099" cy="3028120"/>
          </a:xfrm>
        </p:grpSpPr>
        <p:sp>
          <p:nvSpPr>
            <p:cNvPr id="98" name="Google Shape;98;p2"/>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2"/>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0" name="Google Shape;100;p2"/>
          <p:cNvSpPr/>
          <p:nvPr/>
        </p:nvSpPr>
        <p:spPr>
          <a:xfrm>
            <a:off x="10095507" y="1171470"/>
            <a:ext cx="6898579" cy="7848810"/>
          </a:xfrm>
          <a:custGeom>
            <a:rect b="b" l="l" r="r" t="t"/>
            <a:pathLst>
              <a:path extrusionOk="0" h="1227593" w="1078972">
                <a:moveTo>
                  <a:pt x="56112" y="0"/>
                </a:moveTo>
                <a:lnTo>
                  <a:pt x="1022860" y="0"/>
                </a:lnTo>
                <a:cubicBezTo>
                  <a:pt x="1053850" y="0"/>
                  <a:pt x="1078972" y="25122"/>
                  <a:pt x="1078972" y="56112"/>
                </a:cubicBezTo>
                <a:lnTo>
                  <a:pt x="1078972" y="1171481"/>
                </a:lnTo>
                <a:cubicBezTo>
                  <a:pt x="1078972" y="1202471"/>
                  <a:pt x="1053850" y="1227593"/>
                  <a:pt x="1022860" y="1227593"/>
                </a:cubicBezTo>
                <a:lnTo>
                  <a:pt x="56112" y="1227593"/>
                </a:lnTo>
                <a:cubicBezTo>
                  <a:pt x="25122" y="1227593"/>
                  <a:pt x="0" y="1202471"/>
                  <a:pt x="0" y="1171481"/>
                </a:cubicBezTo>
                <a:lnTo>
                  <a:pt x="0" y="56112"/>
                </a:lnTo>
                <a:cubicBezTo>
                  <a:pt x="0" y="25122"/>
                  <a:pt x="25122" y="0"/>
                  <a:pt x="56112" y="0"/>
                </a:cubicBezTo>
                <a:close/>
              </a:path>
            </a:pathLst>
          </a:custGeom>
          <a:blipFill rotWithShape="1">
            <a:blip r:embed="rId3">
              <a:alphaModFix/>
            </a:blip>
            <a:stretch>
              <a:fillRect b="-1324" l="0" r="0" t="-1324"/>
            </a:stretch>
          </a:blipFill>
          <a:ln cap="rnd"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2"/>
          <p:cNvSpPr txBox="1"/>
          <p:nvPr/>
        </p:nvSpPr>
        <p:spPr>
          <a:xfrm>
            <a:off x="1800225" y="2667020"/>
            <a:ext cx="7496100" cy="46023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6500">
                <a:solidFill>
                  <a:srgbClr val="000000"/>
                </a:solidFill>
                <a:latin typeface="Ultra"/>
                <a:ea typeface="Ultra"/>
                <a:cs typeface="Ultra"/>
                <a:sym typeface="Ultra"/>
              </a:rPr>
              <a:t>Smart Use of Artificial Intelligence (AI)</a:t>
            </a:r>
            <a:endParaRPr sz="6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9FD5"/>
        </a:solidFill>
      </p:bgPr>
    </p:bg>
    <p:spTree>
      <p:nvGrpSpPr>
        <p:cNvPr id="106" name="Shape 106"/>
        <p:cNvGrpSpPr/>
        <p:nvPr/>
      </p:nvGrpSpPr>
      <p:grpSpPr>
        <a:xfrm>
          <a:off x="0" y="0"/>
          <a:ext cx="0" cy="0"/>
          <a:chOff x="0" y="0"/>
          <a:chExt cx="0" cy="0"/>
        </a:xfrm>
      </p:grpSpPr>
      <p:grpSp>
        <p:nvGrpSpPr>
          <p:cNvPr id="107" name="Google Shape;107;p3"/>
          <p:cNvGrpSpPr/>
          <p:nvPr/>
        </p:nvGrpSpPr>
        <p:grpSpPr>
          <a:xfrm>
            <a:off x="666750" y="666750"/>
            <a:ext cx="16954500" cy="8953500"/>
            <a:chOff x="0" y="0"/>
            <a:chExt cx="5734099" cy="3028120"/>
          </a:xfrm>
        </p:grpSpPr>
        <p:sp>
          <p:nvSpPr>
            <p:cNvPr id="108" name="Google Shape;108;p3"/>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3"/>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0" name="Google Shape;110;p3"/>
          <p:cNvSpPr txBox="1"/>
          <p:nvPr/>
        </p:nvSpPr>
        <p:spPr>
          <a:xfrm>
            <a:off x="1123951" y="4213688"/>
            <a:ext cx="5612100" cy="189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5600">
                <a:solidFill>
                  <a:srgbClr val="000000"/>
                </a:solidFill>
                <a:latin typeface="Ultra"/>
                <a:ea typeface="Ultra"/>
                <a:cs typeface="Ultra"/>
                <a:sym typeface="Ultra"/>
              </a:rPr>
              <a:t>Warm </a:t>
            </a:r>
            <a:r>
              <a:rPr lang="en-US" sz="5600">
                <a:solidFill>
                  <a:srgbClr val="000000"/>
                </a:solidFill>
                <a:latin typeface="Ultra"/>
                <a:ea typeface="Ultra"/>
                <a:cs typeface="Ultra"/>
                <a:sym typeface="Ultra"/>
                <a:extLst>
                  <a:ext uri="http://customooxmlschemas.google.com/">
                    <go:slidesCustomData xmlns:go="http://customooxmlschemas.google.com/" textRoundtripDataId="1"/>
                  </a:ext>
                </a:extLst>
              </a:rPr>
              <a:t>up</a:t>
            </a:r>
            <a:r>
              <a:rPr lang="en-US" sz="5600">
                <a:solidFill>
                  <a:srgbClr val="000000"/>
                </a:solidFill>
                <a:latin typeface="Ultra"/>
                <a:ea typeface="Ultra"/>
                <a:cs typeface="Ultra"/>
                <a:sym typeface="Ultra"/>
              </a:rPr>
              <a:t> exercise</a:t>
            </a:r>
            <a:endParaRPr sz="5600"/>
          </a:p>
        </p:txBody>
      </p:sp>
      <p:grpSp>
        <p:nvGrpSpPr>
          <p:cNvPr id="111" name="Google Shape;111;p3"/>
          <p:cNvGrpSpPr/>
          <p:nvPr/>
        </p:nvGrpSpPr>
        <p:grpSpPr>
          <a:xfrm>
            <a:off x="6909150" y="1308943"/>
            <a:ext cx="9578625" cy="7415957"/>
            <a:chOff x="0" y="-66675"/>
            <a:chExt cx="2522765" cy="1953174"/>
          </a:xfrm>
        </p:grpSpPr>
        <p:sp>
          <p:nvSpPr>
            <p:cNvPr id="112" name="Google Shape;112;p3"/>
            <p:cNvSpPr/>
            <p:nvPr/>
          </p:nvSpPr>
          <p:spPr>
            <a:xfrm>
              <a:off x="0" y="0"/>
              <a:ext cx="2522765" cy="1886499"/>
            </a:xfrm>
            <a:custGeom>
              <a:rect b="b" l="l" r="r" t="t"/>
              <a:pathLst>
                <a:path extrusionOk="0" h="1886499" w="2522765">
                  <a:moveTo>
                    <a:pt x="40412" y="0"/>
                  </a:moveTo>
                  <a:lnTo>
                    <a:pt x="2482353" y="0"/>
                  </a:lnTo>
                  <a:cubicBezTo>
                    <a:pt x="2493071" y="0"/>
                    <a:pt x="2503350" y="4258"/>
                    <a:pt x="2510929" y="11837"/>
                  </a:cubicBezTo>
                  <a:cubicBezTo>
                    <a:pt x="2518508" y="19415"/>
                    <a:pt x="2522765" y="29694"/>
                    <a:pt x="2522765" y="40412"/>
                  </a:cubicBezTo>
                  <a:lnTo>
                    <a:pt x="2522765" y="1846086"/>
                  </a:lnTo>
                  <a:cubicBezTo>
                    <a:pt x="2522765" y="1856804"/>
                    <a:pt x="2518508" y="1867084"/>
                    <a:pt x="2510929" y="1874662"/>
                  </a:cubicBezTo>
                  <a:cubicBezTo>
                    <a:pt x="2503350" y="1882241"/>
                    <a:pt x="2493071" y="1886499"/>
                    <a:pt x="2482353" y="1886499"/>
                  </a:cubicBezTo>
                  <a:lnTo>
                    <a:pt x="40412" y="1886499"/>
                  </a:lnTo>
                  <a:cubicBezTo>
                    <a:pt x="29694" y="1886499"/>
                    <a:pt x="19415" y="1882241"/>
                    <a:pt x="11837" y="1874662"/>
                  </a:cubicBezTo>
                  <a:cubicBezTo>
                    <a:pt x="4258" y="1867084"/>
                    <a:pt x="0" y="1856804"/>
                    <a:pt x="0" y="1846086"/>
                  </a:cubicBezTo>
                  <a:lnTo>
                    <a:pt x="0" y="40412"/>
                  </a:lnTo>
                  <a:cubicBezTo>
                    <a:pt x="0" y="29694"/>
                    <a:pt x="4258" y="19415"/>
                    <a:pt x="11837" y="11837"/>
                  </a:cubicBezTo>
                  <a:cubicBezTo>
                    <a:pt x="19415" y="4258"/>
                    <a:pt x="29694" y="0"/>
                    <a:pt x="40412" y="0"/>
                  </a:cubicBezTo>
                  <a:close/>
                </a:path>
              </a:pathLst>
            </a:custGeom>
            <a:noFill/>
            <a:ln cap="rnd"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 name="Google Shape;113;p3"/>
            <p:cNvSpPr txBox="1"/>
            <p:nvPr/>
          </p:nvSpPr>
          <p:spPr>
            <a:xfrm>
              <a:off x="0" y="-66675"/>
              <a:ext cx="2522765" cy="1953174"/>
            </a:xfrm>
            <a:prstGeom prst="rect">
              <a:avLst/>
            </a:prstGeom>
            <a:noFill/>
            <a:ln>
              <a:noFill/>
            </a:ln>
          </p:spPr>
          <p:txBody>
            <a:bodyPr anchorCtr="0" anchor="ctr" bIns="127000" lIns="127000" spcFirstLastPara="1" rIns="127000" wrap="square" tIns="127000">
              <a:noAutofit/>
            </a:bodyPr>
            <a:lstStyle/>
            <a:p>
              <a:pPr indent="0" lvl="0" marL="0" marR="0" rtl="0" algn="ctr">
                <a:lnSpc>
                  <a:spcPct val="173333"/>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4" name="Google Shape;114;p3"/>
          <p:cNvSpPr txBox="1"/>
          <p:nvPr/>
        </p:nvSpPr>
        <p:spPr>
          <a:xfrm>
            <a:off x="7155791" y="3481387"/>
            <a:ext cx="9074810" cy="2854179"/>
          </a:xfrm>
          <a:prstGeom prst="rect">
            <a:avLst/>
          </a:prstGeom>
          <a:noFill/>
          <a:ln>
            <a:noFill/>
          </a:ln>
        </p:spPr>
        <p:txBody>
          <a:bodyPr anchorCtr="0" anchor="t" bIns="0" lIns="0" spcFirstLastPara="1" rIns="0" wrap="square" tIns="0">
            <a:spAutoFit/>
          </a:bodyPr>
          <a:lstStyle/>
          <a:p>
            <a:pPr indent="0" lvl="0" marL="0" marR="0" rtl="0" algn="l">
              <a:lnSpc>
                <a:spcPct val="60000"/>
              </a:lnSpc>
              <a:spcBef>
                <a:spcPts val="0"/>
              </a:spcBef>
              <a:spcAft>
                <a:spcPts val="0"/>
              </a:spcAft>
              <a:buNone/>
            </a:pPr>
            <a:r>
              <a:rPr lang="en-US" sz="5200">
                <a:solidFill>
                  <a:srgbClr val="000000"/>
                </a:solidFill>
                <a:latin typeface="Calibri"/>
                <a:ea typeface="Calibri"/>
                <a:cs typeface="Calibri"/>
                <a:sym typeface="Calibri"/>
              </a:rPr>
              <a:t>1. Stand up if you like football ⚽</a:t>
            </a:r>
            <a:endParaRPr/>
          </a:p>
          <a:p>
            <a:pPr indent="0" lvl="0" marL="0" marR="0" rtl="0" algn="l">
              <a:lnSpc>
                <a:spcPct val="60000"/>
              </a:lnSpc>
              <a:spcBef>
                <a:spcPts val="0"/>
              </a:spcBef>
              <a:spcAft>
                <a:spcPts val="0"/>
              </a:spcAft>
              <a:buNone/>
            </a:pPr>
            <a:r>
              <a:t/>
            </a:r>
            <a:endParaRPr sz="5200">
              <a:solidFill>
                <a:srgbClr val="000000"/>
              </a:solidFill>
              <a:latin typeface="Calibri"/>
              <a:ea typeface="Calibri"/>
              <a:cs typeface="Calibri"/>
              <a:sym typeface="Calibri"/>
            </a:endParaRPr>
          </a:p>
          <a:p>
            <a:pPr indent="0" lvl="0" marL="0" marR="0" rtl="0" algn="l">
              <a:lnSpc>
                <a:spcPct val="60000"/>
              </a:lnSpc>
              <a:spcBef>
                <a:spcPts val="0"/>
              </a:spcBef>
              <a:spcAft>
                <a:spcPts val="0"/>
              </a:spcAft>
              <a:buNone/>
            </a:pPr>
            <a:r>
              <a:t/>
            </a:r>
            <a:endParaRPr sz="5200">
              <a:solidFill>
                <a:srgbClr val="000000"/>
              </a:solidFill>
              <a:latin typeface="Calibri"/>
              <a:ea typeface="Calibri"/>
              <a:cs typeface="Calibri"/>
              <a:sym typeface="Calibri"/>
            </a:endParaRPr>
          </a:p>
          <a:p>
            <a:pPr indent="0" lvl="0" marL="0" marR="0" rtl="0" algn="l">
              <a:lnSpc>
                <a:spcPct val="60000"/>
              </a:lnSpc>
              <a:spcBef>
                <a:spcPts val="0"/>
              </a:spcBef>
              <a:spcAft>
                <a:spcPts val="0"/>
              </a:spcAft>
              <a:buNone/>
            </a:pPr>
            <a:r>
              <a:rPr lang="en-US" sz="5200">
                <a:solidFill>
                  <a:srgbClr val="000000"/>
                </a:solidFill>
                <a:latin typeface="Calibri"/>
                <a:ea typeface="Calibri"/>
                <a:cs typeface="Calibri"/>
                <a:sym typeface="Calibri"/>
              </a:rPr>
              <a:t>2. Stand up if you like music 🎧</a:t>
            </a:r>
            <a:endParaRPr/>
          </a:p>
          <a:p>
            <a:pPr indent="0" lvl="0" marL="0" marR="0" rtl="0" algn="l">
              <a:lnSpc>
                <a:spcPct val="60000"/>
              </a:lnSpc>
              <a:spcBef>
                <a:spcPts val="0"/>
              </a:spcBef>
              <a:spcAft>
                <a:spcPts val="0"/>
              </a:spcAft>
              <a:buNone/>
            </a:pPr>
            <a:r>
              <a:t/>
            </a:r>
            <a:endParaRPr sz="5200">
              <a:solidFill>
                <a:srgbClr val="000000"/>
              </a:solidFill>
              <a:latin typeface="Calibri"/>
              <a:ea typeface="Calibri"/>
              <a:cs typeface="Calibri"/>
              <a:sym typeface="Calibri"/>
            </a:endParaRPr>
          </a:p>
          <a:p>
            <a:pPr indent="0" lvl="0" marL="0" marR="0" rtl="0" algn="l">
              <a:lnSpc>
                <a:spcPct val="60000"/>
              </a:lnSpc>
              <a:spcBef>
                <a:spcPts val="0"/>
              </a:spcBef>
              <a:spcAft>
                <a:spcPts val="0"/>
              </a:spcAft>
              <a:buNone/>
            </a:pPr>
            <a:r>
              <a:t/>
            </a:r>
            <a:endParaRPr sz="5200">
              <a:solidFill>
                <a:srgbClr val="000000"/>
              </a:solidFill>
              <a:latin typeface="Calibri"/>
              <a:ea typeface="Calibri"/>
              <a:cs typeface="Calibri"/>
              <a:sym typeface="Calibri"/>
            </a:endParaRPr>
          </a:p>
          <a:p>
            <a:pPr indent="0" lvl="0" marL="0" marR="0" rtl="0" algn="l">
              <a:lnSpc>
                <a:spcPct val="60000"/>
              </a:lnSpc>
              <a:spcBef>
                <a:spcPts val="0"/>
              </a:spcBef>
              <a:spcAft>
                <a:spcPts val="0"/>
              </a:spcAft>
              <a:buNone/>
            </a:pPr>
            <a:r>
              <a:rPr lang="en-US" sz="5200">
                <a:solidFill>
                  <a:srgbClr val="000000"/>
                </a:solidFill>
                <a:latin typeface="Calibri"/>
                <a:ea typeface="Calibri"/>
                <a:cs typeface="Calibri"/>
                <a:sym typeface="Calibri"/>
              </a:rPr>
              <a:t>3. Stand up if you like reading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D9F6"/>
        </a:solidFill>
      </p:bgPr>
    </p:bg>
    <p:spTree>
      <p:nvGrpSpPr>
        <p:cNvPr id="119" name="Shape 119"/>
        <p:cNvGrpSpPr/>
        <p:nvPr/>
      </p:nvGrpSpPr>
      <p:grpSpPr>
        <a:xfrm>
          <a:off x="0" y="0"/>
          <a:ext cx="0" cy="0"/>
          <a:chOff x="0" y="0"/>
          <a:chExt cx="0" cy="0"/>
        </a:xfrm>
      </p:grpSpPr>
      <p:grpSp>
        <p:nvGrpSpPr>
          <p:cNvPr id="120" name="Google Shape;120;p4"/>
          <p:cNvGrpSpPr/>
          <p:nvPr/>
        </p:nvGrpSpPr>
        <p:grpSpPr>
          <a:xfrm>
            <a:off x="666750" y="666750"/>
            <a:ext cx="16954500" cy="8953500"/>
            <a:chOff x="0" y="0"/>
            <a:chExt cx="5734099" cy="3028120"/>
          </a:xfrm>
        </p:grpSpPr>
        <p:sp>
          <p:nvSpPr>
            <p:cNvPr id="121" name="Google Shape;121;p4"/>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4"/>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3" name="Google Shape;123;p4"/>
          <p:cNvSpPr txBox="1"/>
          <p:nvPr/>
        </p:nvSpPr>
        <p:spPr>
          <a:xfrm>
            <a:off x="9674893" y="3008552"/>
            <a:ext cx="6886500" cy="3965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5600">
                <a:solidFill>
                  <a:srgbClr val="000000"/>
                </a:solidFill>
                <a:latin typeface="Ultra"/>
                <a:ea typeface="Ultra"/>
                <a:cs typeface="Ultra"/>
                <a:sym typeface="Ultra"/>
              </a:rPr>
              <a:t>What is Artificial Intelligence (AI)?</a:t>
            </a:r>
            <a:endParaRPr sz="5600"/>
          </a:p>
        </p:txBody>
      </p:sp>
      <p:sp>
        <p:nvSpPr>
          <p:cNvPr descr="WhalesBot | Educational Robots in 2025: The Best Smart Robots for Learning  Through Play" id="124" name="Google Shape;124;p4"/>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4"/>
          <p:cNvSpPr/>
          <p:nvPr/>
        </p:nvSpPr>
        <p:spPr>
          <a:xfrm>
            <a:off x="1558636" y="2028845"/>
            <a:ext cx="7620000" cy="5924510"/>
          </a:xfrm>
          <a:custGeom>
            <a:rect b="b" l="l" r="r" t="t"/>
            <a:pathLst>
              <a:path extrusionOk="0" h="454859" w="650279">
                <a:moveTo>
                  <a:pt x="83794" y="0"/>
                </a:moveTo>
                <a:lnTo>
                  <a:pt x="566485" y="0"/>
                </a:lnTo>
                <a:cubicBezTo>
                  <a:pt x="588709" y="0"/>
                  <a:pt x="610022" y="8828"/>
                  <a:pt x="625737" y="24543"/>
                </a:cubicBezTo>
                <a:cubicBezTo>
                  <a:pt x="641451" y="40257"/>
                  <a:pt x="650279" y="61570"/>
                  <a:pt x="650279" y="83794"/>
                </a:cubicBezTo>
                <a:lnTo>
                  <a:pt x="650279" y="371065"/>
                </a:lnTo>
                <a:cubicBezTo>
                  <a:pt x="650279" y="393288"/>
                  <a:pt x="641451" y="414602"/>
                  <a:pt x="625737" y="430316"/>
                </a:cubicBezTo>
                <a:cubicBezTo>
                  <a:pt x="610022" y="446030"/>
                  <a:pt x="588709" y="454859"/>
                  <a:pt x="566485" y="454859"/>
                </a:cubicBezTo>
                <a:lnTo>
                  <a:pt x="83794" y="454859"/>
                </a:lnTo>
                <a:cubicBezTo>
                  <a:pt x="61570" y="454859"/>
                  <a:pt x="40257" y="446030"/>
                  <a:pt x="24543" y="430316"/>
                </a:cubicBezTo>
                <a:cubicBezTo>
                  <a:pt x="8828" y="414602"/>
                  <a:pt x="0" y="393288"/>
                  <a:pt x="0" y="371065"/>
                </a:cubicBezTo>
                <a:lnTo>
                  <a:pt x="0" y="83794"/>
                </a:lnTo>
                <a:cubicBezTo>
                  <a:pt x="0" y="61570"/>
                  <a:pt x="8828" y="40257"/>
                  <a:pt x="24543" y="24543"/>
                </a:cubicBezTo>
                <a:cubicBezTo>
                  <a:pt x="40257" y="8828"/>
                  <a:pt x="61570" y="0"/>
                  <a:pt x="83794" y="0"/>
                </a:cubicBezTo>
                <a:close/>
              </a:path>
            </a:pathLst>
          </a:custGeom>
          <a:blipFill rotWithShape="1">
            <a:blip r:embed="rId3">
              <a:alphaModFix/>
            </a:blip>
            <a:stretch>
              <a:fillRect b="0" l="-595" r="-595" t="0"/>
            </a:stretch>
          </a:blipFill>
          <a:ln cap="rnd"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0C0"/>
        </a:solidFill>
      </p:bgPr>
    </p:bg>
    <p:spTree>
      <p:nvGrpSpPr>
        <p:cNvPr id="130" name="Shape 130"/>
        <p:cNvGrpSpPr/>
        <p:nvPr/>
      </p:nvGrpSpPr>
      <p:grpSpPr>
        <a:xfrm>
          <a:off x="0" y="0"/>
          <a:ext cx="0" cy="0"/>
          <a:chOff x="0" y="0"/>
          <a:chExt cx="0" cy="0"/>
        </a:xfrm>
      </p:grpSpPr>
      <p:grpSp>
        <p:nvGrpSpPr>
          <p:cNvPr id="131" name="Google Shape;131;p5"/>
          <p:cNvGrpSpPr/>
          <p:nvPr/>
        </p:nvGrpSpPr>
        <p:grpSpPr>
          <a:xfrm>
            <a:off x="666750" y="666750"/>
            <a:ext cx="16954500" cy="8953500"/>
            <a:chOff x="0" y="0"/>
            <a:chExt cx="5734099" cy="3028120"/>
          </a:xfrm>
        </p:grpSpPr>
        <p:sp>
          <p:nvSpPr>
            <p:cNvPr id="132" name="Google Shape;132;p5"/>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5"/>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4" name="Google Shape;134;p5"/>
          <p:cNvSpPr txBox="1"/>
          <p:nvPr/>
        </p:nvSpPr>
        <p:spPr>
          <a:xfrm>
            <a:off x="3614210" y="1485900"/>
            <a:ext cx="110595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5600">
                <a:solidFill>
                  <a:srgbClr val="000000"/>
                </a:solidFill>
                <a:latin typeface="Ultra"/>
                <a:ea typeface="Ultra"/>
                <a:cs typeface="Ultra"/>
                <a:sym typeface="Ultra"/>
              </a:rPr>
              <a:t>So how does AI learn?</a:t>
            </a:r>
            <a:endParaRPr sz="5600"/>
          </a:p>
        </p:txBody>
      </p:sp>
      <p:pic>
        <p:nvPicPr>
          <p:cNvPr id="135" name="Google Shape;135;p5"/>
          <p:cNvPicPr preferRelativeResize="0"/>
          <p:nvPr/>
        </p:nvPicPr>
        <p:blipFill rotWithShape="1">
          <a:blip r:embed="rId3">
            <a:alphaModFix/>
          </a:blip>
          <a:srcRect b="12500" l="0" r="0" t="20614"/>
          <a:stretch/>
        </p:blipFill>
        <p:spPr>
          <a:xfrm>
            <a:off x="1770595" y="2607696"/>
            <a:ext cx="14630400" cy="652383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9FD5"/>
        </a:solidFill>
      </p:bgPr>
    </p:bg>
    <p:spTree>
      <p:nvGrpSpPr>
        <p:cNvPr id="140" name="Shape 140"/>
        <p:cNvGrpSpPr/>
        <p:nvPr/>
      </p:nvGrpSpPr>
      <p:grpSpPr>
        <a:xfrm>
          <a:off x="0" y="0"/>
          <a:ext cx="0" cy="0"/>
          <a:chOff x="0" y="0"/>
          <a:chExt cx="0" cy="0"/>
        </a:xfrm>
      </p:grpSpPr>
      <p:grpSp>
        <p:nvGrpSpPr>
          <p:cNvPr id="141" name="Google Shape;141;p6"/>
          <p:cNvGrpSpPr/>
          <p:nvPr/>
        </p:nvGrpSpPr>
        <p:grpSpPr>
          <a:xfrm>
            <a:off x="666750" y="666750"/>
            <a:ext cx="16954500" cy="8953500"/>
            <a:chOff x="0" y="0"/>
            <a:chExt cx="5734099" cy="3028120"/>
          </a:xfrm>
        </p:grpSpPr>
        <p:sp>
          <p:nvSpPr>
            <p:cNvPr id="142" name="Google Shape;142;p6"/>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6"/>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4" name="Google Shape;144;p6"/>
          <p:cNvSpPr txBox="1"/>
          <p:nvPr/>
        </p:nvSpPr>
        <p:spPr>
          <a:xfrm>
            <a:off x="3065995" y="1104900"/>
            <a:ext cx="120396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5600">
                <a:solidFill>
                  <a:srgbClr val="000000"/>
                </a:solidFill>
                <a:latin typeface="Ultra"/>
                <a:ea typeface="Ultra"/>
                <a:cs typeface="Ultra"/>
                <a:sym typeface="Ultra"/>
              </a:rPr>
              <a:t>Everyday apps that use AI</a:t>
            </a:r>
            <a:endParaRPr sz="5600"/>
          </a:p>
        </p:txBody>
      </p:sp>
      <p:pic>
        <p:nvPicPr>
          <p:cNvPr id="145" name="Google Shape;145;p6"/>
          <p:cNvPicPr preferRelativeResize="0"/>
          <p:nvPr/>
        </p:nvPicPr>
        <p:blipFill rotWithShape="1">
          <a:blip r:embed="rId3">
            <a:alphaModFix/>
          </a:blip>
          <a:srcRect b="3164" l="0" r="0" t="11053"/>
          <a:stretch/>
        </p:blipFill>
        <p:spPr>
          <a:xfrm>
            <a:off x="3124200" y="2296869"/>
            <a:ext cx="12039600" cy="68852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D9F6"/>
        </a:solidFill>
      </p:bgPr>
    </p:bg>
    <p:spTree>
      <p:nvGrpSpPr>
        <p:cNvPr id="150" name="Shape 150"/>
        <p:cNvGrpSpPr/>
        <p:nvPr/>
      </p:nvGrpSpPr>
      <p:grpSpPr>
        <a:xfrm>
          <a:off x="0" y="0"/>
          <a:ext cx="0" cy="0"/>
          <a:chOff x="0" y="0"/>
          <a:chExt cx="0" cy="0"/>
        </a:xfrm>
      </p:grpSpPr>
      <p:grpSp>
        <p:nvGrpSpPr>
          <p:cNvPr id="151" name="Google Shape;151;p7"/>
          <p:cNvGrpSpPr/>
          <p:nvPr/>
        </p:nvGrpSpPr>
        <p:grpSpPr>
          <a:xfrm>
            <a:off x="666750" y="666750"/>
            <a:ext cx="16954500" cy="8953500"/>
            <a:chOff x="0" y="0"/>
            <a:chExt cx="5734099" cy="3028120"/>
          </a:xfrm>
        </p:grpSpPr>
        <p:sp>
          <p:nvSpPr>
            <p:cNvPr id="152" name="Google Shape;152;p7"/>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7"/>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4" name="Google Shape;154;p7"/>
          <p:cNvSpPr txBox="1"/>
          <p:nvPr/>
        </p:nvSpPr>
        <p:spPr>
          <a:xfrm>
            <a:off x="3414712" y="1257300"/>
            <a:ext cx="114585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5600">
                <a:solidFill>
                  <a:srgbClr val="000000"/>
                </a:solidFill>
                <a:latin typeface="Ultra"/>
                <a:ea typeface="Ultra"/>
                <a:cs typeface="Ultra"/>
                <a:sym typeface="Ultra"/>
              </a:rPr>
              <a:t>AI Assistants - ChatGPT</a:t>
            </a:r>
            <a:endParaRPr sz="5600">
              <a:solidFill>
                <a:srgbClr val="000000"/>
              </a:solidFill>
              <a:latin typeface="Ultra"/>
              <a:ea typeface="Ultra"/>
              <a:cs typeface="Ultra"/>
              <a:sym typeface="Ultra"/>
            </a:endParaRPr>
          </a:p>
        </p:txBody>
      </p:sp>
      <p:pic>
        <p:nvPicPr>
          <p:cNvPr id="155" name="Google Shape;155;p7"/>
          <p:cNvPicPr preferRelativeResize="0"/>
          <p:nvPr/>
        </p:nvPicPr>
        <p:blipFill rotWithShape="1">
          <a:blip r:embed="rId3">
            <a:alphaModFix/>
          </a:blip>
          <a:srcRect b="0" l="0" r="0" t="0"/>
          <a:stretch/>
        </p:blipFill>
        <p:spPr>
          <a:xfrm>
            <a:off x="3441751" y="2605356"/>
            <a:ext cx="11458575" cy="5907843"/>
          </a:xfrm>
          <a:prstGeom prst="rect">
            <a:avLst/>
          </a:prstGeom>
          <a:noFill/>
          <a:ln cap="flat" cmpd="sng" w="9525">
            <a:solidFill>
              <a:srgbClr val="8CB3E3"/>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0C0"/>
        </a:solidFill>
      </p:bgPr>
    </p:bg>
    <p:spTree>
      <p:nvGrpSpPr>
        <p:cNvPr id="160" name="Shape 160"/>
        <p:cNvGrpSpPr/>
        <p:nvPr/>
      </p:nvGrpSpPr>
      <p:grpSpPr>
        <a:xfrm>
          <a:off x="0" y="0"/>
          <a:ext cx="0" cy="0"/>
          <a:chOff x="0" y="0"/>
          <a:chExt cx="0" cy="0"/>
        </a:xfrm>
      </p:grpSpPr>
      <p:grpSp>
        <p:nvGrpSpPr>
          <p:cNvPr id="161" name="Google Shape;161;p8"/>
          <p:cNvGrpSpPr/>
          <p:nvPr/>
        </p:nvGrpSpPr>
        <p:grpSpPr>
          <a:xfrm>
            <a:off x="666750" y="666750"/>
            <a:ext cx="16954500" cy="8953500"/>
            <a:chOff x="0" y="0"/>
            <a:chExt cx="5734099" cy="3028120"/>
          </a:xfrm>
        </p:grpSpPr>
        <p:sp>
          <p:nvSpPr>
            <p:cNvPr id="162" name="Google Shape;162;p8"/>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8"/>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4" name="Google Shape;164;p8"/>
          <p:cNvSpPr txBox="1"/>
          <p:nvPr/>
        </p:nvSpPr>
        <p:spPr>
          <a:xfrm>
            <a:off x="3414712" y="1257300"/>
            <a:ext cx="114585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5600">
                <a:solidFill>
                  <a:srgbClr val="000000"/>
                </a:solidFill>
                <a:latin typeface="Ultra"/>
                <a:ea typeface="Ultra"/>
                <a:cs typeface="Ultra"/>
                <a:sym typeface="Ultra"/>
              </a:rPr>
              <a:t>Example: Ask ChatGPT</a:t>
            </a:r>
            <a:endParaRPr sz="5600"/>
          </a:p>
        </p:txBody>
      </p:sp>
      <p:pic>
        <p:nvPicPr>
          <p:cNvPr id="165" name="Google Shape;165;p8"/>
          <p:cNvPicPr preferRelativeResize="0"/>
          <p:nvPr/>
        </p:nvPicPr>
        <p:blipFill rotWithShape="1">
          <a:blip r:embed="rId3">
            <a:alphaModFix/>
          </a:blip>
          <a:srcRect b="0" l="0" r="0" t="0"/>
          <a:stretch/>
        </p:blipFill>
        <p:spPr>
          <a:xfrm>
            <a:off x="3027049" y="2596251"/>
            <a:ext cx="12117491" cy="6182588"/>
          </a:xfrm>
          <a:prstGeom prst="rect">
            <a:avLst/>
          </a:prstGeom>
          <a:noFill/>
          <a:ln cap="flat" cmpd="sng" w="9525">
            <a:solidFill>
              <a:srgbClr val="8CB3E3"/>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9FD5"/>
        </a:solidFill>
      </p:bgPr>
    </p:bg>
    <p:spTree>
      <p:nvGrpSpPr>
        <p:cNvPr id="170" name="Shape 170"/>
        <p:cNvGrpSpPr/>
        <p:nvPr/>
      </p:nvGrpSpPr>
      <p:grpSpPr>
        <a:xfrm>
          <a:off x="0" y="0"/>
          <a:ext cx="0" cy="0"/>
          <a:chOff x="0" y="0"/>
          <a:chExt cx="0" cy="0"/>
        </a:xfrm>
      </p:grpSpPr>
      <p:grpSp>
        <p:nvGrpSpPr>
          <p:cNvPr id="171" name="Google Shape;171;p9"/>
          <p:cNvGrpSpPr/>
          <p:nvPr/>
        </p:nvGrpSpPr>
        <p:grpSpPr>
          <a:xfrm>
            <a:off x="666750" y="666750"/>
            <a:ext cx="16954500" cy="8953500"/>
            <a:chOff x="0" y="0"/>
            <a:chExt cx="5734099" cy="3028120"/>
          </a:xfrm>
        </p:grpSpPr>
        <p:sp>
          <p:nvSpPr>
            <p:cNvPr id="172" name="Google Shape;172;p9"/>
            <p:cNvSpPr/>
            <p:nvPr/>
          </p:nvSpPr>
          <p:spPr>
            <a:xfrm>
              <a:off x="12700" y="12700"/>
              <a:ext cx="5669329" cy="2959540"/>
            </a:xfrm>
            <a:custGeom>
              <a:rect b="b" l="l" r="r" t="t"/>
              <a:pathLst>
                <a:path extrusionOk="0" h="2959540" w="5669329">
                  <a:moveTo>
                    <a:pt x="146050" y="2959540"/>
                  </a:moveTo>
                  <a:lnTo>
                    <a:pt x="5523279" y="2959540"/>
                  </a:lnTo>
                  <a:cubicBezTo>
                    <a:pt x="5603289" y="2959540"/>
                    <a:pt x="5669329" y="2893500"/>
                    <a:pt x="5669329" y="2813490"/>
                  </a:cubicBezTo>
                  <a:lnTo>
                    <a:pt x="5669329" y="146050"/>
                  </a:lnTo>
                  <a:cubicBezTo>
                    <a:pt x="5669329" y="66040"/>
                    <a:pt x="5603289" y="0"/>
                    <a:pt x="5523279" y="0"/>
                  </a:cubicBezTo>
                  <a:lnTo>
                    <a:pt x="146050" y="0"/>
                  </a:lnTo>
                  <a:cubicBezTo>
                    <a:pt x="66040" y="0"/>
                    <a:pt x="0" y="66040"/>
                    <a:pt x="0" y="146050"/>
                  </a:cubicBezTo>
                  <a:lnTo>
                    <a:pt x="0" y="2813490"/>
                  </a:lnTo>
                  <a:cubicBezTo>
                    <a:pt x="0" y="2894770"/>
                    <a:pt x="66040" y="2959540"/>
                    <a:pt x="146050" y="2959540"/>
                  </a:cubicBezTo>
                  <a:close/>
                </a:path>
              </a:pathLst>
            </a:custGeom>
            <a:solidFill>
              <a:srgbClr val="F7F7F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9"/>
            <p:cNvSpPr/>
            <p:nvPr/>
          </p:nvSpPr>
          <p:spPr>
            <a:xfrm>
              <a:off x="0" y="0"/>
              <a:ext cx="5734099" cy="3028120"/>
            </a:xfrm>
            <a:custGeom>
              <a:rect b="b" l="l" r="r" t="t"/>
              <a:pathLst>
                <a:path extrusionOk="0" h="3028120" w="5734099">
                  <a:moveTo>
                    <a:pt x="5670599" y="74930"/>
                  </a:moveTo>
                  <a:cubicBezTo>
                    <a:pt x="5642659" y="30480"/>
                    <a:pt x="5593129" y="0"/>
                    <a:pt x="5535979" y="0"/>
                  </a:cubicBezTo>
                  <a:lnTo>
                    <a:pt x="158750" y="0"/>
                  </a:lnTo>
                  <a:cubicBezTo>
                    <a:pt x="71120" y="0"/>
                    <a:pt x="0" y="71120"/>
                    <a:pt x="0" y="158750"/>
                  </a:cubicBezTo>
                  <a:lnTo>
                    <a:pt x="0" y="2826190"/>
                  </a:lnTo>
                  <a:cubicBezTo>
                    <a:pt x="0" y="2878260"/>
                    <a:pt x="25400" y="2923980"/>
                    <a:pt x="63500" y="2953190"/>
                  </a:cubicBezTo>
                  <a:cubicBezTo>
                    <a:pt x="91440" y="2997640"/>
                    <a:pt x="140970" y="3028120"/>
                    <a:pt x="216920" y="3028120"/>
                  </a:cubicBezTo>
                  <a:lnTo>
                    <a:pt x="5575349" y="3028120"/>
                  </a:lnTo>
                  <a:cubicBezTo>
                    <a:pt x="5662979" y="3028120"/>
                    <a:pt x="5734099" y="2957000"/>
                    <a:pt x="5734099" y="2869370"/>
                  </a:cubicBezTo>
                  <a:lnTo>
                    <a:pt x="5734099" y="208926"/>
                  </a:lnTo>
                  <a:cubicBezTo>
                    <a:pt x="5734099" y="149860"/>
                    <a:pt x="5708699" y="104140"/>
                    <a:pt x="5670599" y="74930"/>
                  </a:cubicBezTo>
                  <a:close/>
                  <a:moveTo>
                    <a:pt x="12700" y="2826190"/>
                  </a:moveTo>
                  <a:lnTo>
                    <a:pt x="12700" y="158750"/>
                  </a:lnTo>
                  <a:cubicBezTo>
                    <a:pt x="12700" y="78740"/>
                    <a:pt x="78740" y="12700"/>
                    <a:pt x="158750" y="12700"/>
                  </a:cubicBezTo>
                  <a:lnTo>
                    <a:pt x="5535979" y="12700"/>
                  </a:lnTo>
                  <a:cubicBezTo>
                    <a:pt x="5615989" y="12700"/>
                    <a:pt x="5682029" y="78740"/>
                    <a:pt x="5682029" y="158750"/>
                  </a:cubicBezTo>
                  <a:lnTo>
                    <a:pt x="5682029" y="2826190"/>
                  </a:lnTo>
                  <a:cubicBezTo>
                    <a:pt x="5682029" y="2906200"/>
                    <a:pt x="5615989" y="2972240"/>
                    <a:pt x="5535979" y="2972240"/>
                  </a:cubicBezTo>
                  <a:lnTo>
                    <a:pt x="158750" y="2972240"/>
                  </a:lnTo>
                  <a:cubicBezTo>
                    <a:pt x="78740" y="2972240"/>
                    <a:pt x="12700" y="2907470"/>
                    <a:pt x="12700" y="282619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4" name="Google Shape;174;p9"/>
          <p:cNvSpPr/>
          <p:nvPr/>
        </p:nvSpPr>
        <p:spPr>
          <a:xfrm>
            <a:off x="1800225" y="3352800"/>
            <a:ext cx="4619625" cy="3231344"/>
          </a:xfrm>
          <a:custGeom>
            <a:rect b="b" l="l" r="r" t="t"/>
            <a:pathLst>
              <a:path extrusionOk="0" h="454859" w="650279">
                <a:moveTo>
                  <a:pt x="83794" y="0"/>
                </a:moveTo>
                <a:lnTo>
                  <a:pt x="566485" y="0"/>
                </a:lnTo>
                <a:cubicBezTo>
                  <a:pt x="588709" y="0"/>
                  <a:pt x="610022" y="8828"/>
                  <a:pt x="625737" y="24543"/>
                </a:cubicBezTo>
                <a:cubicBezTo>
                  <a:pt x="641451" y="40257"/>
                  <a:pt x="650279" y="61570"/>
                  <a:pt x="650279" y="83794"/>
                </a:cubicBezTo>
                <a:lnTo>
                  <a:pt x="650279" y="371065"/>
                </a:lnTo>
                <a:cubicBezTo>
                  <a:pt x="650279" y="393288"/>
                  <a:pt x="641451" y="414602"/>
                  <a:pt x="625737" y="430316"/>
                </a:cubicBezTo>
                <a:cubicBezTo>
                  <a:pt x="610022" y="446030"/>
                  <a:pt x="588709" y="454859"/>
                  <a:pt x="566485" y="454859"/>
                </a:cubicBezTo>
                <a:lnTo>
                  <a:pt x="83794" y="454859"/>
                </a:lnTo>
                <a:cubicBezTo>
                  <a:pt x="61570" y="454859"/>
                  <a:pt x="40257" y="446030"/>
                  <a:pt x="24543" y="430316"/>
                </a:cubicBezTo>
                <a:cubicBezTo>
                  <a:pt x="8828" y="414602"/>
                  <a:pt x="0" y="393288"/>
                  <a:pt x="0" y="371065"/>
                </a:cubicBezTo>
                <a:lnTo>
                  <a:pt x="0" y="83794"/>
                </a:lnTo>
                <a:cubicBezTo>
                  <a:pt x="0" y="61570"/>
                  <a:pt x="8828" y="40257"/>
                  <a:pt x="24543" y="24543"/>
                </a:cubicBezTo>
                <a:cubicBezTo>
                  <a:pt x="40257" y="8828"/>
                  <a:pt x="61570" y="0"/>
                  <a:pt x="83794" y="0"/>
                </a:cubicBezTo>
                <a:close/>
              </a:path>
            </a:pathLst>
          </a:custGeom>
          <a:blipFill rotWithShape="1">
            <a:blip r:embed="rId3">
              <a:alphaModFix/>
            </a:blip>
            <a:stretch>
              <a:fillRect b="0" l="-595" r="-595" t="0"/>
            </a:stretch>
          </a:blipFill>
          <a:ln cap="rnd"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9"/>
          <p:cNvSpPr/>
          <p:nvPr/>
        </p:nvSpPr>
        <p:spPr>
          <a:xfrm>
            <a:off x="6834188" y="3352800"/>
            <a:ext cx="4619625" cy="3231344"/>
          </a:xfrm>
          <a:custGeom>
            <a:rect b="b" l="l" r="r" t="t"/>
            <a:pathLst>
              <a:path extrusionOk="0" h="454859" w="650279">
                <a:moveTo>
                  <a:pt x="83794" y="0"/>
                </a:moveTo>
                <a:lnTo>
                  <a:pt x="566485" y="0"/>
                </a:lnTo>
                <a:cubicBezTo>
                  <a:pt x="588709" y="0"/>
                  <a:pt x="610022" y="8828"/>
                  <a:pt x="625737" y="24543"/>
                </a:cubicBezTo>
                <a:cubicBezTo>
                  <a:pt x="641451" y="40257"/>
                  <a:pt x="650279" y="61570"/>
                  <a:pt x="650279" y="83794"/>
                </a:cubicBezTo>
                <a:lnTo>
                  <a:pt x="650279" y="371065"/>
                </a:lnTo>
                <a:cubicBezTo>
                  <a:pt x="650279" y="393288"/>
                  <a:pt x="641451" y="414602"/>
                  <a:pt x="625737" y="430316"/>
                </a:cubicBezTo>
                <a:cubicBezTo>
                  <a:pt x="610022" y="446030"/>
                  <a:pt x="588709" y="454859"/>
                  <a:pt x="566485" y="454859"/>
                </a:cubicBezTo>
                <a:lnTo>
                  <a:pt x="83794" y="454859"/>
                </a:lnTo>
                <a:cubicBezTo>
                  <a:pt x="61570" y="454859"/>
                  <a:pt x="40257" y="446030"/>
                  <a:pt x="24543" y="430316"/>
                </a:cubicBezTo>
                <a:cubicBezTo>
                  <a:pt x="8828" y="414602"/>
                  <a:pt x="0" y="393288"/>
                  <a:pt x="0" y="371065"/>
                </a:cubicBezTo>
                <a:lnTo>
                  <a:pt x="0" y="83794"/>
                </a:lnTo>
                <a:cubicBezTo>
                  <a:pt x="0" y="61570"/>
                  <a:pt x="8828" y="40257"/>
                  <a:pt x="24543" y="24543"/>
                </a:cubicBezTo>
                <a:cubicBezTo>
                  <a:pt x="40257" y="8828"/>
                  <a:pt x="61570" y="0"/>
                  <a:pt x="83794" y="0"/>
                </a:cubicBezTo>
                <a:close/>
              </a:path>
            </a:pathLst>
          </a:custGeom>
          <a:blipFill rotWithShape="1">
            <a:blip r:embed="rId4">
              <a:alphaModFix/>
            </a:blip>
            <a:stretch>
              <a:fillRect b="0" l="-595" r="-595" t="0"/>
            </a:stretch>
          </a:blipFill>
          <a:ln cap="rnd"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9"/>
          <p:cNvSpPr/>
          <p:nvPr/>
        </p:nvSpPr>
        <p:spPr>
          <a:xfrm>
            <a:off x="11865501" y="3352800"/>
            <a:ext cx="4623063" cy="3231344"/>
          </a:xfrm>
          <a:custGeom>
            <a:rect b="b" l="l" r="r" t="t"/>
            <a:pathLst>
              <a:path extrusionOk="0" h="454859" w="650763">
                <a:moveTo>
                  <a:pt x="83732" y="0"/>
                </a:moveTo>
                <a:lnTo>
                  <a:pt x="567032" y="0"/>
                </a:lnTo>
                <a:cubicBezTo>
                  <a:pt x="589239" y="0"/>
                  <a:pt x="610536" y="8822"/>
                  <a:pt x="626239" y="24524"/>
                </a:cubicBezTo>
                <a:cubicBezTo>
                  <a:pt x="641941" y="40227"/>
                  <a:pt x="650763" y="61525"/>
                  <a:pt x="650763" y="83732"/>
                </a:cubicBezTo>
                <a:lnTo>
                  <a:pt x="650763" y="371127"/>
                </a:lnTo>
                <a:cubicBezTo>
                  <a:pt x="650763" y="393334"/>
                  <a:pt x="641941" y="414631"/>
                  <a:pt x="626239" y="430334"/>
                </a:cubicBezTo>
                <a:cubicBezTo>
                  <a:pt x="610536" y="446037"/>
                  <a:pt x="589239" y="454859"/>
                  <a:pt x="567032" y="454859"/>
                </a:cubicBezTo>
                <a:lnTo>
                  <a:pt x="83732" y="454859"/>
                </a:lnTo>
                <a:cubicBezTo>
                  <a:pt x="61525" y="454859"/>
                  <a:pt x="40227" y="446037"/>
                  <a:pt x="24524" y="430334"/>
                </a:cubicBezTo>
                <a:cubicBezTo>
                  <a:pt x="8822" y="414631"/>
                  <a:pt x="0" y="393334"/>
                  <a:pt x="0" y="371127"/>
                </a:cubicBezTo>
                <a:lnTo>
                  <a:pt x="0" y="83732"/>
                </a:lnTo>
                <a:cubicBezTo>
                  <a:pt x="0" y="61525"/>
                  <a:pt x="8822" y="40227"/>
                  <a:pt x="24524" y="24524"/>
                </a:cubicBezTo>
                <a:cubicBezTo>
                  <a:pt x="40227" y="8822"/>
                  <a:pt x="61525" y="0"/>
                  <a:pt x="83732" y="0"/>
                </a:cubicBezTo>
                <a:close/>
              </a:path>
            </a:pathLst>
          </a:custGeom>
          <a:blipFill rotWithShape="1">
            <a:blip r:embed="rId5">
              <a:alphaModFix/>
            </a:blip>
            <a:stretch>
              <a:fillRect b="0" l="-557" r="-557" t="0"/>
            </a:stretch>
          </a:blipFill>
          <a:ln cap="rnd"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9"/>
          <p:cNvSpPr txBox="1"/>
          <p:nvPr/>
        </p:nvSpPr>
        <p:spPr>
          <a:xfrm>
            <a:off x="1632816" y="6942184"/>
            <a:ext cx="4619700" cy="960600"/>
          </a:xfrm>
          <a:prstGeom prst="rect">
            <a:avLst/>
          </a:prstGeom>
          <a:noFill/>
          <a:ln>
            <a:noFill/>
          </a:ln>
        </p:spPr>
        <p:txBody>
          <a:bodyPr anchorCtr="0" anchor="t" bIns="0" lIns="0" spcFirstLastPara="1" rIns="0" wrap="square" tIns="0">
            <a:spAutoFit/>
          </a:bodyPr>
          <a:lstStyle/>
          <a:p>
            <a:pPr indent="0" lvl="0" marL="0" marR="0" rtl="0" algn="ctr">
              <a:lnSpc>
                <a:spcPct val="74285"/>
              </a:lnSpc>
              <a:spcBef>
                <a:spcPts val="0"/>
              </a:spcBef>
              <a:spcAft>
                <a:spcPts val="0"/>
              </a:spcAft>
              <a:buNone/>
            </a:pPr>
            <a:r>
              <a:rPr lang="en-US" sz="4200">
                <a:solidFill>
                  <a:srgbClr val="000000"/>
                </a:solidFill>
                <a:latin typeface="Ultra"/>
                <a:ea typeface="Ultra"/>
                <a:cs typeface="Ultra"/>
                <a:sym typeface="Ultra"/>
              </a:rPr>
              <a:t>Check the Source</a:t>
            </a:r>
            <a:endParaRPr/>
          </a:p>
        </p:txBody>
      </p:sp>
      <p:sp>
        <p:nvSpPr>
          <p:cNvPr id="178" name="Google Shape;178;p9"/>
          <p:cNvSpPr txBox="1"/>
          <p:nvPr/>
        </p:nvSpPr>
        <p:spPr>
          <a:xfrm>
            <a:off x="6834188" y="6866143"/>
            <a:ext cx="4479300" cy="960600"/>
          </a:xfrm>
          <a:prstGeom prst="rect">
            <a:avLst/>
          </a:prstGeom>
          <a:noFill/>
          <a:ln>
            <a:noFill/>
          </a:ln>
        </p:spPr>
        <p:txBody>
          <a:bodyPr anchorCtr="0" anchor="t" bIns="0" lIns="0" spcFirstLastPara="1" rIns="0" wrap="square" tIns="0">
            <a:spAutoFit/>
          </a:bodyPr>
          <a:lstStyle/>
          <a:p>
            <a:pPr indent="0" lvl="0" marL="0" marR="0" rtl="0" algn="ctr">
              <a:lnSpc>
                <a:spcPct val="74285"/>
              </a:lnSpc>
              <a:spcBef>
                <a:spcPts val="0"/>
              </a:spcBef>
              <a:spcAft>
                <a:spcPts val="0"/>
              </a:spcAft>
              <a:buNone/>
            </a:pPr>
            <a:r>
              <a:rPr lang="en-US" sz="4200">
                <a:solidFill>
                  <a:srgbClr val="000000"/>
                </a:solidFill>
                <a:latin typeface="Ultra"/>
                <a:ea typeface="Ultra"/>
                <a:cs typeface="Ultra"/>
                <a:sym typeface="Ultra"/>
              </a:rPr>
              <a:t>Cross-Reference</a:t>
            </a:r>
            <a:endParaRPr/>
          </a:p>
        </p:txBody>
      </p:sp>
      <p:sp>
        <p:nvSpPr>
          <p:cNvPr id="179" name="Google Shape;179;p9"/>
          <p:cNvSpPr txBox="1"/>
          <p:nvPr/>
        </p:nvSpPr>
        <p:spPr>
          <a:xfrm>
            <a:off x="11868150" y="6884194"/>
            <a:ext cx="4620300" cy="480300"/>
          </a:xfrm>
          <a:prstGeom prst="rect">
            <a:avLst/>
          </a:prstGeom>
          <a:noFill/>
          <a:ln>
            <a:noFill/>
          </a:ln>
        </p:spPr>
        <p:txBody>
          <a:bodyPr anchorCtr="0" anchor="t" bIns="0" lIns="0" spcFirstLastPara="1" rIns="0" wrap="square" tIns="0">
            <a:spAutoFit/>
          </a:bodyPr>
          <a:lstStyle/>
          <a:p>
            <a:pPr indent="0" lvl="0" marL="0" marR="0" rtl="0" algn="ctr">
              <a:lnSpc>
                <a:spcPct val="74285"/>
              </a:lnSpc>
              <a:spcBef>
                <a:spcPts val="0"/>
              </a:spcBef>
              <a:spcAft>
                <a:spcPts val="0"/>
              </a:spcAft>
              <a:buNone/>
            </a:pPr>
            <a:r>
              <a:rPr lang="en-US" sz="4200">
                <a:solidFill>
                  <a:srgbClr val="000000"/>
                </a:solidFill>
                <a:latin typeface="Ultra"/>
                <a:ea typeface="Ultra"/>
                <a:cs typeface="Ultra"/>
                <a:sym typeface="Ultra"/>
              </a:rPr>
              <a:t>Look for Bias</a:t>
            </a:r>
            <a:endParaRPr/>
          </a:p>
        </p:txBody>
      </p:sp>
      <p:sp>
        <p:nvSpPr>
          <p:cNvPr id="180" name="Google Shape;180;p9"/>
          <p:cNvSpPr txBox="1"/>
          <p:nvPr/>
        </p:nvSpPr>
        <p:spPr>
          <a:xfrm>
            <a:off x="2105025" y="1504950"/>
            <a:ext cx="14078100" cy="86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5600">
                <a:solidFill>
                  <a:srgbClr val="000000"/>
                </a:solidFill>
                <a:latin typeface="Ultra"/>
                <a:ea typeface="Ultra"/>
                <a:cs typeface="Ultra"/>
                <a:sym typeface="Ultra"/>
              </a:rPr>
              <a:t>Evaluating AI Content</a:t>
            </a:r>
            <a:endParaRPr sz="56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Ugne Lipeikaite</dc:creator>
</cp:coreProperties>
</file>