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sldIdLst>
    <p:sldId id="256" r:id="rId2"/>
    <p:sldId id="262" r:id="rId3"/>
    <p:sldId id="308" r:id="rId4"/>
    <p:sldId id="309" r:id="rId5"/>
    <p:sldId id="311" r:id="rId6"/>
    <p:sldId id="312" r:id="rId7"/>
    <p:sldId id="313" r:id="rId8"/>
    <p:sldId id="314" r:id="rId9"/>
    <p:sldId id="275" r:id="rId10"/>
    <p:sldId id="276" r:id="rId11"/>
    <p:sldId id="277" r:id="rId12"/>
    <p:sldId id="279" r:id="rId13"/>
    <p:sldId id="317" r:id="rId14"/>
    <p:sldId id="280" r:id="rId15"/>
    <p:sldId id="281" r:id="rId16"/>
    <p:sldId id="282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30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5FF"/>
    <a:srgbClr val="808080"/>
    <a:srgbClr val="544E4C"/>
    <a:srgbClr val="ED7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76" d="100"/>
          <a:sy n="76" d="100"/>
        </p:scale>
        <p:origin x="-1182" y="234"/>
      </p:cViewPr>
      <p:guideLst>
        <p:guide orient="horz" pos="2160"/>
        <p:guide pos="289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9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D0A60-8401-4B9F-8507-DFD7DF82324F}" type="datetimeFigureOut">
              <a:rPr lang="en-GB" smtClean="0"/>
              <a:t>26/05/2016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4D16B-DE6F-41C9-8ADC-C9053FAAD0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221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FBBC1-91A2-48E5-A60A-204C05F202A3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68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544E4C"/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rgbClr val="ED7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bann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" y="5254699"/>
            <a:ext cx="8473723" cy="1603301"/>
          </a:xfrm>
          <a:prstGeom prst="rect">
            <a:avLst/>
          </a:prstGeom>
        </p:spPr>
      </p:pic>
      <p:pic>
        <p:nvPicPr>
          <p:cNvPr id="9" name="Picture 8" descr="FOSTER-hire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706" y="1609281"/>
            <a:ext cx="3557135" cy="18959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9DBEE4D-CEC8-B34E-993C-F9B555038BC6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1195F333-0D92-374E-91DF-1E1330C72A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9DBEE4D-CEC8-B34E-993C-F9B555038BC6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1195F333-0D92-374E-91DF-1E1330C72A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pic>
        <p:nvPicPr>
          <p:cNvPr id="15" name="Picture 14" descr="FOSTER-hires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28" y="6027494"/>
            <a:ext cx="1609995" cy="8581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>
                <a:solidFill>
                  <a:srgbClr val="ED7C00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9DBEE4D-CEC8-B34E-993C-F9B555038BC6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1195F333-0D92-374E-91DF-1E1330C72A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9DBEE4D-CEC8-B34E-993C-F9B555038BC6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1195F333-0D92-374E-91DF-1E1330C72A1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9DBEE4D-CEC8-B34E-993C-F9B555038BC6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1195F333-0D92-374E-91DF-1E1330C72A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9DBEE4D-CEC8-B34E-993C-F9B555038BC6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1195F333-0D92-374E-91DF-1E1330C72A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9DBEE4D-CEC8-B34E-993C-F9B555038BC6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1195F333-0D92-374E-91DF-1E1330C72A1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9DBEE4D-CEC8-B34E-993C-F9B555038BC6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1195F333-0D92-374E-91DF-1E1330C72A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0158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06958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9144000" cy="138034"/>
          </a:xfrm>
          <a:prstGeom prst="rect">
            <a:avLst/>
          </a:prstGeom>
          <a:solidFill>
            <a:srgbClr val="544E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1" y="0"/>
            <a:ext cx="1932560" cy="138034"/>
          </a:xfrm>
          <a:prstGeom prst="rect">
            <a:avLst/>
          </a:prstGeom>
          <a:solidFill>
            <a:srgbClr val="ED7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3658617" y="-1"/>
            <a:ext cx="5485383" cy="138035"/>
          </a:xfrm>
          <a:prstGeom prst="rect">
            <a:avLst/>
          </a:prstGeom>
          <a:solidFill>
            <a:srgbClr val="ABD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i="0" kern="1200" spc="-100" baseline="0">
          <a:solidFill>
            <a:srgbClr val="ED7C00"/>
          </a:solidFill>
          <a:latin typeface="Trebuchet MS"/>
          <a:ea typeface="+mj-ea"/>
          <a:cs typeface="Trebuchet M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rgbClr val="808080"/>
          </a:solidFill>
          <a:latin typeface="Trebuchet MS"/>
          <a:ea typeface="+mn-ea"/>
          <a:cs typeface="Trebuchet M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rgbClr val="808080"/>
          </a:solidFill>
          <a:latin typeface="Trebuchet MS"/>
          <a:ea typeface="+mn-ea"/>
          <a:cs typeface="Trebuchet M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rgbClr val="808080"/>
          </a:solidFill>
          <a:latin typeface="Trebuchet MS"/>
          <a:ea typeface="+mn-ea"/>
          <a:cs typeface="Trebuchet M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rgbClr val="808080"/>
          </a:solidFill>
          <a:latin typeface="Trebuchet MS"/>
          <a:ea typeface="+mn-ea"/>
          <a:cs typeface="Trebuchet M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rgbClr val="808080"/>
          </a:solidFill>
          <a:latin typeface="Trebuchet MS"/>
          <a:ea typeface="+mn-ea"/>
          <a:cs typeface="Trebuchet M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research/participants/data/ref/h2020/mga/gga/h2020-mga-gga-multi_en.pdf" TargetMode="External"/><Relationship Id="rId2" Type="http://schemas.openxmlformats.org/officeDocument/2006/relationships/hyperlink" Target="http://pasteur4oa.eu/resource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steur4oa.e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cc.ac.uk/resources/policy-and-legal/overview-funders-data-polici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steropenscience.eu/content/designing-successful-open-access-and-open-data-policies-intermediate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recodeproject.eu/wp-content/uploads/2015/01/recode_guideline_en_web_version_full_FINAL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cc.ac.uk/resources/policy-and-legal/overview-funders-data-policies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steropenscience.eu/content/designing-successful-open-access-and-open-data-policies-intermediat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steropenscience.eu/foster-taxonomy/open-science-definition" TargetMode="External"/><Relationship Id="rId2" Type="http://schemas.openxmlformats.org/officeDocument/2006/relationships/hyperlink" Target="http://opendefinition.org/od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research/participants/data/ref/h2020/grants_manual/hi/oa_pilot/h2020-hi-oa-pilot-guide_en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itpress.mit.edu/sites/default/files/9780262517638_Open_Access_PDF_Version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Facilitate Open Science Training for European Research</a:t>
            </a:r>
          </a:p>
        </p:txBody>
      </p:sp>
    </p:spTree>
    <p:extLst>
      <p:ext uri="{BB962C8B-B14F-4D97-AF65-F5344CB8AC3E}">
        <p14:creationId xmlns:p14="http://schemas.microsoft.com/office/powerpoint/2010/main" val="388467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Member </a:t>
            </a:r>
            <a:r>
              <a:rPr lang="en-GB" dirty="0" smtClean="0"/>
              <a:t>States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European Commission recommends that Member States:</a:t>
            </a:r>
          </a:p>
          <a:p>
            <a:pPr lvl="0" fontAlgn="base"/>
            <a:r>
              <a:rPr lang="en-GB" dirty="0"/>
              <a:t>Develop OA policies;</a:t>
            </a:r>
          </a:p>
          <a:p>
            <a:pPr lvl="0" fontAlgn="base"/>
            <a:r>
              <a:rPr lang="en-GB" dirty="0"/>
              <a:t>Ensure consistency between Member </a:t>
            </a:r>
            <a:r>
              <a:rPr lang="en-GB" dirty="0" smtClean="0"/>
              <a:t>States’ </a:t>
            </a:r>
            <a:r>
              <a:rPr lang="en-GB" dirty="0"/>
              <a:t>and H2020 OA policy;</a:t>
            </a:r>
          </a:p>
          <a:p>
            <a:pPr lvl="0" fontAlgn="base"/>
            <a:r>
              <a:rPr lang="en-GB" dirty="0"/>
              <a:t>Promote coordination at EU level;</a:t>
            </a:r>
          </a:p>
          <a:p>
            <a:pPr lvl="0" fontAlgn="base"/>
            <a:r>
              <a:rPr lang="en-GB" dirty="0"/>
              <a:t>Report on progress at MS and EU level;</a:t>
            </a:r>
          </a:p>
          <a:p>
            <a:pPr lvl="0" fontAlgn="base"/>
            <a:r>
              <a:rPr lang="en-GB" dirty="0"/>
              <a:t>Establish multi-stakeholder dialogue.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879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olicy </a:t>
            </a:r>
            <a:r>
              <a:rPr lang="en-GB" dirty="0"/>
              <a:t>A</a:t>
            </a:r>
            <a:r>
              <a:rPr lang="en-GB" dirty="0" smtClean="0"/>
              <a:t>lignment </a:t>
            </a:r>
            <a:r>
              <a:rPr lang="en-GB" dirty="0"/>
              <a:t>in Member States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rationale </a:t>
            </a:r>
            <a:r>
              <a:rPr lang="en-GB" dirty="0" smtClean="0"/>
              <a:t>is </a:t>
            </a:r>
            <a:r>
              <a:rPr lang="en-GB" dirty="0"/>
              <a:t>to:</a:t>
            </a:r>
          </a:p>
          <a:p>
            <a:pPr lvl="0" fontAlgn="base"/>
            <a:r>
              <a:rPr lang="en-GB" dirty="0"/>
              <a:t>Iron out dissonances for researchers working in interdisciplinary areas or on international teams;</a:t>
            </a:r>
          </a:p>
          <a:p>
            <a:pPr lvl="0" fontAlgn="base"/>
            <a:r>
              <a:rPr lang="en-GB" dirty="0"/>
              <a:t>Support the EU harmonisation agenda for ERA (research conditions, researcher mobility, etc.); </a:t>
            </a:r>
          </a:p>
          <a:p>
            <a:pPr lvl="0" fontAlgn="base"/>
            <a:r>
              <a:rPr lang="en-GB" dirty="0"/>
              <a:t>Change authors’ practices and norms;</a:t>
            </a:r>
          </a:p>
          <a:p>
            <a:pPr lvl="0" fontAlgn="base"/>
            <a:r>
              <a:rPr lang="en-GB" dirty="0"/>
              <a:t>Allow generic infrastructural services to be established in support of policy.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853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OA Policy Alignment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GB" dirty="0"/>
              <a:t>An </a:t>
            </a:r>
            <a:r>
              <a:rPr lang="en-GB" i="1" dirty="0"/>
              <a:t>OA Policy Alignment Checklist</a:t>
            </a:r>
            <a:r>
              <a:rPr lang="en-GB" dirty="0"/>
              <a:t> has been produced by the PASTEUR4OA Project (</a:t>
            </a:r>
            <a:r>
              <a:rPr lang="en-GB" u="sng" dirty="0">
                <a:hlinkClick r:id="rId2"/>
              </a:rPr>
              <a:t>http://pasteur4oa.eu/resources</a:t>
            </a:r>
            <a:r>
              <a:rPr lang="en-GB" dirty="0"/>
              <a:t>).  It enables institutions and funders to measure their compliance with the requirements of the European Commission's Horizon 2020 Multi-beneficiary General Model Grant Agreement</a:t>
            </a:r>
            <a:r>
              <a:rPr lang="en-GB" u="sng" dirty="0"/>
              <a:t> (</a:t>
            </a:r>
            <a:r>
              <a:rPr lang="en-GB" u="sng" dirty="0">
                <a:hlinkClick r:id="rId3"/>
              </a:rPr>
              <a:t>http://ec.europa.eu/research/participants/data/ref/h2020/mga/gga/h2020-mga-gga-multi_en.pdf</a:t>
            </a:r>
            <a:r>
              <a:rPr lang="en-GB" u="sng" dirty="0"/>
              <a:t>).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6891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Open Access Policies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following section is informed by the detailed research of the PASTEUR4OA project </a:t>
            </a:r>
            <a:r>
              <a:rPr lang="en-GB" dirty="0" smtClean="0">
                <a:hlinkClick r:id="rId2"/>
              </a:rPr>
              <a:t>http://www.pasteur4oa.eu/</a:t>
            </a:r>
            <a:endParaRPr lang="en-GB" dirty="0" smtClean="0"/>
          </a:p>
          <a:p>
            <a:r>
              <a:rPr lang="en-GB" dirty="0"/>
              <a:t>The project </a:t>
            </a:r>
            <a:r>
              <a:rPr lang="en-GB" dirty="0" smtClean="0"/>
              <a:t>examined </a:t>
            </a:r>
            <a:r>
              <a:rPr lang="en-GB" dirty="0"/>
              <a:t>the mandatory </a:t>
            </a:r>
            <a:r>
              <a:rPr lang="en-GB" dirty="0" smtClean="0"/>
              <a:t>OA policies </a:t>
            </a:r>
            <a:r>
              <a:rPr lang="en-GB" dirty="0"/>
              <a:t>in place at over 120 universities around the world and assessed the effectiveness of each </a:t>
            </a:r>
            <a:r>
              <a:rPr lang="en-GB" dirty="0" smtClean="0"/>
              <a:t>policy</a:t>
            </a:r>
            <a:endParaRPr lang="en-GB" dirty="0"/>
          </a:p>
          <a:p>
            <a:r>
              <a:rPr lang="en-GB" dirty="0"/>
              <a:t>R</a:t>
            </a:r>
            <a:r>
              <a:rPr lang="en-GB" dirty="0" smtClean="0"/>
              <a:t>egression analysis was used to determine the </a:t>
            </a:r>
            <a:r>
              <a:rPr lang="en-GB" dirty="0"/>
              <a:t>important elements of a </a:t>
            </a:r>
            <a:r>
              <a:rPr lang="en-GB" dirty="0" smtClean="0"/>
              <a:t>policy</a:t>
            </a:r>
          </a:p>
          <a:p>
            <a:r>
              <a:rPr lang="en-GB" b="1" dirty="0" smtClean="0"/>
              <a:t>Note</a:t>
            </a:r>
            <a:r>
              <a:rPr lang="en-GB" dirty="0" smtClean="0"/>
              <a:t>: the policies examined were from research </a:t>
            </a:r>
            <a:r>
              <a:rPr lang="en-GB" i="1" dirty="0" smtClean="0"/>
              <a:t>institutions</a:t>
            </a:r>
            <a:r>
              <a:rPr lang="en-GB" dirty="0" smtClean="0"/>
              <a:t>, there were very few funders’ policies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878540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an Open Access policy covers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GB" dirty="0"/>
              <a:t>W</a:t>
            </a:r>
            <a:r>
              <a:rPr lang="en-GB" dirty="0" smtClean="0"/>
              <a:t>hether </a:t>
            </a:r>
            <a:r>
              <a:rPr lang="en-GB" dirty="0"/>
              <a:t>or not the policy </a:t>
            </a:r>
            <a:r>
              <a:rPr lang="en-GB" dirty="0" smtClean="0"/>
              <a:t>is </a:t>
            </a:r>
            <a:r>
              <a:rPr lang="en-GB" dirty="0"/>
              <a:t>mandatory;</a:t>
            </a:r>
          </a:p>
          <a:p>
            <a:pPr lvl="0" fontAlgn="base"/>
            <a:r>
              <a:rPr lang="en-GB" dirty="0"/>
              <a:t>W</a:t>
            </a:r>
            <a:r>
              <a:rPr lang="en-GB" dirty="0" smtClean="0"/>
              <a:t>hether </a:t>
            </a:r>
            <a:r>
              <a:rPr lang="en-GB" dirty="0"/>
              <a:t>the policy stipulates how Open Access should be provided (through deposit into an Open Access repository or by publication in Open Access journals);</a:t>
            </a:r>
          </a:p>
          <a:p>
            <a:pPr lvl="0" fontAlgn="base"/>
            <a:r>
              <a:rPr lang="en-GB" dirty="0" smtClean="0"/>
              <a:t>Where </a:t>
            </a:r>
            <a:r>
              <a:rPr lang="en-GB" dirty="0"/>
              <a:t>repository-based OA is concerned, in which repository (or repositories) items may be deposited;</a:t>
            </a:r>
          </a:p>
          <a:p>
            <a:pPr lvl="0" fontAlgn="base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length of permitted </a:t>
            </a:r>
            <a:r>
              <a:rPr lang="en-GB" dirty="0" smtClean="0"/>
              <a:t>publishers’ embargoes</a:t>
            </a:r>
            <a:r>
              <a:rPr lang="en-GB" dirty="0"/>
              <a:t>;</a:t>
            </a:r>
          </a:p>
          <a:p>
            <a:pPr lvl="0" fontAlgn="base"/>
            <a:r>
              <a:rPr lang="en-GB" dirty="0"/>
              <a:t>W</a:t>
            </a:r>
            <a:r>
              <a:rPr lang="en-GB" dirty="0" smtClean="0"/>
              <a:t>hether </a:t>
            </a:r>
            <a:r>
              <a:rPr lang="en-GB" dirty="0"/>
              <a:t>there are to be sanctions in the case of non-compliance;</a:t>
            </a:r>
          </a:p>
          <a:p>
            <a:r>
              <a:rPr lang="en-GB" dirty="0"/>
              <a:t>W</a:t>
            </a:r>
            <a:r>
              <a:rPr lang="en-GB" dirty="0" smtClean="0"/>
              <a:t>hether </a:t>
            </a:r>
            <a:r>
              <a:rPr lang="en-GB" dirty="0"/>
              <a:t>there are to be any particular requirements regarding licensing, including whether authors should retain certain rights over their </a:t>
            </a:r>
            <a:r>
              <a:rPr lang="en-GB" dirty="0" smtClean="0"/>
              <a:t>work.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0397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makes an Open Access policy </a:t>
            </a:r>
            <a:r>
              <a:rPr lang="en-GB" dirty="0" smtClean="0"/>
              <a:t>effective:</a:t>
            </a:r>
            <a:br>
              <a:rPr lang="en-GB" dirty="0" smtClean="0"/>
            </a:br>
            <a:r>
              <a:rPr lang="en-GB" dirty="0" smtClean="0"/>
              <a:t>the </a:t>
            </a:r>
            <a:r>
              <a:rPr lang="en-GB" u="sng" dirty="0"/>
              <a:t>important</a:t>
            </a:r>
            <a:r>
              <a:rPr lang="en-GB" dirty="0"/>
              <a:t> elements of a </a:t>
            </a:r>
            <a:r>
              <a:rPr lang="en-GB" dirty="0" smtClean="0"/>
              <a:t>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fontAlgn="base"/>
            <a:r>
              <a:rPr lang="en-GB" dirty="0" smtClean="0"/>
              <a:t>The </a:t>
            </a:r>
            <a:r>
              <a:rPr lang="en-GB" dirty="0"/>
              <a:t>policy states that research articles </a:t>
            </a:r>
            <a:r>
              <a:rPr lang="en-GB" u="sng" dirty="0"/>
              <a:t>must</a:t>
            </a:r>
            <a:r>
              <a:rPr lang="en-GB" dirty="0"/>
              <a:t> be deposited in a repository (that is, the policy is mandatory);</a:t>
            </a:r>
          </a:p>
          <a:p>
            <a:pPr lvl="0" fontAlgn="base"/>
            <a:r>
              <a:rPr lang="en-GB" dirty="0"/>
              <a:t>The policy states that this action cannot be waived: </a:t>
            </a:r>
            <a:r>
              <a:rPr lang="en-GB" dirty="0" smtClean="0"/>
              <a:t>whatever </a:t>
            </a:r>
            <a:r>
              <a:rPr lang="en-GB" dirty="0"/>
              <a:t>the conditions of embargo, the article </a:t>
            </a:r>
            <a:r>
              <a:rPr lang="en-GB" u="sng" dirty="0"/>
              <a:t>must be deposited</a:t>
            </a:r>
            <a:r>
              <a:rPr lang="en-GB" dirty="0"/>
              <a:t> at the point specified by the policy;</a:t>
            </a:r>
          </a:p>
          <a:p>
            <a:pPr lvl="0" fontAlgn="base"/>
            <a:r>
              <a:rPr lang="en-GB" dirty="0"/>
              <a:t>If the policy states that an author should retain certain rights over the published work, this action is mandatory and cannot be waived;</a:t>
            </a:r>
          </a:p>
          <a:p>
            <a:pPr lvl="0" fontAlgn="base"/>
            <a:r>
              <a:rPr lang="en-GB" dirty="0"/>
              <a:t>The policy states that deposited items must </a:t>
            </a:r>
            <a:r>
              <a:rPr lang="en-GB" dirty="0" smtClean="0"/>
              <a:t>be, </a:t>
            </a:r>
            <a:r>
              <a:rPr lang="en-GB" dirty="0"/>
              <a:t>or must be </a:t>
            </a:r>
            <a:r>
              <a:rPr lang="en-GB" dirty="0" smtClean="0"/>
              <a:t>made, </a:t>
            </a:r>
            <a:r>
              <a:rPr lang="en-GB" dirty="0"/>
              <a:t>Open Access, and if there is an embargo then they must be made Open Access immediately the embargo comes to an end;</a:t>
            </a:r>
          </a:p>
          <a:p>
            <a:pPr lvl="0" fontAlgn="base"/>
            <a:r>
              <a:rPr lang="en-GB" dirty="0"/>
              <a:t>The policy links the </a:t>
            </a:r>
            <a:r>
              <a:rPr lang="en-GB" u="sng" dirty="0"/>
              <a:t>deposit</a:t>
            </a:r>
            <a:r>
              <a:rPr lang="en-GB" dirty="0"/>
              <a:t> of articles with research assessment/performance evaluation procedures within the institution: that is, the policy states that articles that are not deposited in line with policy requirements will not count towards performance reviews or research assessment exercises.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94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makes an Open Access policy effective:</a:t>
            </a:r>
            <a:br>
              <a:rPr lang="en-GB" dirty="0"/>
            </a:br>
            <a:r>
              <a:rPr lang="en-GB" dirty="0" smtClean="0"/>
              <a:t>The </a:t>
            </a:r>
            <a:r>
              <a:rPr lang="en-GB" u="sng" dirty="0"/>
              <a:t>critical</a:t>
            </a:r>
            <a:r>
              <a:rPr lang="en-GB" dirty="0"/>
              <a:t> elements of a policy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The policy </a:t>
            </a:r>
            <a:r>
              <a:rPr lang="en-GB" i="1" u="sng" dirty="0"/>
              <a:t>requires</a:t>
            </a:r>
            <a:r>
              <a:rPr lang="en-GB" dirty="0"/>
              <a:t> that research articles be deposited in an Open Access repository;</a:t>
            </a:r>
          </a:p>
          <a:p>
            <a:pPr lvl="0"/>
            <a:r>
              <a:rPr lang="en-GB" dirty="0"/>
              <a:t>In addition, the policy must state that this deposit step </a:t>
            </a:r>
            <a:r>
              <a:rPr lang="en-GB" i="1" u="sng" dirty="0"/>
              <a:t>cannot be waived</a:t>
            </a:r>
            <a:r>
              <a:rPr lang="en-GB" dirty="0"/>
              <a:t>;</a:t>
            </a:r>
          </a:p>
          <a:p>
            <a:pPr lvl="0"/>
            <a:r>
              <a:rPr lang="en-GB" dirty="0"/>
              <a:t>The policy links deposit with research assessment (performance evaluation).</a:t>
            </a:r>
          </a:p>
          <a:p>
            <a:pPr marL="0" indent="0">
              <a:buNone/>
            </a:pPr>
            <a:r>
              <a:rPr lang="en-GB" dirty="0"/>
              <a:t>The first two elements </a:t>
            </a:r>
            <a:r>
              <a:rPr lang="en-GB" dirty="0" smtClean="0"/>
              <a:t>are </a:t>
            </a:r>
            <a:r>
              <a:rPr lang="en-GB" dirty="0"/>
              <a:t>significantly correlated with resulting high levels of Open Access and, of course, they make the policy a mandatory one. </a:t>
            </a:r>
          </a:p>
        </p:txBody>
      </p:sp>
    </p:spTree>
    <p:extLst>
      <p:ext uri="{BB962C8B-B14F-4D97-AF65-F5344CB8AC3E}">
        <p14:creationId xmlns:p14="http://schemas.microsoft.com/office/powerpoint/2010/main" val="3261660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Data and Open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en-GB" dirty="0" smtClean="0"/>
              <a:t>“Open </a:t>
            </a:r>
            <a:r>
              <a:rPr lang="en-GB" dirty="0"/>
              <a:t>access to scientific research data enhances data quality, reduces the need for duplication of research, speeds up scientific progress and helps to combat scientific fraud</a:t>
            </a:r>
            <a:r>
              <a:rPr lang="en-GB" dirty="0" smtClean="0"/>
              <a:t>” – European Commission 2012.</a:t>
            </a:r>
          </a:p>
          <a:p>
            <a:pPr lvl="0" fontAlgn="base"/>
            <a:r>
              <a:rPr lang="en-GB" dirty="0"/>
              <a:t>Research data </a:t>
            </a:r>
            <a:r>
              <a:rPr lang="en-GB" dirty="0" smtClean="0"/>
              <a:t>are the </a:t>
            </a:r>
            <a:r>
              <a:rPr lang="en-GB" dirty="0"/>
              <a:t>data, files, and other records, produced in research or that evidence and validate research </a:t>
            </a:r>
            <a:r>
              <a:rPr lang="en-GB" dirty="0" smtClean="0"/>
              <a:t>results.</a:t>
            </a:r>
          </a:p>
          <a:p>
            <a:pPr lvl="0" fontAlgn="base"/>
            <a:r>
              <a:rPr lang="en-GB" dirty="0"/>
              <a:t>Open Access to research data is </a:t>
            </a:r>
            <a:r>
              <a:rPr lang="en-GB" dirty="0" smtClean="0"/>
              <a:t>seen as </a:t>
            </a:r>
            <a:r>
              <a:rPr lang="en-GB" dirty="0"/>
              <a:t>a key activity complementary to Open Access to scientific </a:t>
            </a:r>
            <a:r>
              <a:rPr lang="en-GB" dirty="0" smtClean="0"/>
              <a:t>publications.</a:t>
            </a:r>
          </a:p>
          <a:p>
            <a:pPr lvl="0" fontAlgn="base"/>
            <a:r>
              <a:rPr lang="en-GB" dirty="0"/>
              <a:t>Open Data policies are still relatively few in number </a:t>
            </a:r>
            <a:r>
              <a:rPr lang="en-GB" dirty="0" smtClean="0"/>
              <a:t>and have not been analysed as have Open Access policies, but there </a:t>
            </a:r>
            <a:r>
              <a:rPr lang="en-GB" dirty="0"/>
              <a:t>are </a:t>
            </a:r>
            <a:r>
              <a:rPr lang="en-GB" dirty="0" smtClean="0"/>
              <a:t>some </a:t>
            </a:r>
            <a:r>
              <a:rPr lang="en-GB" dirty="0"/>
              <a:t>policies in existence, and models and guides to creating and implementing </a:t>
            </a:r>
            <a:r>
              <a:rPr lang="en-GB" dirty="0" smtClean="0"/>
              <a:t>them.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4810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an Open Data policy </a:t>
            </a:r>
            <a:r>
              <a:rPr lang="en-GB" dirty="0" smtClean="0"/>
              <a:t>covers (</a:t>
            </a:r>
            <a:r>
              <a:rPr lang="en-GB" dirty="0"/>
              <a:t>Digital Curation </a:t>
            </a:r>
            <a:r>
              <a:rPr lang="en-GB" dirty="0" smtClean="0"/>
              <a:t>Centre)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GB" sz="2800" b="1" dirty="0"/>
              <a:t>Data</a:t>
            </a:r>
            <a:r>
              <a:rPr lang="en-GB" sz="2800" dirty="0"/>
              <a:t>: a datasets policy or statement on access to and maintenance of electronic resources;</a:t>
            </a:r>
          </a:p>
          <a:p>
            <a:pPr lvl="0"/>
            <a:r>
              <a:rPr lang="en-GB" sz="2800" b="1" dirty="0"/>
              <a:t>Time limits</a:t>
            </a:r>
            <a:r>
              <a:rPr lang="en-GB" sz="2800" dirty="0"/>
              <a:t>: set timeframes for making content accessible or preserving research outputs;</a:t>
            </a:r>
          </a:p>
          <a:p>
            <a:pPr lvl="0"/>
            <a:r>
              <a:rPr lang="en-GB" sz="2800" b="1" dirty="0"/>
              <a:t>Data plan</a:t>
            </a:r>
            <a:r>
              <a:rPr lang="en-GB" sz="2800" dirty="0"/>
              <a:t>: requirement to consider data creation, management or sharing in the grant application;</a:t>
            </a:r>
          </a:p>
          <a:p>
            <a:pPr lvl="0"/>
            <a:r>
              <a:rPr lang="en-GB" sz="2800" b="1" dirty="0"/>
              <a:t>Access/sharing</a:t>
            </a:r>
            <a:r>
              <a:rPr lang="en-GB" sz="2800" dirty="0"/>
              <a:t>: promotion of OA journals, deposit in repositories, data sharing or reuse</a:t>
            </a:r>
            <a:r>
              <a:rPr lang="en-GB" sz="2800" dirty="0" smtClean="0"/>
              <a:t>;</a:t>
            </a:r>
          </a:p>
          <a:p>
            <a:r>
              <a:rPr lang="en-GB" sz="2800" b="1" dirty="0"/>
              <a:t>Long-term curation</a:t>
            </a:r>
            <a:r>
              <a:rPr lang="en-GB" sz="2800" dirty="0"/>
              <a:t>: stipulations on long-term maintenance and preservation of research </a:t>
            </a:r>
            <a:r>
              <a:rPr lang="en-GB" sz="2800" dirty="0" smtClean="0"/>
              <a:t>outputs.</a:t>
            </a:r>
            <a:endParaRPr lang="en-GB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9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an Open Data policy </a:t>
            </a:r>
            <a:r>
              <a:rPr lang="en-GB" dirty="0" smtClean="0"/>
              <a:t>covers - 2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sz="2800" b="1" dirty="0" smtClean="0"/>
              <a:t>Monitoring</a:t>
            </a:r>
            <a:r>
              <a:rPr lang="en-GB" sz="2800" dirty="0"/>
              <a:t>: whether compliance is monitored or action taken such as withholding funds;</a:t>
            </a:r>
          </a:p>
          <a:p>
            <a:pPr lvl="0"/>
            <a:r>
              <a:rPr lang="en-GB" sz="2800" b="1" dirty="0"/>
              <a:t>Guidance</a:t>
            </a:r>
            <a:r>
              <a:rPr lang="en-GB" sz="2800" dirty="0"/>
              <a:t>: provision of FAQs, best practice guides, toolkits, and support staff;</a:t>
            </a:r>
          </a:p>
          <a:p>
            <a:pPr lvl="0"/>
            <a:r>
              <a:rPr lang="en-GB" sz="2800" b="1" dirty="0"/>
              <a:t>Repository</a:t>
            </a:r>
            <a:r>
              <a:rPr lang="en-GB" sz="2800" dirty="0"/>
              <a:t>: provision of a repository to make published research outputs accessible;</a:t>
            </a:r>
          </a:p>
          <a:p>
            <a:pPr lvl="0"/>
            <a:r>
              <a:rPr lang="en-GB" sz="2800" b="1" dirty="0"/>
              <a:t>Data centre</a:t>
            </a:r>
            <a:r>
              <a:rPr lang="en-GB" sz="2800" dirty="0"/>
              <a:t>: provision of a data centre to curate unpublished electronic resources or data;</a:t>
            </a:r>
          </a:p>
          <a:p>
            <a:r>
              <a:rPr lang="en-GB" sz="2800" b="1" dirty="0"/>
              <a:t>Costs</a:t>
            </a:r>
            <a:r>
              <a:rPr lang="en-GB" sz="2800" dirty="0"/>
              <a:t>: a willingness to meet publication fees and data management / sharing costs</a:t>
            </a:r>
            <a:r>
              <a:rPr lang="en-GB" sz="2800" dirty="0" smtClean="0"/>
              <a:t>.</a:t>
            </a:r>
          </a:p>
          <a:p>
            <a:r>
              <a:rPr lang="en-GB" sz="2800" u="sng" dirty="0">
                <a:hlinkClick r:id="rId2"/>
              </a:rPr>
              <a:t>http://www.dcc.ac.uk/resources/policy-and-legal/overview-funders-data-policies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33903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Designing </a:t>
            </a:r>
            <a:r>
              <a:rPr lang="en-GB" dirty="0"/>
              <a:t>Successful Open Access and Open Data </a:t>
            </a:r>
            <a:r>
              <a:rPr lang="en-GB" dirty="0" smtClean="0"/>
              <a:t>Policies: David Ball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en-GB" dirty="0" smtClean="0"/>
              <a:t>Open Science</a:t>
            </a:r>
          </a:p>
          <a:p>
            <a:r>
              <a:rPr lang="en-GB" dirty="0" smtClean="0"/>
              <a:t>Some definitions</a:t>
            </a:r>
          </a:p>
          <a:p>
            <a:r>
              <a:rPr lang="en-GB" dirty="0" smtClean="0"/>
              <a:t>Horizon 2020 policy</a:t>
            </a:r>
          </a:p>
          <a:p>
            <a:r>
              <a:rPr lang="en-GB" dirty="0" smtClean="0"/>
              <a:t>Successful Open Access policies</a:t>
            </a:r>
          </a:p>
          <a:p>
            <a:r>
              <a:rPr lang="en-GB" dirty="0"/>
              <a:t>Successful Open </a:t>
            </a:r>
            <a:r>
              <a:rPr lang="en-GB" dirty="0" smtClean="0"/>
              <a:t>Data policies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See the course materials for model policies, checklists, examples of successful funders’ policies, further reading: </a:t>
            </a:r>
            <a:r>
              <a:rPr lang="en-GB" dirty="0" smtClean="0">
                <a:hlinkClick r:id="rId2"/>
              </a:rPr>
              <a:t>https://www.fosteropenscience.eu/content/designing-successful-open-access-and-open-data-policies-intermediate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00239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model Open Data </a:t>
            </a:r>
            <a:r>
              <a:rPr lang="en-GB" dirty="0" smtClean="0"/>
              <a:t>policy: the RECODE </a:t>
            </a:r>
            <a:r>
              <a:rPr lang="en-GB" dirty="0"/>
              <a:t>Project</a:t>
            </a:r>
          </a:p>
        </p:txBody>
      </p:sp>
      <p:sp>
        <p:nvSpPr>
          <p:cNvPr id="3" name="Text Box 5"/>
          <p:cNvSpPr txBox="1"/>
          <p:nvPr/>
        </p:nvSpPr>
        <p:spPr>
          <a:xfrm>
            <a:off x="588723" y="1393388"/>
            <a:ext cx="8098077" cy="4982359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2200" b="1" dirty="0">
                <a:latin typeface="Trebuchet MS" panose="020B0603020202020204" pitchFamily="34" charset="0"/>
              </a:rPr>
              <a:t>Open access as default. </a:t>
            </a:r>
            <a:r>
              <a:rPr lang="en-GB" sz="2200" dirty="0">
                <a:latin typeface="Trebuchet MS" panose="020B0603020202020204" pitchFamily="34" charset="0"/>
              </a:rPr>
              <a:t>The policy should set open access for research data as the default and mandatory requirement and provide appropriate support and funding.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2200" b="1" dirty="0">
                <a:latin typeface="Trebuchet MS" panose="020B0603020202020204" pitchFamily="34" charset="0"/>
              </a:rPr>
              <a:t>Responsibilities. </a:t>
            </a:r>
            <a:r>
              <a:rPr lang="en-GB" sz="2200" dirty="0">
                <a:latin typeface="Trebuchet MS" panose="020B0603020202020204" pitchFamily="34" charset="0"/>
              </a:rPr>
              <a:t>The policy should assign responsibilities and set out the expectations for the main stakeholders.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2200" b="1" dirty="0">
                <a:latin typeface="Trebuchet MS" panose="020B0603020202020204" pitchFamily="34" charset="0"/>
              </a:rPr>
              <a:t>Target content. </a:t>
            </a:r>
            <a:r>
              <a:rPr lang="en-GB" sz="2200" dirty="0">
                <a:latin typeface="Trebuchet MS" panose="020B0603020202020204" pitchFamily="34" charset="0"/>
              </a:rPr>
              <a:t>The policy should be explicit on which data should be open. Open access should be required for research data used to validate scientific claims in publications.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2200" b="1" dirty="0">
                <a:latin typeface="Trebuchet MS" panose="020B0603020202020204" pitchFamily="34" charset="0"/>
              </a:rPr>
              <a:t>Data Management Plan (DMP). </a:t>
            </a:r>
            <a:r>
              <a:rPr lang="en-GB" sz="2200" dirty="0">
                <a:latin typeface="Trebuchet MS" panose="020B0603020202020204" pitchFamily="34" charset="0"/>
              </a:rPr>
              <a:t>The policy should require grant applicants who will generate data to provide a DMP as the main tool through which to address comprehensively data management.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2200" b="1" dirty="0">
                <a:latin typeface="Trebuchet MS" panose="020B0603020202020204" pitchFamily="34" charset="0"/>
              </a:rPr>
              <a:t>Time of deposit. </a:t>
            </a:r>
            <a:r>
              <a:rPr lang="en-GB" sz="2200" dirty="0">
                <a:latin typeface="Trebuchet MS" panose="020B0603020202020204" pitchFamily="34" charset="0"/>
              </a:rPr>
              <a:t>The policy should require data supporting </a:t>
            </a:r>
            <a:r>
              <a:rPr lang="en-GB" sz="2200" dirty="0" smtClean="0">
                <a:latin typeface="Trebuchet MS" panose="020B0603020202020204" pitchFamily="34" charset="0"/>
              </a:rPr>
              <a:t>a publication </a:t>
            </a:r>
            <a:r>
              <a:rPr lang="en-GB" sz="2200" dirty="0">
                <a:latin typeface="Trebuchet MS" panose="020B0603020202020204" pitchFamily="34" charset="0"/>
              </a:rPr>
              <a:t>to be made open ideally at the latest at the same time with the </a:t>
            </a:r>
            <a:r>
              <a:rPr lang="en-GB" sz="2200" dirty="0" smtClean="0">
                <a:latin typeface="Trebuchet MS" panose="020B0603020202020204" pitchFamily="34" charset="0"/>
              </a:rPr>
              <a:t>publication, </a:t>
            </a:r>
            <a:r>
              <a:rPr lang="en-GB" sz="2200" dirty="0">
                <a:latin typeface="Trebuchet MS" panose="020B0603020202020204" pitchFamily="34" charset="0"/>
              </a:rPr>
              <a:t>and link to it.</a:t>
            </a:r>
          </a:p>
        </p:txBody>
      </p:sp>
    </p:spTree>
    <p:extLst>
      <p:ext uri="{BB962C8B-B14F-4D97-AF65-F5344CB8AC3E}">
        <p14:creationId xmlns:p14="http://schemas.microsoft.com/office/powerpoint/2010/main" val="7085427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model Open Data policy: the RECODE </a:t>
            </a:r>
            <a:r>
              <a:rPr lang="en-GB" dirty="0" smtClean="0"/>
              <a:t>Project - 2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GB" b="1" dirty="0"/>
              <a:t>Locus of deposit. </a:t>
            </a:r>
            <a:r>
              <a:rPr lang="en-GB" dirty="0"/>
              <a:t>The policy should require deposit in certified and trusted repositories and/or data </a:t>
            </a:r>
            <a:r>
              <a:rPr lang="en-GB" dirty="0" smtClean="0"/>
              <a:t>centres</a:t>
            </a:r>
            <a:r>
              <a:rPr lang="en-GB" dirty="0"/>
              <a:t>.</a:t>
            </a:r>
          </a:p>
          <a:p>
            <a:pPr lvl="0"/>
            <a:r>
              <a:rPr lang="en-GB" b="1" dirty="0"/>
              <a:t>Technical specifications to allow reuse. </a:t>
            </a:r>
            <a:r>
              <a:rPr lang="en-GB" dirty="0"/>
              <a:t>To enable research data reuse and citation funders should require information on metadata, DOI, interoperability of systems, machine readability and </a:t>
            </a:r>
            <a:r>
              <a:rPr lang="en-GB" dirty="0" err="1"/>
              <a:t>mineability</a:t>
            </a:r>
            <a:r>
              <a:rPr lang="en-GB" dirty="0"/>
              <a:t> and </a:t>
            </a:r>
            <a:r>
              <a:rPr lang="en-GB" dirty="0" smtClean="0"/>
              <a:t>software to be included </a:t>
            </a:r>
            <a:r>
              <a:rPr lang="en-GB" dirty="0"/>
              <a:t>in the policy.</a:t>
            </a:r>
          </a:p>
          <a:p>
            <a:pPr lvl="0"/>
            <a:r>
              <a:rPr lang="en-GB" b="1" dirty="0"/>
              <a:t>Licensing research data. </a:t>
            </a:r>
            <a:r>
              <a:rPr lang="en-GB" dirty="0"/>
              <a:t>The policy should require that research data is accompanied by licensing describing the terms of use.</a:t>
            </a:r>
          </a:p>
          <a:p>
            <a:pPr lvl="0"/>
            <a:r>
              <a:rPr lang="en-GB" b="1" dirty="0"/>
              <a:t>Provisions for long-term availability. </a:t>
            </a:r>
            <a:r>
              <a:rPr lang="en-GB" dirty="0"/>
              <a:t>Policies should include provisions for the long-term availability of data, since re-use and availability are primary reasons for open access to research data.</a:t>
            </a:r>
          </a:p>
          <a:p>
            <a:pPr lvl="0"/>
            <a:r>
              <a:rPr lang="en-GB" b="1" dirty="0"/>
              <a:t>Compliance with policy. </a:t>
            </a:r>
            <a:r>
              <a:rPr lang="en-GB" dirty="0"/>
              <a:t>The policy should make statements regarding compliance to it by the researchers and clarify measures for non-compliance</a:t>
            </a:r>
            <a:r>
              <a:rPr lang="en-GB" dirty="0" smtClean="0"/>
              <a:t>.</a:t>
            </a:r>
          </a:p>
          <a:p>
            <a:pPr lvl="0"/>
            <a:r>
              <a:rPr lang="en-GB" u="sng" dirty="0">
                <a:hlinkClick r:id="rId2"/>
              </a:rPr>
              <a:t>http://recodeproject.eu/wp-content/uploads/2015/01/recode_guideline_en_web_version_full_FINAL.pdf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0019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makes an Open Data policy effective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Open Data policies have had too short a </a:t>
            </a:r>
            <a:r>
              <a:rPr lang="en-GB" dirty="0" smtClean="0"/>
              <a:t>life to support the type of analysis undertaken by PASTEUR4OA on Open Access policies.</a:t>
            </a:r>
          </a:p>
          <a:p>
            <a:r>
              <a:rPr lang="en-GB" dirty="0" smtClean="0"/>
              <a:t>By analogy </a:t>
            </a:r>
            <a:r>
              <a:rPr lang="en-GB" dirty="0"/>
              <a:t>with the </a:t>
            </a:r>
            <a:r>
              <a:rPr lang="en-GB" smtClean="0"/>
              <a:t>PASTEUR4OA analysis, </a:t>
            </a:r>
            <a:r>
              <a:rPr lang="en-GB" dirty="0" smtClean="0"/>
              <a:t>factors that drive effectiveness are:</a:t>
            </a:r>
          </a:p>
          <a:p>
            <a:pPr lvl="1"/>
            <a:r>
              <a:rPr lang="en-GB" sz="2400" dirty="0" smtClean="0"/>
              <a:t>Making policies mandatory;</a:t>
            </a:r>
          </a:p>
          <a:p>
            <a:pPr lvl="1"/>
            <a:r>
              <a:rPr lang="en-GB" sz="2400" dirty="0"/>
              <a:t>I</a:t>
            </a:r>
            <a:r>
              <a:rPr lang="en-GB" sz="2400" dirty="0" smtClean="0"/>
              <a:t>nsisting </a:t>
            </a:r>
            <a:r>
              <a:rPr lang="en-GB" sz="2400" dirty="0"/>
              <a:t>on timing of deposit to be at the latest when outputs are </a:t>
            </a:r>
            <a:r>
              <a:rPr lang="en-GB" sz="2400" dirty="0" smtClean="0"/>
              <a:t>published;</a:t>
            </a:r>
          </a:p>
          <a:p>
            <a:pPr lvl="1"/>
            <a:r>
              <a:rPr lang="en-GB" sz="2400" dirty="0" smtClean="0"/>
              <a:t>Linking </a:t>
            </a:r>
            <a:r>
              <a:rPr lang="en-GB" sz="2400" dirty="0"/>
              <a:t>to data from </a:t>
            </a:r>
            <a:r>
              <a:rPr lang="en-GB" sz="2400" dirty="0" smtClean="0"/>
              <a:t>publications;</a:t>
            </a:r>
          </a:p>
          <a:p>
            <a:pPr lvl="1"/>
            <a:r>
              <a:rPr lang="en-GB" sz="2400" dirty="0"/>
              <a:t>T</a:t>
            </a:r>
            <a:r>
              <a:rPr lang="en-GB" sz="2400" dirty="0" smtClean="0"/>
              <a:t>echnical </a:t>
            </a:r>
            <a:r>
              <a:rPr lang="en-GB" sz="2400" dirty="0"/>
              <a:t>specifications to enable </a:t>
            </a:r>
            <a:r>
              <a:rPr lang="en-GB" sz="2400" dirty="0" smtClean="0"/>
              <a:t>re-use;</a:t>
            </a:r>
          </a:p>
          <a:p>
            <a:pPr lvl="1"/>
            <a:r>
              <a:rPr lang="en-GB" sz="2400" dirty="0"/>
              <a:t>C</a:t>
            </a:r>
            <a:r>
              <a:rPr lang="en-GB" sz="2400" dirty="0" smtClean="0"/>
              <a:t>lear </a:t>
            </a:r>
            <a:r>
              <a:rPr lang="en-GB" sz="2400" dirty="0"/>
              <a:t>licensing </a:t>
            </a:r>
            <a:r>
              <a:rPr lang="en-GB" sz="2400" dirty="0" smtClean="0"/>
              <a:t>statements.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62674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Policies of </a:t>
            </a:r>
            <a:r>
              <a:rPr lang="en-GB" dirty="0" smtClean="0"/>
              <a:t>funders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UK research funders can be seen as global pace-setters </a:t>
            </a:r>
            <a:r>
              <a:rPr lang="en-GB" dirty="0" smtClean="0"/>
              <a:t>in Open </a:t>
            </a:r>
            <a:r>
              <a:rPr lang="en-GB" dirty="0"/>
              <a:t>Data policies (RECODE) </a:t>
            </a:r>
            <a:endParaRPr lang="en-GB" dirty="0"/>
          </a:p>
          <a:p>
            <a:r>
              <a:rPr lang="en-GB" dirty="0"/>
              <a:t>DCC </a:t>
            </a:r>
            <a:r>
              <a:rPr lang="en-GB" dirty="0" smtClean="0"/>
              <a:t>provides comprehensive information in tabular form </a:t>
            </a:r>
            <a:r>
              <a:rPr lang="en-GB" dirty="0"/>
              <a:t>on what their policies include (</a:t>
            </a:r>
            <a:r>
              <a:rPr lang="en-GB" u="sng" dirty="0">
                <a:hlinkClick r:id="rId2"/>
              </a:rPr>
              <a:t>http://www.dcc.ac.uk/resources/policy-and-legal/overview-funders-data-policies</a:t>
            </a:r>
            <a:r>
              <a:rPr lang="en-GB" dirty="0" smtClean="0"/>
              <a:t>),and </a:t>
            </a:r>
            <a:r>
              <a:rPr lang="en-GB" dirty="0"/>
              <a:t>links to the </a:t>
            </a:r>
            <a:r>
              <a:rPr lang="en-GB" dirty="0" smtClean="0"/>
              <a:t>texts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9680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400" dirty="0"/>
              <a:t>Questions</a:t>
            </a:r>
            <a:r>
              <a:rPr lang="en-GB" sz="4400" dirty="0" smtClean="0"/>
              <a:t>?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See </a:t>
            </a:r>
            <a:r>
              <a:rPr lang="en-GB" sz="2800" dirty="0"/>
              <a:t>the course materials for model policies, checklists, examples of successful funders’ policies, further reading: </a:t>
            </a:r>
            <a:r>
              <a:rPr lang="en-GB" sz="2800" dirty="0">
                <a:hlinkClick r:id="rId2"/>
              </a:rPr>
              <a:t>https://</a:t>
            </a:r>
            <a:r>
              <a:rPr lang="en-GB" sz="2800" dirty="0" smtClean="0">
                <a:hlinkClick r:id="rId2"/>
              </a:rPr>
              <a:t>www.fosteropenscience.eu/content/designing-successful-open-access-and-open-data-policies-intermediate</a:t>
            </a: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Contact: David Ball, SPARC Europe Project Officer for FOSTER (davidball1611@gmail.com)</a:t>
            </a:r>
            <a:endParaRPr lang="en-GB" sz="2800" dirty="0"/>
          </a:p>
          <a:p>
            <a:pPr marL="0" indent="0" algn="ctr">
              <a:buNone/>
            </a:pP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016772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Open Science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GB" i="1" dirty="0" smtClean="0"/>
              <a:t>Knowledge </a:t>
            </a:r>
            <a:r>
              <a:rPr lang="en-GB" i="1" dirty="0"/>
              <a:t>is open</a:t>
            </a:r>
            <a:r>
              <a:rPr lang="en-GB" b="1" dirty="0"/>
              <a:t> </a:t>
            </a:r>
            <a:r>
              <a:rPr lang="en-GB" dirty="0"/>
              <a:t>if anyone is free to access, use, modify, and share it — subject, at most, to measures that preserve provenance and </a:t>
            </a:r>
            <a:r>
              <a:rPr lang="en-GB" dirty="0" smtClean="0"/>
              <a:t>openness </a:t>
            </a:r>
            <a:r>
              <a:rPr lang="en-GB" dirty="0"/>
              <a:t>(Open Knowledge Foundation: </a:t>
            </a:r>
            <a:r>
              <a:rPr lang="en-GB" u="sng" dirty="0">
                <a:hlinkClick r:id="rId2"/>
              </a:rPr>
              <a:t>http://opendefinition.org/od/</a:t>
            </a:r>
            <a:r>
              <a:rPr lang="en-GB" dirty="0"/>
              <a:t>);</a:t>
            </a:r>
          </a:p>
          <a:p>
            <a:pPr lvl="0"/>
            <a:r>
              <a:rPr lang="en-GB" i="1" dirty="0"/>
              <a:t>Open Science</a:t>
            </a:r>
            <a:r>
              <a:rPr lang="en-GB" b="1" dirty="0"/>
              <a:t> </a:t>
            </a:r>
            <a:r>
              <a:rPr lang="en-GB" dirty="0"/>
              <a:t>is the conduct of science in such a way that others can collaborate and contribute, where research data, laboratory notes and other research processes are freely available, with licence terms that allow re-use, redistribution and reproduction of the research (FOSTER: </a:t>
            </a:r>
            <a:r>
              <a:rPr lang="en-GB" u="sng" dirty="0">
                <a:hlinkClick r:id="rId3"/>
              </a:rPr>
              <a:t>https://www.fosteropenscience.eu/foster-taxonomy/open-science-definition</a:t>
            </a:r>
            <a:r>
              <a:rPr lang="en-GB" dirty="0"/>
              <a:t>);</a:t>
            </a:r>
          </a:p>
          <a:p>
            <a:pPr lvl="0"/>
            <a:r>
              <a:rPr lang="en-GB" i="1" dirty="0"/>
              <a:t>Open Science</a:t>
            </a:r>
            <a:r>
              <a:rPr lang="en-GB" b="1" dirty="0"/>
              <a:t> </a:t>
            </a:r>
            <a:r>
              <a:rPr lang="en-GB" dirty="0"/>
              <a:t>is commonly held to encompass: Open Source Software, Open Data, Open Access, Open Notebooks.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04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Rationales for Open </a:t>
            </a:r>
            <a:r>
              <a:rPr lang="en-GB" dirty="0" smtClean="0"/>
              <a:t>Science (OECD)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i="1" dirty="0"/>
              <a:t>Improving efficiency in science </a:t>
            </a:r>
            <a:r>
              <a:rPr lang="en-GB" dirty="0" smtClean="0"/>
              <a:t>by </a:t>
            </a:r>
            <a:r>
              <a:rPr lang="en-GB" dirty="0"/>
              <a:t>reducing duplication and the costs of creating, transferring and re-using data; enabling more research on the same </a:t>
            </a:r>
            <a:r>
              <a:rPr lang="en-GB" dirty="0" smtClean="0"/>
              <a:t>data. </a:t>
            </a:r>
            <a:endParaRPr lang="en-GB" dirty="0"/>
          </a:p>
          <a:p>
            <a:pPr lvl="0"/>
            <a:r>
              <a:rPr lang="en-GB" i="1" dirty="0"/>
              <a:t>Increasing transparency and quality </a:t>
            </a:r>
            <a:r>
              <a:rPr lang="en-GB" dirty="0"/>
              <a:t>in the research validation process, by allowing greater replication and validation of scientific results. </a:t>
            </a:r>
          </a:p>
          <a:p>
            <a:pPr lvl="0"/>
            <a:r>
              <a:rPr lang="en-GB" i="1" dirty="0"/>
              <a:t>Speeding the transfer of knowledge </a:t>
            </a:r>
            <a:r>
              <a:rPr lang="en-GB" dirty="0" smtClean="0"/>
              <a:t>promote </a:t>
            </a:r>
            <a:r>
              <a:rPr lang="en-GB" dirty="0"/>
              <a:t>swifter development from research to innovation. </a:t>
            </a:r>
          </a:p>
          <a:p>
            <a:pPr lvl="0"/>
            <a:r>
              <a:rPr lang="en-GB" i="1" dirty="0"/>
              <a:t>Increasing knowledge spill-overs to the economy </a:t>
            </a:r>
            <a:r>
              <a:rPr lang="en-GB" dirty="0"/>
              <a:t>– Increased access to the results of publicly funded research can foster spill-overs and boost </a:t>
            </a:r>
            <a:r>
              <a:rPr lang="en-GB" dirty="0" smtClean="0"/>
              <a:t>innovation. </a:t>
            </a:r>
            <a:endParaRPr lang="en-GB" dirty="0"/>
          </a:p>
          <a:p>
            <a:pPr lvl="0"/>
            <a:r>
              <a:rPr lang="en-GB" i="1" dirty="0"/>
              <a:t>Addressing global challenges more effectively </a:t>
            </a:r>
            <a:r>
              <a:rPr lang="en-GB" dirty="0"/>
              <a:t>– Global challenges require co-ordinated international </a:t>
            </a:r>
            <a:r>
              <a:rPr lang="en-GB" dirty="0" smtClean="0"/>
              <a:t>actions.</a:t>
            </a:r>
            <a:endParaRPr lang="en-GB" dirty="0" smtClean="0"/>
          </a:p>
          <a:p>
            <a:pPr lvl="0"/>
            <a:r>
              <a:rPr lang="en-GB" i="1" dirty="0" smtClean="0"/>
              <a:t>Promoting </a:t>
            </a:r>
            <a:r>
              <a:rPr lang="en-GB" i="1" dirty="0"/>
              <a:t>citizens’ engagement </a:t>
            </a:r>
            <a:r>
              <a:rPr lang="en-GB" dirty="0"/>
              <a:t>in science and </a:t>
            </a:r>
            <a:r>
              <a:rPr lang="en-GB" dirty="0" smtClean="0"/>
              <a:t>research - may </a:t>
            </a:r>
            <a:r>
              <a:rPr lang="en-GB" dirty="0"/>
              <a:t>lead to active participation in scientific experiments and data </a:t>
            </a:r>
            <a:r>
              <a:rPr lang="en-GB" dirty="0" smtClean="0"/>
              <a:t>collection.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6697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Open Research Data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i="1" dirty="0" smtClean="0"/>
              <a:t>Research </a:t>
            </a:r>
            <a:r>
              <a:rPr lang="en-GB" i="1" dirty="0"/>
              <a:t>data</a:t>
            </a:r>
            <a:r>
              <a:rPr lang="en-GB" dirty="0"/>
              <a:t> can be defined </a:t>
            </a:r>
            <a:r>
              <a:rPr lang="en-GB" dirty="0" smtClean="0"/>
              <a:t>as </a:t>
            </a:r>
            <a:r>
              <a:rPr lang="en-GB" dirty="0"/>
              <a:t>whatever is either produced in the research process or evidences research outputs such as articles;</a:t>
            </a:r>
          </a:p>
          <a:p>
            <a:pPr lvl="0"/>
            <a:r>
              <a:rPr lang="en-GB" dirty="0"/>
              <a:t>The </a:t>
            </a:r>
            <a:r>
              <a:rPr lang="en-GB" i="1" dirty="0"/>
              <a:t>European Commission’s</a:t>
            </a:r>
            <a:r>
              <a:rPr lang="en-GB" dirty="0"/>
              <a:t> definition is: “information, in particular facts or numbers, collected to be examined and considered and as a basis for reasoning, discussion, or calculation” </a:t>
            </a:r>
            <a:r>
              <a:rPr lang="en-GB" dirty="0" smtClean="0"/>
              <a:t>(</a:t>
            </a:r>
            <a:r>
              <a:rPr lang="en-GB" i="1" u="sng" dirty="0" smtClean="0">
                <a:hlinkClick r:id="rId2"/>
              </a:rPr>
              <a:t>http</a:t>
            </a:r>
            <a:r>
              <a:rPr lang="en-GB" i="1" u="sng" dirty="0">
                <a:hlinkClick r:id="rId2"/>
              </a:rPr>
              <a:t>://ec.europa.eu/research/participants/data/ref/h2020/grants_manual/hi/oa_pilot/h2020-hi-oa-pilot-guide_en.pdf</a:t>
            </a:r>
            <a:r>
              <a:rPr lang="en-GB" dirty="0"/>
              <a:t>);</a:t>
            </a:r>
          </a:p>
          <a:p>
            <a:pPr lvl="0"/>
            <a:r>
              <a:rPr lang="en-GB" i="1" dirty="0"/>
              <a:t>Examples</a:t>
            </a:r>
            <a:r>
              <a:rPr lang="en-GB" dirty="0"/>
              <a:t> include: statistics, results of experiments, measurements, observations resulting from fieldwork, survey results, interview recordings, images;</a:t>
            </a:r>
          </a:p>
          <a:p>
            <a:pPr lvl="0"/>
            <a:r>
              <a:rPr lang="en-GB" i="1" dirty="0"/>
              <a:t>Open data</a:t>
            </a:r>
            <a:r>
              <a:rPr lang="en-GB" dirty="0"/>
              <a:t> are deposited in institutional or specialist repositories and licensed appropriately so that prospective users know clearly any limitations on re-use.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629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Access </a:t>
            </a:r>
            <a:r>
              <a:rPr lang="en-GB" dirty="0" smtClean="0"/>
              <a:t>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i="1" dirty="0" smtClean="0"/>
              <a:t>Peter </a:t>
            </a:r>
            <a:r>
              <a:rPr lang="en-GB" sz="2800" i="1" dirty="0" err="1"/>
              <a:t>Suber’s</a:t>
            </a:r>
            <a:r>
              <a:rPr lang="en-GB" sz="2800" i="1" dirty="0"/>
              <a:t> </a:t>
            </a:r>
            <a:r>
              <a:rPr lang="en-GB" sz="2800" i="1" dirty="0" smtClean="0"/>
              <a:t>Concise Definition: </a:t>
            </a:r>
            <a:endParaRPr lang="en-GB" sz="2800" dirty="0"/>
          </a:p>
          <a:p>
            <a:r>
              <a:rPr lang="en-GB" sz="2800" i="1" dirty="0"/>
              <a:t>Open Access</a:t>
            </a:r>
            <a:r>
              <a:rPr lang="en-GB" sz="2800" dirty="0"/>
              <a:t> literature is “digital, online, free of charge, and free of most copyright and licensing </a:t>
            </a:r>
            <a:r>
              <a:rPr lang="en-GB" sz="2800" dirty="0" smtClean="0"/>
              <a:t>restrictions” (Suber</a:t>
            </a:r>
            <a:r>
              <a:rPr lang="en-GB" sz="2800" dirty="0"/>
              <a:t>, P. </a:t>
            </a:r>
            <a:r>
              <a:rPr lang="en-GB" sz="2800" i="1" dirty="0"/>
              <a:t>Open access</a:t>
            </a:r>
            <a:r>
              <a:rPr lang="en-GB" sz="2800" dirty="0"/>
              <a:t>. MIT Press, 2012.  Available at: </a:t>
            </a:r>
            <a:r>
              <a:rPr lang="en-GB" sz="2800" u="sng" dirty="0">
                <a:hlinkClick r:id="rId2"/>
              </a:rPr>
              <a:t>https://mitpress.mit.edu/sites/default/files/9780262517638_Open_Access_PDF_Version.pdf</a:t>
            </a:r>
            <a:r>
              <a:rPr lang="en-GB" sz="2800" dirty="0"/>
              <a:t>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4238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Green </a:t>
            </a:r>
            <a:r>
              <a:rPr lang="en-GB" dirty="0" smtClean="0"/>
              <a:t>Open Access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dirty="0"/>
              <a:t>Green </a:t>
            </a:r>
            <a:r>
              <a:rPr lang="en-GB" dirty="0" smtClean="0"/>
              <a:t>OA:</a:t>
            </a:r>
          </a:p>
          <a:p>
            <a:r>
              <a:rPr lang="en-GB" dirty="0"/>
              <a:t>I</a:t>
            </a:r>
            <a:r>
              <a:rPr lang="en-GB" dirty="0" smtClean="0"/>
              <a:t>s </a:t>
            </a:r>
            <a:r>
              <a:rPr lang="en-GB" dirty="0"/>
              <a:t>delivered through </a:t>
            </a:r>
            <a:r>
              <a:rPr lang="en-GB" i="1" dirty="0"/>
              <a:t>self-archiving</a:t>
            </a:r>
            <a:r>
              <a:rPr lang="en-GB" dirty="0"/>
              <a:t>: authors deposit manuscripts in institutional or disciplinary repositories;</a:t>
            </a:r>
          </a:p>
          <a:p>
            <a:pPr lvl="0"/>
            <a:r>
              <a:rPr lang="en-GB" i="1" dirty="0"/>
              <a:t>Relies on</a:t>
            </a:r>
            <a:r>
              <a:rPr lang="en-GB" dirty="0"/>
              <a:t> a recent but well established infrastructure of repositories;</a:t>
            </a:r>
          </a:p>
          <a:p>
            <a:pPr lvl="0"/>
            <a:r>
              <a:rPr lang="en-GB" i="1" dirty="0"/>
              <a:t>Is easy and cheap</a:t>
            </a:r>
            <a:r>
              <a:rPr lang="en-GB" dirty="0"/>
              <a:t>: each article only incurs a very small portion of the overhead costs of setting up and running repositories; </a:t>
            </a:r>
          </a:p>
          <a:p>
            <a:pPr lvl="0"/>
            <a:r>
              <a:rPr lang="en-GB" dirty="0"/>
              <a:t>Does not incur the </a:t>
            </a:r>
            <a:r>
              <a:rPr lang="en-GB" i="1" dirty="0"/>
              <a:t>overheads of peer-review;</a:t>
            </a:r>
            <a:r>
              <a:rPr lang="en-GB" dirty="0"/>
              <a:t> </a:t>
            </a:r>
          </a:p>
          <a:p>
            <a:pPr lvl="0"/>
            <a:r>
              <a:rPr lang="en-GB" dirty="0"/>
              <a:t>However, deposited articles may be, most often have been, </a:t>
            </a:r>
            <a:r>
              <a:rPr lang="en-GB" i="1" dirty="0"/>
              <a:t>peer-reviewed for publication</a:t>
            </a:r>
            <a:r>
              <a:rPr lang="en-GB" dirty="0"/>
              <a:t> in traditional Toll Access </a:t>
            </a:r>
            <a:r>
              <a:rPr lang="en-GB" dirty="0" smtClean="0"/>
              <a:t>journals.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3716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Gold </a:t>
            </a:r>
            <a:r>
              <a:rPr lang="en-GB" dirty="0" smtClean="0"/>
              <a:t>Open Access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dirty="0" smtClean="0"/>
              <a:t>Gold OA:</a:t>
            </a:r>
          </a:p>
          <a:p>
            <a:pPr lvl="0"/>
            <a:r>
              <a:rPr lang="en-GB" dirty="0" smtClean="0"/>
              <a:t>Offers </a:t>
            </a:r>
            <a:r>
              <a:rPr lang="en-GB" dirty="0"/>
              <a:t>articles that are </a:t>
            </a:r>
            <a:r>
              <a:rPr lang="en-GB" i="1" dirty="0"/>
              <a:t>paid for by the authors</a:t>
            </a:r>
            <a:r>
              <a:rPr lang="en-GB" dirty="0"/>
              <a:t> or their institutions or funders;</a:t>
            </a:r>
          </a:p>
          <a:p>
            <a:pPr lvl="0"/>
            <a:r>
              <a:rPr lang="en-GB" dirty="0" smtClean="0"/>
              <a:t>Articles may </a:t>
            </a:r>
            <a:r>
              <a:rPr lang="en-GB" dirty="0"/>
              <a:t>be </a:t>
            </a:r>
            <a:r>
              <a:rPr lang="en-GB" dirty="0" smtClean="0"/>
              <a:t>either</a:t>
            </a:r>
            <a:r>
              <a:rPr lang="en-GB" dirty="0"/>
              <a:t> in</a:t>
            </a:r>
            <a:r>
              <a:rPr lang="en-GB" dirty="0" smtClean="0"/>
              <a:t> </a:t>
            </a:r>
            <a:r>
              <a:rPr lang="en-GB" dirty="0"/>
              <a:t>completely OA journals or in </a:t>
            </a:r>
            <a:r>
              <a:rPr lang="en-GB" i="1" dirty="0"/>
              <a:t>hybrid journals</a:t>
            </a:r>
            <a:r>
              <a:rPr lang="en-GB" dirty="0"/>
              <a:t>, containing both OA and TA articles;</a:t>
            </a:r>
          </a:p>
          <a:p>
            <a:pPr lvl="0"/>
            <a:r>
              <a:rPr lang="en-GB" dirty="0"/>
              <a:t>Articles are </a:t>
            </a:r>
            <a:r>
              <a:rPr lang="en-GB" i="1" dirty="0"/>
              <a:t>peer-reviewed</a:t>
            </a:r>
            <a:r>
              <a:rPr lang="en-GB" dirty="0"/>
              <a:t> for publication;</a:t>
            </a:r>
          </a:p>
          <a:p>
            <a:pPr lvl="0"/>
            <a:r>
              <a:rPr lang="en-GB" dirty="0"/>
              <a:t>Incurs much the </a:t>
            </a:r>
            <a:r>
              <a:rPr lang="en-GB" i="1" dirty="0"/>
              <a:t>same costs</a:t>
            </a:r>
            <a:r>
              <a:rPr lang="en-GB" dirty="0"/>
              <a:t> for the editorial and peer review process as TA journal publishing;</a:t>
            </a:r>
          </a:p>
          <a:p>
            <a:pPr lvl="0"/>
            <a:r>
              <a:rPr lang="en-GB" dirty="0"/>
              <a:t>Is always </a:t>
            </a:r>
            <a:r>
              <a:rPr lang="en-GB" i="1" dirty="0"/>
              <a:t>immediate</a:t>
            </a:r>
            <a:r>
              <a:rPr lang="en-GB" dirty="0"/>
              <a:t>, while Green OA is often subject to time embargoes imposed by subscription journal </a:t>
            </a:r>
            <a:r>
              <a:rPr lang="en-GB" dirty="0" smtClean="0"/>
              <a:t>publishers.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542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Horizon 2020 </a:t>
            </a:r>
            <a:r>
              <a:rPr lang="en-GB" dirty="0"/>
              <a:t>Open </a:t>
            </a:r>
            <a:r>
              <a:rPr lang="en-GB" dirty="0" smtClean="0"/>
              <a:t>Access </a:t>
            </a:r>
            <a:r>
              <a:rPr lang="en-GB" dirty="0"/>
              <a:t>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The policy:</a:t>
            </a:r>
          </a:p>
          <a:p>
            <a:pPr lvl="0" fontAlgn="base"/>
            <a:r>
              <a:rPr lang="en-GB" dirty="0"/>
              <a:t>Is mandatory for peer-reviewed publications;</a:t>
            </a:r>
          </a:p>
          <a:p>
            <a:pPr lvl="0" fontAlgn="base"/>
            <a:r>
              <a:rPr lang="en-GB" dirty="0"/>
              <a:t>Is mandatory for Green OA</a:t>
            </a:r>
            <a:r>
              <a:rPr lang="en-GB" dirty="0" smtClean="0"/>
              <a:t>: researchers </a:t>
            </a:r>
            <a:r>
              <a:rPr lang="en-GB" dirty="0"/>
              <a:t>publish as usual in subscription-based </a:t>
            </a:r>
            <a:r>
              <a:rPr lang="en-GB" dirty="0" smtClean="0"/>
              <a:t>journals </a:t>
            </a:r>
            <a:r>
              <a:rPr lang="en-GB" dirty="0" smtClean="0"/>
              <a:t>and </a:t>
            </a:r>
            <a:r>
              <a:rPr lang="en-GB" dirty="0"/>
              <a:t>place </a:t>
            </a:r>
            <a:r>
              <a:rPr lang="en-GB" dirty="0" smtClean="0"/>
              <a:t>a copy </a:t>
            </a:r>
            <a:r>
              <a:rPr lang="en-GB" dirty="0"/>
              <a:t>of peer-reviewed publications in repositories, at the latest upon publication;</a:t>
            </a:r>
          </a:p>
          <a:p>
            <a:pPr lvl="0" fontAlgn="base"/>
            <a:r>
              <a:rPr lang="en-GB" dirty="0"/>
              <a:t>Sees payments for OA journal publication (Gold OA) as eligible for grant expenditure; </a:t>
            </a:r>
          </a:p>
          <a:p>
            <a:pPr lvl="0" fontAlgn="base"/>
            <a:r>
              <a:rPr lang="en-GB" dirty="0"/>
              <a:t>Does not </a:t>
            </a:r>
            <a:r>
              <a:rPr lang="en-GB" dirty="0" smtClean="0"/>
              <a:t>however favour </a:t>
            </a:r>
            <a:r>
              <a:rPr lang="en-GB" dirty="0"/>
              <a:t>either Gold or Green OA;</a:t>
            </a:r>
          </a:p>
          <a:p>
            <a:pPr lvl="0" fontAlgn="base"/>
            <a:r>
              <a:rPr lang="en-GB" dirty="0"/>
              <a:t>Requires open access via a repository to the bibliographic metadata that identify the deposited publication;</a:t>
            </a:r>
          </a:p>
          <a:p>
            <a:pPr lvl="0" fontAlgn="base"/>
            <a:r>
              <a:rPr lang="en-GB" dirty="0"/>
              <a:t>Is silent as regards monographs;</a:t>
            </a:r>
          </a:p>
          <a:p>
            <a:r>
              <a:rPr lang="en-GB" dirty="0"/>
              <a:t>Is definite on data, announcing an open data pilot for </a:t>
            </a:r>
            <a:r>
              <a:rPr lang="en-GB" dirty="0" smtClean="0"/>
              <a:t>H2020.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1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299</TotalTime>
  <Words>2032</Words>
  <Application>Microsoft Office PowerPoint</Application>
  <PresentationFormat>On-screen Show (4:3)</PresentationFormat>
  <Paragraphs>137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Clarity</vt:lpstr>
      <vt:lpstr>PowerPoint Presentation</vt:lpstr>
      <vt:lpstr>Designing Successful Open Access and Open Data Policies: David Ball</vt:lpstr>
      <vt:lpstr>Open Science </vt:lpstr>
      <vt:lpstr>Rationales for Open Science (OECD)</vt:lpstr>
      <vt:lpstr>Open Research Data </vt:lpstr>
      <vt:lpstr>Open Access Definition</vt:lpstr>
      <vt:lpstr>Green Open Access</vt:lpstr>
      <vt:lpstr>Gold Open Access</vt:lpstr>
      <vt:lpstr>Horizon 2020 Open Access policy</vt:lpstr>
      <vt:lpstr>Member States</vt:lpstr>
      <vt:lpstr>Policy Alignment in Member States</vt:lpstr>
      <vt:lpstr>OA Policy Alignment Checklist</vt:lpstr>
      <vt:lpstr>Open Access Policies</vt:lpstr>
      <vt:lpstr>What an Open Access policy covers</vt:lpstr>
      <vt:lpstr>What makes an Open Access policy effective: the important elements of a policy</vt:lpstr>
      <vt:lpstr>What makes an Open Access policy effective: The critical elements of a policy </vt:lpstr>
      <vt:lpstr>Open Data and Open Access</vt:lpstr>
      <vt:lpstr>What an Open Data policy covers (Digital Curation Centre)</vt:lpstr>
      <vt:lpstr>What an Open Data policy covers - 2</vt:lpstr>
      <vt:lpstr>The model Open Data policy: the RECODE Project</vt:lpstr>
      <vt:lpstr>The model Open Data policy: the RECODE Project - 2</vt:lpstr>
      <vt:lpstr>What makes an Open Data policy effective</vt:lpstr>
      <vt:lpstr>Policies of funders</vt:lpstr>
      <vt:lpstr>Questions?</vt:lpstr>
    </vt:vector>
  </TitlesOfParts>
  <Company>KMi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Harry</dc:creator>
  <cp:lastModifiedBy>David Ball</cp:lastModifiedBy>
  <cp:revision>26</cp:revision>
  <dcterms:created xsi:type="dcterms:W3CDTF">2014-03-12T14:16:07Z</dcterms:created>
  <dcterms:modified xsi:type="dcterms:W3CDTF">2016-05-26T14:19:47Z</dcterms:modified>
</cp:coreProperties>
</file>