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12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105779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ed75ccf_0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ed75ccf_0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7df759f2d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7df759f2d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df759f2d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7df759f2d5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7df759f2d5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7df759f2d5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obin templat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 descr="sheet2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85800" y="632275"/>
            <a:ext cx="3547800" cy="15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11" descr="sheet4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11"/>
          <p:cNvSpPr txBox="1">
            <a:spLocks noGrp="1"/>
          </p:cNvSpPr>
          <p:nvPr>
            <p:ph type="body" idx="1"/>
          </p:nvPr>
        </p:nvSpPr>
        <p:spPr>
          <a:xfrm>
            <a:off x="1248225" y="5875075"/>
            <a:ext cx="6647700" cy="69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SzPts val="1400"/>
              <a:buNone/>
              <a:defRPr sz="14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2" descr="sheet4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pty">
  <p:cSld name="BLANK_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sheet3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685800" y="3638224"/>
            <a:ext cx="7772400" cy="8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4000"/>
              <a:buNone/>
              <a:defRPr sz="4000">
                <a:solidFill>
                  <a:srgbClr val="11111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685800" y="43232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B9FA4"/>
              </a:buClr>
              <a:buSzPts val="2200"/>
              <a:buFont typeface="Montserrat"/>
              <a:buNone/>
              <a:defRPr sz="2200">
                <a:solidFill>
                  <a:srgbClr val="6B9FA4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6B9FA4"/>
              </a:buClr>
              <a:buSzPts val="2200"/>
              <a:buFont typeface="Montserrat"/>
              <a:buNone/>
              <a:defRPr sz="2200">
                <a:solidFill>
                  <a:srgbClr val="6B9FA4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6B9FA4"/>
              </a:buClr>
              <a:buSzPts val="2200"/>
              <a:buFont typeface="Montserrat"/>
              <a:buNone/>
              <a:defRPr sz="2200">
                <a:solidFill>
                  <a:srgbClr val="6B9FA4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6B9FA4"/>
              </a:buClr>
              <a:buSzPts val="2200"/>
              <a:buFont typeface="Montserrat"/>
              <a:buNone/>
              <a:defRPr sz="2200">
                <a:solidFill>
                  <a:srgbClr val="6B9FA4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6B9FA4"/>
              </a:buClr>
              <a:buSzPts val="2200"/>
              <a:buFont typeface="Montserrat"/>
              <a:buNone/>
              <a:defRPr sz="2200">
                <a:solidFill>
                  <a:srgbClr val="6B9FA4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6B9FA4"/>
              </a:buClr>
              <a:buSzPts val="2200"/>
              <a:buFont typeface="Montserrat"/>
              <a:buNone/>
              <a:defRPr sz="2200">
                <a:solidFill>
                  <a:srgbClr val="6B9FA4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6B9FA4"/>
              </a:buClr>
              <a:buSzPts val="2200"/>
              <a:buFont typeface="Montserrat"/>
              <a:buNone/>
              <a:defRPr sz="2200">
                <a:solidFill>
                  <a:srgbClr val="6B9FA4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6B9FA4"/>
              </a:buClr>
              <a:buSzPts val="2200"/>
              <a:buFont typeface="Montserrat"/>
              <a:buNone/>
              <a:defRPr sz="2200">
                <a:solidFill>
                  <a:srgbClr val="6B9FA4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6B9FA4"/>
              </a:buClr>
              <a:buSzPts val="2200"/>
              <a:buFont typeface="Montserrat"/>
              <a:buNone/>
              <a:defRPr sz="2200">
                <a:solidFill>
                  <a:srgbClr val="6B9FA4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oject">
  <p:cSld name="TITLE_1_2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4" descr="sheet3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650125" y="3744675"/>
            <a:ext cx="3133200" cy="24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￭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￭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￭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5" descr="sheet2.png"/>
          <p:cNvPicPr preferRelativeResize="0"/>
          <p:nvPr/>
        </p:nvPicPr>
        <p:blipFill rotWithShape="1">
          <a:blip r:embed="rId2">
            <a:alphaModFix/>
          </a:blip>
          <a:srcRect l="3643" t="34571" r="49708" b="4734"/>
          <a:stretch/>
        </p:blipFill>
        <p:spPr>
          <a:xfrm rot="5400000">
            <a:off x="2439287" y="1347812"/>
            <a:ext cx="4265426" cy="416237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2661300" y="1347800"/>
            <a:ext cx="3821400" cy="412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55600" algn="ctr" rtl="0">
              <a:spcBef>
                <a:spcPts val="600"/>
              </a:spcBef>
              <a:spcAft>
                <a:spcPts val="0"/>
              </a:spcAft>
              <a:buSzPts val="2000"/>
              <a:buChar char="￭"/>
              <a:defRPr sz="2000" i="1"/>
            </a:lvl1pPr>
            <a:lvl2pPr marL="914400" lvl="1" indent="-355600" algn="ctr" rtl="0">
              <a:spcBef>
                <a:spcPts val="0"/>
              </a:spcBef>
              <a:spcAft>
                <a:spcPts val="0"/>
              </a:spcAft>
              <a:buSzPts val="2000"/>
              <a:buChar char="￭"/>
              <a:defRPr sz="2000" i="1"/>
            </a:lvl2pPr>
            <a:lvl3pPr marL="1371600" lvl="2" indent="-355600" algn="ctr" rtl="0">
              <a:spcBef>
                <a:spcPts val="0"/>
              </a:spcBef>
              <a:spcAft>
                <a:spcPts val="0"/>
              </a:spcAft>
              <a:buSzPts val="2000"/>
              <a:buChar char="￭"/>
              <a:defRPr sz="2000" i="1"/>
            </a:lvl3pPr>
            <a:lvl4pPr marL="1828800" lvl="3" indent="-355600" algn="ctr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 i="1"/>
            </a:lvl4pPr>
            <a:lvl5pPr marL="2286000" lvl="4" indent="-355600" algn="ctr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 i="1"/>
            </a:lvl5pPr>
            <a:lvl6pPr marL="2743200" lvl="5" indent="-355600" algn="ctr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 i="1"/>
            </a:lvl6pPr>
            <a:lvl7pPr marL="3200400" lvl="6" indent="-355600" algn="ctr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 i="1"/>
            </a:lvl7pPr>
            <a:lvl8pPr marL="3657600" lvl="7" indent="-355600" algn="ctr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 i="1"/>
            </a:lvl8pPr>
            <a:lvl9pPr marL="4114800" lvl="8" indent="-355600" algn="ctr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 i="1"/>
            </a:lvl9pPr>
          </a:lstStyle>
          <a:p>
            <a:endParaRPr/>
          </a:p>
        </p:txBody>
      </p:sp>
      <p:sp>
        <p:nvSpPr>
          <p:cNvPr id="21" name="Google Shape;21;p5"/>
          <p:cNvSpPr txBox="1"/>
          <p:nvPr/>
        </p:nvSpPr>
        <p:spPr>
          <a:xfrm>
            <a:off x="2740128" y="1424000"/>
            <a:ext cx="721500" cy="8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111111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9600">
              <a:solidFill>
                <a:srgbClr val="11111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photo background">
  <p:cSld name="TITLE_1_1_1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6" descr="sheet2.png"/>
          <p:cNvPicPr preferRelativeResize="0"/>
          <p:nvPr/>
        </p:nvPicPr>
        <p:blipFill rotWithShape="1">
          <a:blip r:embed="rId2">
            <a:alphaModFix/>
          </a:blip>
          <a:srcRect l="3642" t="45921" r="60330" b="4732"/>
          <a:stretch/>
        </p:blipFill>
        <p:spPr>
          <a:xfrm>
            <a:off x="2924887" y="1736950"/>
            <a:ext cx="3294226" cy="338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3105300" y="2007000"/>
            <a:ext cx="2933400" cy="284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￭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￭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￭"/>
              <a:defRPr/>
            </a:lvl3pPr>
            <a:lvl4pPr marL="1828800" lvl="3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7" descr="sheet1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7"/>
          <p:cNvSpPr txBox="1">
            <a:spLocks noGrp="1"/>
          </p:cNvSpPr>
          <p:nvPr>
            <p:ph type="title"/>
          </p:nvPr>
        </p:nvSpPr>
        <p:spPr>
          <a:xfrm>
            <a:off x="285425" y="274650"/>
            <a:ext cx="8401200" cy="70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1"/>
          </p:nvPr>
        </p:nvSpPr>
        <p:spPr>
          <a:xfrm>
            <a:off x="737325" y="1339875"/>
            <a:ext cx="7642800" cy="48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￭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￭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￭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❏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8" descr="sheet1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285425" y="274650"/>
            <a:ext cx="8401200" cy="70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800750" y="1308175"/>
            <a:ext cx="3660900" cy="50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￭"/>
              <a:defRPr sz="24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￭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￭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2"/>
          </p:nvPr>
        </p:nvSpPr>
        <p:spPr>
          <a:xfrm>
            <a:off x="4682228" y="1308175"/>
            <a:ext cx="3660900" cy="50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￭"/>
              <a:defRPr sz="24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￭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￭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❏"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9" descr="sheet1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285425" y="274650"/>
            <a:ext cx="8401200" cy="70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body" idx="1"/>
          </p:nvPr>
        </p:nvSpPr>
        <p:spPr>
          <a:xfrm>
            <a:off x="650125" y="1260600"/>
            <a:ext cx="2507400" cy="48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￭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￭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￭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2"/>
          </p:nvPr>
        </p:nvSpPr>
        <p:spPr>
          <a:xfrm>
            <a:off x="3286149" y="1260600"/>
            <a:ext cx="2507400" cy="48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￭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￭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￭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3"/>
          </p:nvPr>
        </p:nvSpPr>
        <p:spPr>
          <a:xfrm>
            <a:off x="5922173" y="1260600"/>
            <a:ext cx="2507400" cy="48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￭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￭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￭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❏"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10" descr="sheet1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10"/>
          <p:cNvSpPr txBox="1">
            <a:spLocks noGrp="1"/>
          </p:cNvSpPr>
          <p:nvPr>
            <p:ph type="title"/>
          </p:nvPr>
        </p:nvSpPr>
        <p:spPr>
          <a:xfrm>
            <a:off x="285425" y="274650"/>
            <a:ext cx="8401200" cy="70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6B9FA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85425" y="274650"/>
            <a:ext cx="8401200" cy="7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Montserrat"/>
              <a:buNone/>
              <a:defRPr sz="24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37325" y="1339875"/>
            <a:ext cx="7642800" cy="48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D9D9D9"/>
              </a:buClr>
              <a:buSzPts val="3000"/>
              <a:buFont typeface="Muli"/>
              <a:buChar char="￭"/>
              <a:defRPr sz="3000">
                <a:solidFill>
                  <a:srgbClr val="111111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400"/>
              <a:buFont typeface="Muli"/>
              <a:buChar char="￭"/>
              <a:defRPr sz="2400">
                <a:solidFill>
                  <a:srgbClr val="111111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SzPts val="2400"/>
              <a:buFont typeface="Muli"/>
              <a:buChar char="￭"/>
              <a:defRPr sz="2400">
                <a:solidFill>
                  <a:srgbClr val="111111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Muli"/>
              <a:buChar char="❏"/>
              <a:defRPr sz="1800">
                <a:solidFill>
                  <a:srgbClr val="111111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Muli"/>
              <a:buChar char="❏"/>
              <a:defRPr sz="1800">
                <a:solidFill>
                  <a:srgbClr val="111111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Muli"/>
              <a:buChar char="❏"/>
              <a:defRPr sz="1800">
                <a:solidFill>
                  <a:srgbClr val="111111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Muli"/>
              <a:buChar char="❏"/>
              <a:defRPr sz="1800">
                <a:solidFill>
                  <a:srgbClr val="111111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Muli"/>
              <a:buChar char="❏"/>
              <a:defRPr sz="1800">
                <a:solidFill>
                  <a:srgbClr val="111111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800"/>
              <a:buFont typeface="Muli"/>
              <a:buChar char="❏"/>
              <a:defRPr sz="1800">
                <a:solidFill>
                  <a:srgbClr val="111111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alys.com/minicons" TargetMode="External"/><Relationship Id="rId4" Type="http://schemas.openxmlformats.org/officeDocument/2006/relationships/hyperlink" Target="http://www.slidescarnival.com/" TargetMode="External"/><Relationship Id="rId5" Type="http://schemas.openxmlformats.org/officeDocument/2006/relationships/hyperlink" Target="http://unsplash.com/" TargetMode="External"/><Relationship Id="rId6" Type="http://schemas.openxmlformats.org/officeDocument/2006/relationships/hyperlink" Target="http://deathtothestockphoto.com/" TargetMode="External"/><Relationship Id="rId7" Type="http://schemas.openxmlformats.org/officeDocument/2006/relationships/hyperlink" Target="http://deathtothestockphoto.com/wp-content/uploads/DeathtotheStockPhoto-License.pdf" TargetMode="Externa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>
            <a:spLocks noGrp="1"/>
          </p:cNvSpPr>
          <p:nvPr>
            <p:ph type="ctrTitle"/>
          </p:nvPr>
        </p:nvSpPr>
        <p:spPr>
          <a:xfrm>
            <a:off x="685800" y="632275"/>
            <a:ext cx="3547800" cy="15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Webinar:</a:t>
            </a:r>
            <a:endParaRPr sz="1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 u="sng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Enrich </a:t>
            </a:r>
            <a:r>
              <a:rPr lang="en"/>
              <a:t>your DSpace repository with </a:t>
            </a:r>
            <a:r>
              <a:rPr lang="en">
                <a:solidFill>
                  <a:schemeClr val="accent2"/>
                </a:solidFill>
              </a:rPr>
              <a:t>customized </a:t>
            </a:r>
            <a:r>
              <a:rPr lang="en"/>
              <a:t>tools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>
            <a:spLocks noGrp="1"/>
          </p:cNvSpPr>
          <p:nvPr>
            <p:ph type="title"/>
          </p:nvPr>
        </p:nvSpPr>
        <p:spPr>
          <a:xfrm>
            <a:off x="285425" y="274650"/>
            <a:ext cx="8401200" cy="70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</a:t>
            </a:r>
            <a:endParaRPr/>
          </a:p>
        </p:txBody>
      </p:sp>
      <p:sp>
        <p:nvSpPr>
          <p:cNvPr id="125" name="Google Shape;125;p23"/>
          <p:cNvSpPr txBox="1">
            <a:spLocks noGrp="1"/>
          </p:cNvSpPr>
          <p:nvPr>
            <p:ph type="body" idx="1"/>
          </p:nvPr>
        </p:nvSpPr>
        <p:spPr>
          <a:xfrm>
            <a:off x="737325" y="1339875"/>
            <a:ext cx="7642800" cy="48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Special thanks to all the people who made and released these awesome resources for free: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111111"/>
              </a:buClr>
              <a:buSzPts val="2400"/>
              <a:buChar char="￭"/>
            </a:pPr>
            <a:r>
              <a:rPr lang="en" sz="2400" u="sng">
                <a:hlinkClick r:id="rId3"/>
              </a:rPr>
              <a:t>Minicons</a:t>
            </a:r>
            <a:r>
              <a:rPr lang="en" sz="2400"/>
              <a:t> by Webalys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2400"/>
              <a:buChar char="￭"/>
            </a:pPr>
            <a:r>
              <a:rPr lang="en" sz="2400"/>
              <a:t>Presentation template by </a:t>
            </a:r>
            <a:r>
              <a:rPr lang="en" sz="2400" u="sng">
                <a:hlinkClick r:id="rId4"/>
              </a:rPr>
              <a:t>SlidesCarnival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2400"/>
              <a:buChar char="￭"/>
            </a:pPr>
            <a:r>
              <a:rPr lang="en" sz="2400"/>
              <a:t>Photographs by </a:t>
            </a:r>
            <a:r>
              <a:rPr lang="en" sz="2400" u="sng">
                <a:hlinkClick r:id="rId5"/>
              </a:rPr>
              <a:t>Unsplash</a:t>
            </a:r>
            <a:r>
              <a:rPr lang="en" sz="2400"/>
              <a:t>  &amp; </a:t>
            </a:r>
            <a:r>
              <a:rPr lang="en" sz="2400" u="sng">
                <a:hlinkClick r:id="rId6"/>
              </a:rPr>
              <a:t>Death to the Stock Photo</a:t>
            </a:r>
            <a:r>
              <a:rPr lang="en" sz="2400"/>
              <a:t> (</a:t>
            </a:r>
            <a:r>
              <a:rPr lang="en" sz="2400" u="sng">
                <a:hlinkClick r:id="rId7"/>
              </a:rPr>
              <a:t>license</a:t>
            </a:r>
            <a:r>
              <a:rPr lang="en" sz="2400"/>
              <a:t>)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ctrTitle" idx="4294967295"/>
          </p:nvPr>
        </p:nvSpPr>
        <p:spPr>
          <a:xfrm>
            <a:off x="990600" y="570912"/>
            <a:ext cx="4863900" cy="205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111111"/>
                </a:solidFill>
              </a:rPr>
              <a:t>Hello!</a:t>
            </a:r>
            <a:endParaRPr sz="7200">
              <a:solidFill>
                <a:srgbClr val="111111"/>
              </a:solidFill>
            </a:endParaRPr>
          </a:p>
        </p:txBody>
      </p:sp>
      <p:sp>
        <p:nvSpPr>
          <p:cNvPr id="59" name="Google Shape;59;p15"/>
          <p:cNvSpPr txBox="1">
            <a:spLocks noGrp="1"/>
          </p:cNvSpPr>
          <p:nvPr>
            <p:ph type="subTitle" idx="4294967295"/>
          </p:nvPr>
        </p:nvSpPr>
        <p:spPr>
          <a:xfrm>
            <a:off x="1066800" y="2349387"/>
            <a:ext cx="48639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/>
              <a:t>I am Obrad Vučkovac</a:t>
            </a:r>
            <a:endParaRPr sz="3600" b="1"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4294967295"/>
          </p:nvPr>
        </p:nvSpPr>
        <p:spPr>
          <a:xfrm>
            <a:off x="1066800" y="3053100"/>
            <a:ext cx="7367100" cy="144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/>
              <a:t>Librarian &amp; Repository Manager</a:t>
            </a:r>
            <a:endParaRPr sz="20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/>
              <a:t>Vinca Institute of Nuclear Sciences</a:t>
            </a:r>
            <a:endParaRPr sz="20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/>
              <a:t>University of Belgrade</a:t>
            </a:r>
            <a:endParaRPr sz="2000"/>
          </a:p>
        </p:txBody>
      </p:sp>
      <p:pic>
        <p:nvPicPr>
          <p:cNvPr id="61" name="Google Shape;61;p15"/>
          <p:cNvPicPr preferRelativeResize="0"/>
          <p:nvPr/>
        </p:nvPicPr>
        <p:blipFill rotWithShape="1">
          <a:blip r:embed="rId3">
            <a:alphaModFix/>
          </a:blip>
          <a:srcRect l="3737" r="3737"/>
          <a:stretch/>
        </p:blipFill>
        <p:spPr>
          <a:xfrm>
            <a:off x="6366868" y="721482"/>
            <a:ext cx="2058900" cy="2058900"/>
          </a:xfrm>
          <a:prstGeom prst="foldedCorner">
            <a:avLst>
              <a:gd name="adj" fmla="val 16667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62" name="Google Shape;62;p15"/>
          <p:cNvSpPr/>
          <p:nvPr/>
        </p:nvSpPr>
        <p:spPr>
          <a:xfrm rot="5400000">
            <a:off x="8093381" y="2448131"/>
            <a:ext cx="340500" cy="340500"/>
          </a:xfrm>
          <a:prstGeom prst="rtTriangle">
            <a:avLst/>
          </a:prstGeom>
          <a:solidFill>
            <a:srgbClr val="EFEFE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3" name="Google Shape;63;p15" descr="D:\BIBLIOTEKA\razno\Za_sajt_Biblioteke\Vinca_Joomla!\Vinca_Logo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56700" y="5541325"/>
            <a:ext cx="1136686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093375" y="5541313"/>
            <a:ext cx="525875" cy="70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ctrTitle" idx="4294967295"/>
          </p:nvPr>
        </p:nvSpPr>
        <p:spPr>
          <a:xfrm>
            <a:off x="1407600" y="2644525"/>
            <a:ext cx="63288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111111"/>
                </a:solidFill>
              </a:rPr>
              <a:t>Ellena</a:t>
            </a:r>
            <a:endParaRPr sz="6000">
              <a:solidFill>
                <a:srgbClr val="111111"/>
              </a:solidFill>
            </a:endParaRPr>
          </a:p>
        </p:txBody>
      </p:sp>
      <p:sp>
        <p:nvSpPr>
          <p:cNvPr id="70" name="Google Shape;70;p16"/>
          <p:cNvSpPr txBox="1">
            <a:spLocks noGrp="1"/>
          </p:cNvSpPr>
          <p:nvPr>
            <p:ph type="subTitle" idx="4294967295"/>
          </p:nvPr>
        </p:nvSpPr>
        <p:spPr>
          <a:xfrm>
            <a:off x="1217600" y="4015350"/>
            <a:ext cx="67089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In-house developed tool by the University of Belgrade Computer Centre (RCUB)</a:t>
            </a:r>
            <a:endParaRPr sz="2400"/>
          </a:p>
        </p:txBody>
      </p:sp>
      <p:pic>
        <p:nvPicPr>
          <p:cNvPr id="71" name="Google Shape;7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35070" y="1432488"/>
            <a:ext cx="1673875" cy="167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285425" y="274650"/>
            <a:ext cx="8401200" cy="70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Ellena is used for:</a:t>
            </a:r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737325" y="1339875"/>
            <a:ext cx="7642800" cy="485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Char char="￭"/>
            </a:pPr>
            <a:r>
              <a:rPr lang="en"/>
              <a:t>Normalization control </a:t>
            </a:r>
            <a:endParaRPr/>
          </a:p>
          <a:p>
            <a:pPr marL="4572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(Jones, E. S. &gt; Jones, Edward S.)</a:t>
            </a:r>
            <a:endParaRPr/>
          </a:p>
          <a:p>
            <a:pPr marL="457200" lvl="0" indent="-4191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Char char="￭"/>
            </a:pPr>
            <a:r>
              <a:rPr lang="en"/>
              <a:t>(Massive) metadata editing</a:t>
            </a:r>
            <a:endParaRPr/>
          </a:p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￭"/>
            </a:pPr>
            <a:r>
              <a:rPr lang="en"/>
              <a:t>Metadata import from CrossRef or other repositories</a:t>
            </a:r>
            <a:endParaRPr/>
          </a:p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￭"/>
            </a:pPr>
            <a:r>
              <a:rPr lang="en" u="sng"/>
              <a:t>Massive metadata import</a:t>
            </a:r>
            <a:r>
              <a:rPr lang="en"/>
              <a:t> with reference managers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285425" y="274650"/>
            <a:ext cx="8401200" cy="70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mass import process is simple and easy</a:t>
            </a:r>
            <a:endParaRPr/>
          </a:p>
        </p:txBody>
      </p:sp>
      <p:sp>
        <p:nvSpPr>
          <p:cNvPr id="83" name="Google Shape;83;p18"/>
          <p:cNvSpPr/>
          <p:nvPr/>
        </p:nvSpPr>
        <p:spPr>
          <a:xfrm>
            <a:off x="876825" y="2698050"/>
            <a:ext cx="2682900" cy="1766700"/>
          </a:xfrm>
          <a:prstGeom prst="homePlate">
            <a:avLst>
              <a:gd name="adj" fmla="val 30129"/>
            </a:avLst>
          </a:prstGeom>
          <a:solidFill>
            <a:srgbClr val="111111">
              <a:alpha val="6920"/>
            </a:srgbClr>
          </a:solidFill>
          <a:ln w="38100" cap="flat" cmpd="sng">
            <a:solidFill>
              <a:srgbClr val="11111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Muli"/>
                <a:ea typeface="Muli"/>
                <a:cs typeface="Muli"/>
                <a:sym typeface="Muli"/>
              </a:rPr>
              <a:t>Reference Manager</a:t>
            </a:r>
            <a:endParaRPr sz="2000" b="1"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84" name="Google Shape;84;p18"/>
          <p:cNvSpPr/>
          <p:nvPr/>
        </p:nvSpPr>
        <p:spPr>
          <a:xfrm>
            <a:off x="3203350" y="2698050"/>
            <a:ext cx="2734200" cy="1766700"/>
          </a:xfrm>
          <a:prstGeom prst="chevron">
            <a:avLst>
              <a:gd name="adj" fmla="val 29853"/>
            </a:avLst>
          </a:prstGeom>
          <a:solidFill>
            <a:srgbClr val="111111">
              <a:alpha val="6920"/>
            </a:srgbClr>
          </a:solidFill>
          <a:ln w="38100" cap="flat" cmpd="sng">
            <a:solidFill>
              <a:srgbClr val="11111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>
                <a:latin typeface="Muli"/>
                <a:ea typeface="Muli"/>
                <a:cs typeface="Muli"/>
                <a:sym typeface="Muli"/>
              </a:rPr>
              <a:t>Ellena</a:t>
            </a:r>
            <a:endParaRPr sz="2200" b="1"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85" name="Google Shape;85;p18"/>
          <p:cNvSpPr/>
          <p:nvPr/>
        </p:nvSpPr>
        <p:spPr>
          <a:xfrm>
            <a:off x="5581465" y="2698050"/>
            <a:ext cx="2734200" cy="1766700"/>
          </a:xfrm>
          <a:prstGeom prst="chevron">
            <a:avLst>
              <a:gd name="adj" fmla="val 29853"/>
            </a:avLst>
          </a:prstGeom>
          <a:solidFill>
            <a:srgbClr val="111111">
              <a:alpha val="6920"/>
            </a:srgbClr>
          </a:solidFill>
          <a:ln w="38100" cap="flat" cmpd="sng">
            <a:solidFill>
              <a:srgbClr val="11111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latin typeface="Muli"/>
                <a:ea typeface="Muli"/>
                <a:cs typeface="Muli"/>
                <a:sym typeface="Muli"/>
              </a:rPr>
              <a:t>Institutional Repository</a:t>
            </a:r>
            <a:endParaRPr sz="2000" b="1">
              <a:latin typeface="Muli"/>
              <a:ea typeface="Muli"/>
              <a:cs typeface="Muli"/>
              <a:sym typeface="Mul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285425" y="274650"/>
            <a:ext cx="8401200" cy="70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of massive metadata import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1044900" y="2241150"/>
            <a:ext cx="3574800" cy="346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Set alert on Scopus and Web of Science to keep track on every new document by your organization.</a:t>
            </a:r>
            <a:endParaRPr sz="2400"/>
          </a:p>
        </p:txBody>
      </p:sp>
      <p:pic>
        <p:nvPicPr>
          <p:cNvPr id="92" name="Google Shape;9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71000" y="2241150"/>
            <a:ext cx="1863025" cy="186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285425" y="274650"/>
            <a:ext cx="8401200" cy="70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 of massive metadata import</a:t>
            </a:r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1044900" y="1439050"/>
            <a:ext cx="7054200" cy="139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Save new documents in the lists...</a:t>
            </a:r>
            <a:endParaRPr sz="2400"/>
          </a:p>
        </p:txBody>
      </p:sp>
      <p:pic>
        <p:nvPicPr>
          <p:cNvPr id="99" name="Google Shape;9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9125" y="2315200"/>
            <a:ext cx="8045750" cy="3303875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285425" y="274650"/>
            <a:ext cx="8401200" cy="70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</a:rPr>
              <a:t>Example of massive metadata import</a:t>
            </a:r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body" idx="1"/>
          </p:nvPr>
        </p:nvSpPr>
        <p:spPr>
          <a:xfrm>
            <a:off x="800750" y="1308175"/>
            <a:ext cx="3660900" cy="50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… export list in the reference manager</a:t>
            </a:r>
            <a:endParaRPr/>
          </a:p>
        </p:txBody>
      </p:sp>
      <p:pic>
        <p:nvPicPr>
          <p:cNvPr id="106" name="Google Shape;10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20500" y="4353600"/>
            <a:ext cx="4762500" cy="140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82225" y="1649825"/>
            <a:ext cx="2194550" cy="2194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>
            <a:spLocks noGrp="1"/>
          </p:cNvSpPr>
          <p:nvPr>
            <p:ph type="ctrTitle" idx="4294967295"/>
          </p:nvPr>
        </p:nvSpPr>
        <p:spPr>
          <a:xfrm>
            <a:off x="990600" y="570900"/>
            <a:ext cx="5422800" cy="205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111111"/>
                </a:solidFill>
              </a:rPr>
              <a:t>Thanks!</a:t>
            </a:r>
            <a:endParaRPr sz="9600">
              <a:solidFill>
                <a:srgbClr val="111111"/>
              </a:solidFill>
            </a:endParaRPr>
          </a:p>
        </p:txBody>
      </p:sp>
      <p:sp>
        <p:nvSpPr>
          <p:cNvPr id="113" name="Google Shape;113;p22"/>
          <p:cNvSpPr txBox="1">
            <a:spLocks noGrp="1"/>
          </p:cNvSpPr>
          <p:nvPr>
            <p:ph type="subTitle" idx="4294967295"/>
          </p:nvPr>
        </p:nvSpPr>
        <p:spPr>
          <a:xfrm>
            <a:off x="1066800" y="2170337"/>
            <a:ext cx="48639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/>
              <a:t>Any questions?</a:t>
            </a:r>
            <a:endParaRPr sz="3600" b="1"/>
          </a:p>
        </p:txBody>
      </p:sp>
      <p:sp>
        <p:nvSpPr>
          <p:cNvPr id="114" name="Google Shape;114;p22"/>
          <p:cNvSpPr txBox="1">
            <a:spLocks noGrp="1"/>
          </p:cNvSpPr>
          <p:nvPr>
            <p:ph type="body" idx="4294967295"/>
          </p:nvPr>
        </p:nvSpPr>
        <p:spPr>
          <a:xfrm>
            <a:off x="1066800" y="3285875"/>
            <a:ext cx="7367100" cy="144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/>
              <a:t>You can find me at:</a:t>
            </a:r>
            <a:endParaRPr sz="2000"/>
          </a:p>
          <a:p>
            <a:pPr marL="0" lvl="0" indent="45720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/>
              <a:t>	@obrad_vuckovac</a:t>
            </a:r>
            <a:endParaRPr sz="2000"/>
          </a:p>
          <a:p>
            <a:pPr marL="0" lvl="0" indent="45720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/>
              <a:t>	obrad-vuckovac</a:t>
            </a:r>
            <a:endParaRPr sz="20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/>
              <a:t>		obrad.vuckovac@vinca.rs</a:t>
            </a:r>
            <a:endParaRPr sz="2000"/>
          </a:p>
        </p:txBody>
      </p:sp>
      <p:pic>
        <p:nvPicPr>
          <p:cNvPr id="115" name="Google Shape;11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1544" y="4207424"/>
            <a:ext cx="402795" cy="4027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51550" y="3804636"/>
            <a:ext cx="402795" cy="4027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51551" y="4610188"/>
            <a:ext cx="402795" cy="4027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2" descr="D:\BIBLIOTEKA\razno\Za_sajt_Biblioteke\Vinca_Joomla!\Vinca_Logo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956700" y="5541325"/>
            <a:ext cx="1136686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093375" y="5541313"/>
            <a:ext cx="525875" cy="70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as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187</Words>
  <Application>Microsoft Macintosh PowerPoint</Application>
  <PresentationFormat>On-screen Show (4:3)</PresentationFormat>
  <Paragraphs>39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Muli</vt:lpstr>
      <vt:lpstr>Montserrat</vt:lpstr>
      <vt:lpstr>Base template</vt:lpstr>
      <vt:lpstr>Webinar:  Enrich your DSpace repository with customized tools</vt:lpstr>
      <vt:lpstr>Hello!</vt:lpstr>
      <vt:lpstr>Ellena</vt:lpstr>
      <vt:lpstr>Ellena is used for:</vt:lpstr>
      <vt:lpstr>The mass import process is simple and easy</vt:lpstr>
      <vt:lpstr>Example of massive metadata import</vt:lpstr>
      <vt:lpstr>Example of massive metadata import</vt:lpstr>
      <vt:lpstr>Example of massive metadata import</vt:lpstr>
      <vt:lpstr>Thanks!</vt:lpstr>
      <vt:lpstr>Credits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Webinar:  Enrich your DSpace repository with customized tools</dc:title>
  <cp:lastModifiedBy>Jean Fairbairn</cp:lastModifiedBy>
  <cp:revision>1</cp:revision>
  <dcterms:modified xsi:type="dcterms:W3CDTF">2020-02-17T03:05:03Z</dcterms:modified>
</cp:coreProperties>
</file>