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9"/>
  </p:notesMasterIdLst>
  <p:sldIdLst>
    <p:sldId id="269" r:id="rId3"/>
    <p:sldId id="354" r:id="rId4"/>
    <p:sldId id="355" r:id="rId5"/>
    <p:sldId id="356" r:id="rId6"/>
    <p:sldId id="357" r:id="rId7"/>
    <p:sldId id="358" r:id="rId8"/>
    <p:sldId id="359" r:id="rId9"/>
    <p:sldId id="360" r:id="rId10"/>
    <p:sldId id="361" r:id="rId11"/>
    <p:sldId id="366" r:id="rId12"/>
    <p:sldId id="362" r:id="rId13"/>
    <p:sldId id="363" r:id="rId14"/>
    <p:sldId id="364" r:id="rId15"/>
    <p:sldId id="365" r:id="rId16"/>
    <p:sldId id="353" r:id="rId17"/>
    <p:sldId id="286"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Microsoft Office" initials="UMO" lastIdx="14" clrIdx="0">
    <p:extLst>
      <p:ext uri="{19B8F6BF-5375-455C-9EA6-DF929625EA0E}">
        <p15:presenceInfo xmlns:p15="http://schemas.microsoft.com/office/powerpoint/2012/main" userId="Utilisateur Microsoft Off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AFA"/>
    <a:srgbClr val="DC42C6"/>
    <a:srgbClr val="28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71" autoAdjust="0"/>
    <p:restoredTop sz="91079" autoAdjust="0"/>
  </p:normalViewPr>
  <p:slideViewPr>
    <p:cSldViewPr snapToGrid="0">
      <p:cViewPr varScale="1">
        <p:scale>
          <a:sx n="117" d="100"/>
          <a:sy n="117" d="100"/>
        </p:scale>
        <p:origin x="192" y="216"/>
      </p:cViewPr>
      <p:guideLst>
        <p:guide orient="horz" pos="2160"/>
        <p:guide pos="3840"/>
      </p:guideLst>
    </p:cSldViewPr>
  </p:slideViewPr>
  <p:outlineViewPr>
    <p:cViewPr>
      <p:scale>
        <a:sx n="33" d="100"/>
        <a:sy n="33" d="100"/>
      </p:scale>
      <p:origin x="0" y="-139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637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D" altLang="fr-FR" dirty="0"/>
          </a:p>
        </p:txBody>
      </p:sp>
      <p:sp>
        <p:nvSpPr>
          <p:cNvPr id="307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B66DAE-57E7-49CB-B137-5D8EF9F3D550}" type="slidenum">
              <a:rPr kumimoji="0" lang="en-ID"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ID" alt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4325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332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129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FR" dirty="0"/>
              <a:t>L'édition traditionnelle remonte au 17èmes., développée au 19èmes. avec des sociétés savantes publiant régulièrement des bulletins, des procédures ou des transactions, permettant aux chercheurs de rester en contact</a:t>
            </a:r>
          </a:p>
        </p:txBody>
      </p:sp>
      <p:sp>
        <p:nvSpPr>
          <p:cNvPr id="4" name="Espace réservé du numéro de diapositive 3"/>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1004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BE10409-FF75-43E5-BFD9-6925C4ECBAC8}" type="slidenum">
              <a:rPr lang="fr-FR" smtClean="0"/>
              <a:pPr/>
              <a:t>16</a:t>
            </a:fld>
            <a:endParaRPr lang="fr-FR"/>
          </a:p>
        </p:txBody>
      </p:sp>
    </p:spTree>
    <p:extLst>
      <p:ext uri="{BB962C8B-B14F-4D97-AF65-F5344CB8AC3E}">
        <p14:creationId xmlns:p14="http://schemas.microsoft.com/office/powerpoint/2010/main" val="1763537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Shape 15"/>
        <p:cNvGrpSpPr/>
        <p:nvPr/>
      </p:nvGrpSpPr>
      <p:grpSpPr>
        <a:xfrm>
          <a:off x="0" y="0"/>
          <a:ext cx="0" cy="0"/>
          <a:chOff x="0" y="0"/>
          <a:chExt cx="0" cy="0"/>
        </a:xfrm>
      </p:grpSpPr>
      <p:sp>
        <p:nvSpPr>
          <p:cNvPr id="16" name="Shape 16"/>
          <p:cNvSpPr/>
          <p:nvPr/>
        </p:nvSpPr>
        <p:spPr>
          <a:xfrm rot="10800000">
            <a:off x="10391999" y="5058953"/>
            <a:ext cx="1800000" cy="1800000"/>
          </a:xfrm>
          <a:prstGeom prst="halfFrame">
            <a:avLst>
              <a:gd name="adj1" fmla="val 9521"/>
              <a:gd name="adj2" fmla="val 7933"/>
            </a:avLst>
          </a:prstGeom>
          <a:gradFill>
            <a:gsLst>
              <a:gs pos="0">
                <a:srgbClr val="FFCCFF"/>
              </a:gs>
              <a:gs pos="66000">
                <a:schemeClr val="lt1"/>
              </a:gs>
              <a:gs pos="100000">
                <a:srgbClr val="385623"/>
              </a:gs>
            </a:gsLst>
            <a:path path="circle">
              <a:fillToRect l="100000" t="100000"/>
            </a:path>
            <a:tileRect r="-100000" b="-10000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p:txBody>
      </p:sp>
      <p:sp>
        <p:nvSpPr>
          <p:cNvPr id="17" name="Shape 17"/>
          <p:cNvSpPr txBox="1">
            <a:spLocks noGrp="1"/>
          </p:cNvSpPr>
          <p:nvPr>
            <p:ph type="title"/>
          </p:nvPr>
        </p:nvSpPr>
        <p:spPr>
          <a:xfrm>
            <a:off x="1004454" y="15238"/>
            <a:ext cx="11187545" cy="772747"/>
          </a:xfrm>
          <a:prstGeom prst="rect">
            <a:avLst/>
          </a:prstGeom>
          <a:gradFill>
            <a:gsLst>
              <a:gs pos="0">
                <a:srgbClr val="F6F9FC"/>
              </a:gs>
              <a:gs pos="74000">
                <a:srgbClr val="C4E0B2"/>
              </a:gs>
              <a:gs pos="100000">
                <a:schemeClr val="lt1"/>
              </a:gs>
            </a:gsLst>
            <a:lin ang="10800000" scaled="0"/>
          </a:gradFill>
          <a:ln>
            <a:noFill/>
          </a:ln>
        </p:spPr>
        <p:txBody>
          <a:bodyPr lIns="91425" tIns="91425" rIns="91425" bIns="91425" anchor="ctr" anchorCtr="0"/>
          <a:lstStyle>
            <a:lvl1pPr marL="0" marR="0" lvl="0" indent="0" algn="l" rtl="0">
              <a:lnSpc>
                <a:spcPct val="90000"/>
              </a:lnSpc>
              <a:spcBef>
                <a:spcPts val="0"/>
              </a:spcBef>
              <a:buClr>
                <a:schemeClr val="dk1"/>
              </a:buClr>
              <a:buFont typeface="Trebuchet MS"/>
              <a:buNone/>
              <a:defRPr sz="3200" b="1" i="0" u="none" strike="noStrike" cap="none">
                <a:solidFill>
                  <a:schemeClr val="dk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body" idx="1"/>
          </p:nvPr>
        </p:nvSpPr>
        <p:spPr>
          <a:xfrm>
            <a:off x="1004454" y="1717816"/>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675596" y="6465251"/>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7884593" y="6470182"/>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fr-FR" sz="1200" b="0" i="0" u="none" strike="noStrike" cap="none">
              <a:solidFill>
                <a:srgbClr val="888888"/>
              </a:solidFill>
              <a:latin typeface="Calibri"/>
              <a:ea typeface="Calibri"/>
              <a:cs typeface="Calibri"/>
              <a:sym typeface="Calibri"/>
            </a:endParaRPr>
          </a:p>
        </p:txBody>
      </p:sp>
      <p:pic>
        <p:nvPicPr>
          <p:cNvPr id="21" name="Shape 21"/>
          <p:cNvPicPr preferRelativeResize="0"/>
          <p:nvPr/>
        </p:nvPicPr>
        <p:blipFill rotWithShape="1">
          <a:blip r:embed="rId2">
            <a:alphaModFix/>
          </a:blip>
          <a:srcRect/>
          <a:stretch/>
        </p:blipFill>
        <p:spPr>
          <a:xfrm>
            <a:off x="4677" y="35335"/>
            <a:ext cx="838057" cy="607096"/>
          </a:xfrm>
          <a:prstGeom prst="rect">
            <a:avLst/>
          </a:prstGeom>
          <a:noFill/>
          <a:ln>
            <a:noFill/>
          </a:ln>
        </p:spPr>
      </p:pic>
      <p:sp>
        <p:nvSpPr>
          <p:cNvPr id="22" name="Shape 22"/>
          <p:cNvSpPr txBox="1"/>
          <p:nvPr/>
        </p:nvSpPr>
        <p:spPr>
          <a:xfrm rot="5400000">
            <a:off x="-2550519" y="3507112"/>
            <a:ext cx="5873783" cy="772747"/>
          </a:xfrm>
          <a:prstGeom prst="rect">
            <a:avLst/>
          </a:prstGeom>
          <a:gradFill>
            <a:gsLst>
              <a:gs pos="0">
                <a:srgbClr val="F6F9FC"/>
              </a:gs>
              <a:gs pos="74000">
                <a:srgbClr val="7030A0"/>
              </a:gs>
              <a:gs pos="100000">
                <a:schemeClr val="lt1"/>
              </a:gs>
            </a:gsLst>
            <a:lin ang="10800000" scaled="0"/>
          </a:gradFill>
          <a:ln>
            <a:noFill/>
          </a:ln>
        </p:spPr>
        <p:txBody>
          <a:bodyPr lIns="91425" tIns="45700" rIns="91425" bIns="45700" anchor="ctr" anchorCtr="0">
            <a:noAutofit/>
          </a:bodyPr>
          <a:lstStyle/>
          <a:p>
            <a:pPr marL="0" marR="0" lvl="0" indent="0" algn="l" rtl="0">
              <a:lnSpc>
                <a:spcPct val="90000"/>
              </a:lnSpc>
              <a:spcBef>
                <a:spcPts val="0"/>
              </a:spcBef>
              <a:buClr>
                <a:schemeClr val="dk1"/>
              </a:buClr>
              <a:buFont typeface="Trebuchet MS"/>
              <a:buNone/>
            </a:pPr>
            <a:endParaRPr sz="2400" b="1" i="0" u="none" strike="noStrike" cap="none">
              <a:solidFill>
                <a:schemeClr val="dk1"/>
              </a:solidFill>
              <a:latin typeface="Trebuchet MS"/>
              <a:ea typeface="Trebuchet MS"/>
              <a:cs typeface="Trebuchet MS"/>
              <a:sym typeface="Trebuchet MS"/>
            </a:endParaRPr>
          </a:p>
        </p:txBody>
      </p:sp>
      <p:sp>
        <p:nvSpPr>
          <p:cNvPr id="23" name="Shape 23"/>
          <p:cNvSpPr txBox="1"/>
          <p:nvPr/>
        </p:nvSpPr>
        <p:spPr>
          <a:xfrm>
            <a:off x="11113475" y="6659174"/>
            <a:ext cx="1065358" cy="24622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000" b="0" i="0" u="none" strike="noStrike" cap="none">
                <a:solidFill>
                  <a:schemeClr val="dk1"/>
                </a:solidFill>
                <a:latin typeface="Calibri"/>
                <a:ea typeface="Calibri"/>
                <a:cs typeface="Calibri"/>
                <a:sym typeface="Calibri"/>
              </a:rPr>
              <a:t>Copyright UVCI</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193D442-1A64-407C-900A-A762E08ACF0E}" type="datetimeFigureOut">
              <a:rPr lang="fr-FR" smtClean="0"/>
              <a:pPr/>
              <a:t>10/10/2022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5FDA0E3-71F3-4BF1-9749-A3F50F0222E4}" type="slidenum">
              <a:rPr lang="fr-FR" smtClean="0"/>
              <a:pPr/>
              <a:t>‹#›</a:t>
            </a:fld>
            <a:endParaRPr lang="fr-FR"/>
          </a:p>
        </p:txBody>
      </p:sp>
    </p:spTree>
    <p:extLst>
      <p:ext uri="{BB962C8B-B14F-4D97-AF65-F5344CB8AC3E}">
        <p14:creationId xmlns:p14="http://schemas.microsoft.com/office/powerpoint/2010/main" val="2789783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193D442-1A64-407C-900A-A762E08ACF0E}" type="datetimeFigureOut">
              <a:rPr lang="fr-FR" smtClean="0"/>
              <a:pPr/>
              <a:t>10/10/2022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5FDA0E3-71F3-4BF1-9749-A3F50F0222E4}" type="slidenum">
              <a:rPr lang="fr-FR" smtClean="0"/>
              <a:pPr/>
              <a:t>‹#›</a:t>
            </a:fld>
            <a:endParaRPr lang="fr-FR"/>
          </a:p>
        </p:txBody>
      </p:sp>
    </p:spTree>
    <p:extLst>
      <p:ext uri="{BB962C8B-B14F-4D97-AF65-F5344CB8AC3E}">
        <p14:creationId xmlns:p14="http://schemas.microsoft.com/office/powerpoint/2010/main" val="2829359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193D442-1A64-407C-900A-A762E08ACF0E}" type="datetimeFigureOut">
              <a:rPr lang="fr-FR" smtClean="0"/>
              <a:pPr/>
              <a:t>10/10/2022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FDA0E3-71F3-4BF1-9749-A3F50F0222E4}" type="slidenum">
              <a:rPr lang="fr-FR" smtClean="0"/>
              <a:pPr/>
              <a:t>‹#›</a:t>
            </a:fld>
            <a:endParaRPr lang="fr-FR"/>
          </a:p>
        </p:txBody>
      </p:sp>
    </p:spTree>
    <p:extLst>
      <p:ext uri="{BB962C8B-B14F-4D97-AF65-F5344CB8AC3E}">
        <p14:creationId xmlns:p14="http://schemas.microsoft.com/office/powerpoint/2010/main" val="416285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193D442-1A64-407C-900A-A762E08ACF0E}" type="datetimeFigureOut">
              <a:rPr lang="fr-FR" smtClean="0"/>
              <a:pPr/>
              <a:t>10/10/2022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5FDA0E3-71F3-4BF1-9749-A3F50F0222E4}" type="slidenum">
              <a:rPr lang="fr-FR" smtClean="0"/>
              <a:pPr/>
              <a:t>‹#›</a:t>
            </a:fld>
            <a:endParaRPr lang="fr-FR"/>
          </a:p>
        </p:txBody>
      </p:sp>
    </p:spTree>
    <p:extLst>
      <p:ext uri="{BB962C8B-B14F-4D97-AF65-F5344CB8AC3E}">
        <p14:creationId xmlns:p14="http://schemas.microsoft.com/office/powerpoint/2010/main" val="3431220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193D442-1A64-407C-900A-A762E08ACF0E}" type="datetimeFigureOut">
              <a:rPr lang="fr-FR" smtClean="0"/>
              <a:pPr/>
              <a:t>10/10/2022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5FDA0E3-71F3-4BF1-9749-A3F50F0222E4}" type="slidenum">
              <a:rPr lang="fr-FR" smtClean="0"/>
              <a:pPr/>
              <a:t>‹#›</a:t>
            </a:fld>
            <a:endParaRPr lang="fr-FR"/>
          </a:p>
        </p:txBody>
      </p:sp>
    </p:spTree>
    <p:extLst>
      <p:ext uri="{BB962C8B-B14F-4D97-AF65-F5344CB8AC3E}">
        <p14:creationId xmlns:p14="http://schemas.microsoft.com/office/powerpoint/2010/main" val="882903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193D442-1A64-407C-900A-A762E08ACF0E}" type="datetimeFigureOut">
              <a:rPr lang="fr-FR" smtClean="0"/>
              <a:pPr/>
              <a:t>10/10/2022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5FDA0E3-71F3-4BF1-9749-A3F50F0222E4}" type="slidenum">
              <a:rPr lang="fr-FR" smtClean="0"/>
              <a:pPr/>
              <a:t>‹#›</a:t>
            </a:fld>
            <a:endParaRPr lang="fr-FR"/>
          </a:p>
        </p:txBody>
      </p:sp>
    </p:spTree>
    <p:extLst>
      <p:ext uri="{BB962C8B-B14F-4D97-AF65-F5344CB8AC3E}">
        <p14:creationId xmlns:p14="http://schemas.microsoft.com/office/powerpoint/2010/main" val="380565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193D442-1A64-407C-900A-A762E08ACF0E}" type="datetimeFigureOut">
              <a:rPr lang="fr-FR" smtClean="0"/>
              <a:pPr/>
              <a:t>10/10/2022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FDA0E3-71F3-4BF1-9749-A3F50F0222E4}" type="slidenum">
              <a:rPr lang="fr-FR" smtClean="0"/>
              <a:pPr/>
              <a:t>‹#›</a:t>
            </a:fld>
            <a:endParaRPr lang="fr-FR"/>
          </a:p>
        </p:txBody>
      </p:sp>
    </p:spTree>
    <p:extLst>
      <p:ext uri="{BB962C8B-B14F-4D97-AF65-F5344CB8AC3E}">
        <p14:creationId xmlns:p14="http://schemas.microsoft.com/office/powerpoint/2010/main" val="4206759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193D442-1A64-407C-900A-A762E08ACF0E}" type="datetimeFigureOut">
              <a:rPr lang="fr-FR" smtClean="0"/>
              <a:pPr/>
              <a:t>10/10/2022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FDA0E3-71F3-4BF1-9749-A3F50F0222E4}" type="slidenum">
              <a:rPr lang="fr-FR" smtClean="0"/>
              <a:pPr/>
              <a:t>‹#›</a:t>
            </a:fld>
            <a:endParaRPr lang="fr-FR"/>
          </a:p>
        </p:txBody>
      </p:sp>
    </p:spTree>
    <p:extLst>
      <p:ext uri="{BB962C8B-B14F-4D97-AF65-F5344CB8AC3E}">
        <p14:creationId xmlns:p14="http://schemas.microsoft.com/office/powerpoint/2010/main" val="2154216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0" y="0"/>
            <a:ext cx="12191999" cy="6857999"/>
          </a:xfrm>
          <a:solidFill>
            <a:schemeClr val="bg2">
              <a:lumMod val="95000"/>
            </a:schemeClr>
          </a:solidFill>
        </p:spPr>
        <p:txBody>
          <a:bodyPr rtlCol="0">
            <a:normAutofit/>
          </a:bodyPr>
          <a:lstStyle>
            <a:lvl1pPr>
              <a:defRPr sz="800"/>
            </a:lvl1pPr>
          </a:lstStyle>
          <a:p>
            <a:pPr lvl="0"/>
            <a:endParaRPr lang="en-ID" noProof="0"/>
          </a:p>
        </p:txBody>
      </p:sp>
    </p:spTree>
    <p:extLst>
      <p:ext uri="{BB962C8B-B14F-4D97-AF65-F5344CB8AC3E}">
        <p14:creationId xmlns:p14="http://schemas.microsoft.com/office/powerpoint/2010/main" val="1894189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Demi-cadre 1"/>
          <p:cNvSpPr/>
          <p:nvPr userDrawn="1"/>
        </p:nvSpPr>
        <p:spPr>
          <a:xfrm rot="10800000">
            <a:off x="10391999" y="5058953"/>
            <a:ext cx="1800000" cy="1800000"/>
          </a:xfrm>
          <a:prstGeom prst="halfFrame">
            <a:avLst>
              <a:gd name="adj1" fmla="val 9521"/>
              <a:gd name="adj2" fmla="val 7933"/>
            </a:avLst>
          </a:prstGeom>
          <a:gradFill flip="none" rotWithShape="1">
            <a:gsLst>
              <a:gs pos="0">
                <a:srgbClr val="FFCCFF"/>
              </a:gs>
              <a:gs pos="66000">
                <a:schemeClr val="bg1"/>
              </a:gs>
              <a:gs pos="10000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chemeClr val="tx1"/>
              </a:solidFill>
            </a:endParaRPr>
          </a:p>
        </p:txBody>
      </p:sp>
      <p:pic>
        <p:nvPicPr>
          <p:cNvPr id="3" name="Image 7"/>
          <p:cNvPicPr>
            <a:picLocks noChangeAspect="1"/>
          </p:cNvPicPr>
          <p:nvPr userDrawn="1"/>
        </p:nvPicPr>
        <p:blipFill>
          <a:blip r:embed="rId2" cstate="print"/>
          <a:srcRect/>
          <a:stretch>
            <a:fillRect/>
          </a:stretch>
        </p:blipFill>
        <p:spPr bwMode="auto">
          <a:xfrm>
            <a:off x="4763" y="34925"/>
            <a:ext cx="838200" cy="608013"/>
          </a:xfrm>
          <a:prstGeom prst="rect">
            <a:avLst/>
          </a:prstGeom>
          <a:noFill/>
          <a:ln w="9525">
            <a:noFill/>
            <a:miter lim="800000"/>
            <a:headEnd/>
            <a:tailEnd/>
          </a:ln>
        </p:spPr>
      </p:pic>
      <p:sp>
        <p:nvSpPr>
          <p:cNvPr id="4" name="Titre 1"/>
          <p:cNvSpPr txBox="1">
            <a:spLocks/>
          </p:cNvSpPr>
          <p:nvPr userDrawn="1"/>
        </p:nvSpPr>
        <p:spPr>
          <a:xfrm rot="5400000">
            <a:off x="-2550318" y="3507581"/>
            <a:ext cx="5873750" cy="773113"/>
          </a:xfrm>
          <a:prstGeom prst="rect">
            <a:avLst/>
          </a:prstGeom>
          <a:gradFill flip="none" rotWithShape="1">
            <a:gsLst>
              <a:gs pos="0">
                <a:schemeClr val="accent1">
                  <a:lumMod val="5000"/>
                  <a:lumOff val="95000"/>
                </a:schemeClr>
              </a:gs>
              <a:gs pos="74000">
                <a:srgbClr val="7030A0"/>
              </a:gs>
              <a:gs pos="100000">
                <a:schemeClr val="bg1"/>
              </a:gs>
            </a:gsLst>
            <a:lin ang="10800000" scaled="1"/>
            <a:tileRect/>
          </a:gradFill>
        </p:spPr>
        <p:txBody>
          <a:bodyPr anchor="ctr">
            <a:normAutofit/>
          </a:bodyPr>
          <a:lstStyle>
            <a:lvl1pPr algn="l" defTabSz="914400" rtl="0" eaLnBrk="1" latinLnBrk="0" hangingPunct="1">
              <a:lnSpc>
                <a:spcPct val="90000"/>
              </a:lnSpc>
              <a:spcBef>
                <a:spcPct val="0"/>
              </a:spcBef>
              <a:buNone/>
              <a:defRPr sz="2400" b="1" kern="1200">
                <a:solidFill>
                  <a:schemeClr val="tx1"/>
                </a:solidFill>
                <a:latin typeface="Trebuchet MS" panose="020B0603020202020204" pitchFamily="34" charset="0"/>
                <a:ea typeface="+mj-ea"/>
                <a:cs typeface="+mj-cs"/>
              </a:defRPr>
            </a:lvl1pPr>
          </a:lstStyle>
          <a:p>
            <a:pPr fontAlgn="auto">
              <a:spcAft>
                <a:spcPts val="0"/>
              </a:spcAft>
              <a:defRPr/>
            </a:pPr>
            <a:endParaRPr lang="fr-FR" dirty="0"/>
          </a:p>
        </p:txBody>
      </p:sp>
      <p:sp>
        <p:nvSpPr>
          <p:cNvPr id="5" name="ZoneTexte 4"/>
          <p:cNvSpPr txBox="1">
            <a:spLocks noChangeArrowheads="1"/>
          </p:cNvSpPr>
          <p:nvPr userDrawn="1"/>
        </p:nvSpPr>
        <p:spPr bwMode="auto">
          <a:xfrm>
            <a:off x="11114088" y="6659563"/>
            <a:ext cx="1065212" cy="246062"/>
          </a:xfrm>
          <a:prstGeom prst="rect">
            <a:avLst/>
          </a:prstGeom>
          <a:noFill/>
          <a:ln>
            <a:noFill/>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1000">
                <a:latin typeface="Calibri" panose="020F0502020204030204" pitchFamily="34" charset="0"/>
              </a:rPr>
              <a:t>Copyright UVCI</a:t>
            </a:r>
          </a:p>
        </p:txBody>
      </p:sp>
      <p:sp>
        <p:nvSpPr>
          <p:cNvPr id="6" name="Rectangle 5"/>
          <p:cNvSpPr/>
          <p:nvPr userDrawn="1"/>
        </p:nvSpPr>
        <p:spPr>
          <a:xfrm>
            <a:off x="842734" y="0"/>
            <a:ext cx="11336099" cy="797236"/>
          </a:xfrm>
          <a:prstGeom prst="rect">
            <a:avLst/>
          </a:prstGeom>
          <a:gradFill flip="none" rotWithShape="1">
            <a:gsLst>
              <a:gs pos="18000">
                <a:schemeClr val="accent6">
                  <a:lumMod val="40000"/>
                  <a:lumOff val="60000"/>
                  <a:tint val="66000"/>
                  <a:satMod val="160000"/>
                  <a:alpha val="16000"/>
                </a:schemeClr>
              </a:gs>
              <a:gs pos="51000">
                <a:schemeClr val="accent6">
                  <a:tint val="44500"/>
                  <a:satMod val="160000"/>
                  <a:lumMod val="66000"/>
                  <a:alpha val="56000"/>
                </a:schemeClr>
              </a:gs>
              <a:gs pos="90000">
                <a:schemeClr val="accent6">
                  <a:lumMod val="40000"/>
                  <a:lumOff val="60000"/>
                  <a:tint val="23500"/>
                  <a:satMod val="160000"/>
                  <a:alpha val="6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CI"/>
          </a:p>
        </p:txBody>
      </p:sp>
    </p:spTree>
    <p:extLst>
      <p:ext uri="{BB962C8B-B14F-4D97-AF65-F5344CB8AC3E}">
        <p14:creationId xmlns:p14="http://schemas.microsoft.com/office/powerpoint/2010/main" val="321021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193D442-1A64-407C-900A-A762E08ACF0E}" type="datetimeFigureOut">
              <a:rPr lang="fr-FR" smtClean="0"/>
              <a:pPr/>
              <a:t>10/10/2022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FDA0E3-71F3-4BF1-9749-A3F50F0222E4}" type="slidenum">
              <a:rPr lang="fr-FR" smtClean="0"/>
              <a:pPr/>
              <a:t>‹#›</a:t>
            </a:fld>
            <a:endParaRPr lang="fr-FR"/>
          </a:p>
        </p:txBody>
      </p:sp>
      <p:sp>
        <p:nvSpPr>
          <p:cNvPr id="7" name="ZoneTexte 6"/>
          <p:cNvSpPr txBox="1"/>
          <p:nvPr userDrawn="1"/>
        </p:nvSpPr>
        <p:spPr>
          <a:xfrm>
            <a:off x="10968563" y="0"/>
            <a:ext cx="1180131" cy="400110"/>
          </a:xfrm>
          <a:prstGeom prst="rect">
            <a:avLst/>
          </a:prstGeom>
          <a:noFill/>
        </p:spPr>
        <p:txBody>
          <a:bodyPr wrap="none" rtlCol="0">
            <a:spAutoFit/>
          </a:bodyPr>
          <a:lstStyle/>
          <a:p>
            <a:pPr algn="ctr"/>
            <a:r>
              <a:rPr lang="fr-FR" sz="1000" dirty="0"/>
              <a:t>Confidentiel</a:t>
            </a:r>
          </a:p>
          <a:p>
            <a:pPr algn="ctr"/>
            <a:r>
              <a:rPr lang="fr-FR" sz="1000" dirty="0"/>
              <a:t>Propriété de l’UVCI</a:t>
            </a:r>
            <a:endParaRPr lang="fr-FR" sz="1000" b="1" dirty="0">
              <a:latin typeface="Century Gothic" panose="020B0502020202020204" pitchFamily="34" charset="0"/>
            </a:endParaRPr>
          </a:p>
        </p:txBody>
      </p:sp>
    </p:spTree>
    <p:extLst>
      <p:ext uri="{BB962C8B-B14F-4D97-AF65-F5344CB8AC3E}">
        <p14:creationId xmlns:p14="http://schemas.microsoft.com/office/powerpoint/2010/main" val="185547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8" name="Demi-cadre 17"/>
          <p:cNvSpPr/>
          <p:nvPr userDrawn="1"/>
        </p:nvSpPr>
        <p:spPr>
          <a:xfrm rot="10800000">
            <a:off x="10391999" y="5058953"/>
            <a:ext cx="1800000" cy="1800000"/>
          </a:xfrm>
          <a:prstGeom prst="halfFrame">
            <a:avLst>
              <a:gd name="adj1" fmla="val 9521"/>
              <a:gd name="adj2" fmla="val 7933"/>
            </a:avLst>
          </a:prstGeom>
          <a:gradFill flip="none" rotWithShape="1">
            <a:gsLst>
              <a:gs pos="0">
                <a:srgbClr val="FFCCFF"/>
              </a:gs>
              <a:gs pos="66000">
                <a:schemeClr val="bg1"/>
              </a:gs>
              <a:gs pos="10000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Titre 1"/>
          <p:cNvSpPr>
            <a:spLocks noGrp="1"/>
          </p:cNvSpPr>
          <p:nvPr>
            <p:ph type="title" hasCustomPrompt="1"/>
          </p:nvPr>
        </p:nvSpPr>
        <p:spPr>
          <a:xfrm>
            <a:off x="1004455" y="15238"/>
            <a:ext cx="11187545" cy="772747"/>
          </a:xfrm>
          <a:gradFill flip="none" rotWithShape="1">
            <a:gsLst>
              <a:gs pos="0">
                <a:schemeClr val="accent1">
                  <a:lumMod val="5000"/>
                  <a:lumOff val="95000"/>
                </a:schemeClr>
              </a:gs>
              <a:gs pos="74000">
                <a:schemeClr val="accent6">
                  <a:lumMod val="40000"/>
                  <a:lumOff val="60000"/>
                </a:schemeClr>
              </a:gs>
              <a:gs pos="100000">
                <a:schemeClr val="bg1"/>
              </a:gs>
            </a:gsLst>
            <a:lin ang="10800000" scaled="1"/>
            <a:tileRect/>
          </a:gradFill>
        </p:spPr>
        <p:txBody>
          <a:bodyPr>
            <a:normAutofit/>
          </a:bodyPr>
          <a:lstStyle>
            <a:lvl1pPr>
              <a:defRPr sz="3200" b="1">
                <a:latin typeface="Trebuchet MS" panose="020B0603020202020204" pitchFamily="34" charset="0"/>
              </a:defRPr>
            </a:lvl1pPr>
          </a:lstStyle>
          <a:p>
            <a:r>
              <a:rPr lang="fr-FR" dirty="0"/>
              <a:t>	Modifiez le style du titre</a:t>
            </a:r>
          </a:p>
        </p:txBody>
      </p:sp>
      <p:sp>
        <p:nvSpPr>
          <p:cNvPr id="3" name="Espace réservé du contenu 2"/>
          <p:cNvSpPr>
            <a:spLocks noGrp="1"/>
          </p:cNvSpPr>
          <p:nvPr>
            <p:ph idx="1"/>
          </p:nvPr>
        </p:nvSpPr>
        <p:spPr>
          <a:xfrm>
            <a:off x="1004454" y="1717817"/>
            <a:ext cx="10515600" cy="4351338"/>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a:xfrm>
            <a:off x="3675597" y="6465252"/>
            <a:ext cx="4114800" cy="365125"/>
          </a:xfrm>
        </p:spPr>
        <p:txBody>
          <a:bodyPr/>
          <a:lstStyle/>
          <a:p>
            <a:endParaRPr lang="fr-FR" dirty="0"/>
          </a:p>
        </p:txBody>
      </p:sp>
      <p:sp>
        <p:nvSpPr>
          <p:cNvPr id="6" name="Espace réservé du numéro de diapositive 5"/>
          <p:cNvSpPr>
            <a:spLocks noGrp="1"/>
          </p:cNvSpPr>
          <p:nvPr>
            <p:ph type="sldNum" sz="quarter" idx="12"/>
          </p:nvPr>
        </p:nvSpPr>
        <p:spPr>
          <a:xfrm>
            <a:off x="7884594" y="6470183"/>
            <a:ext cx="2743200" cy="365125"/>
          </a:xfrm>
        </p:spPr>
        <p:txBody>
          <a:bodyPr/>
          <a:lstStyle/>
          <a:p>
            <a:fld id="{C5FDA0E3-71F3-4BF1-9749-A3F50F0222E4}" type="slidenum">
              <a:rPr lang="fr-FR" smtClean="0"/>
              <a:pPr/>
              <a:t>‹#›</a:t>
            </a:fld>
            <a:endParaRPr lang="fr-FR"/>
          </a:p>
        </p:txBody>
      </p:sp>
      <p:pic>
        <p:nvPicPr>
          <p:cNvPr id="11" name="Image 10"/>
          <p:cNvPicPr>
            <a:picLocks noChangeAspect="1"/>
          </p:cNvPicPr>
          <p:nvPr userDrawn="1"/>
        </p:nvPicPr>
        <p:blipFill>
          <a:blip r:embed="rId2" cstate="print"/>
          <a:stretch>
            <a:fillRect/>
          </a:stretch>
        </p:blipFill>
        <p:spPr>
          <a:xfrm>
            <a:off x="4677" y="35335"/>
            <a:ext cx="838058" cy="607097"/>
          </a:xfrm>
          <a:prstGeom prst="rect">
            <a:avLst/>
          </a:prstGeom>
        </p:spPr>
      </p:pic>
      <p:sp>
        <p:nvSpPr>
          <p:cNvPr id="14" name="Titre 1"/>
          <p:cNvSpPr txBox="1">
            <a:spLocks/>
          </p:cNvSpPr>
          <p:nvPr userDrawn="1"/>
        </p:nvSpPr>
        <p:spPr>
          <a:xfrm rot="5400000">
            <a:off x="-2550520" y="3507113"/>
            <a:ext cx="5873784" cy="772747"/>
          </a:xfrm>
          <a:prstGeom prst="rect">
            <a:avLst/>
          </a:prstGeom>
          <a:gradFill flip="none" rotWithShape="1">
            <a:gsLst>
              <a:gs pos="0">
                <a:schemeClr val="accent1">
                  <a:lumMod val="5000"/>
                  <a:lumOff val="95000"/>
                </a:schemeClr>
              </a:gs>
              <a:gs pos="74000">
                <a:srgbClr val="7030A0"/>
              </a:gs>
              <a:gs pos="100000">
                <a:schemeClr val="bg1"/>
              </a:gs>
            </a:gsLst>
            <a:lin ang="108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Trebuchet MS" panose="020B0603020202020204" pitchFamily="34" charset="0"/>
                <a:ea typeface="+mj-ea"/>
                <a:cs typeface="+mj-cs"/>
              </a:defRPr>
            </a:lvl1pPr>
          </a:lstStyle>
          <a:p>
            <a:endParaRPr lang="fr-FR" dirty="0"/>
          </a:p>
        </p:txBody>
      </p:sp>
      <p:sp>
        <p:nvSpPr>
          <p:cNvPr id="7" name="ZoneTexte 6"/>
          <p:cNvSpPr txBox="1"/>
          <p:nvPr userDrawn="1"/>
        </p:nvSpPr>
        <p:spPr>
          <a:xfrm>
            <a:off x="11113476" y="6659174"/>
            <a:ext cx="1065358" cy="246221"/>
          </a:xfrm>
          <a:prstGeom prst="rect">
            <a:avLst/>
          </a:prstGeom>
          <a:noFill/>
        </p:spPr>
        <p:txBody>
          <a:bodyPr wrap="square" rtlCol="0" anchor="ctr" anchorCtr="0">
            <a:spAutoFit/>
          </a:bodyPr>
          <a:lstStyle/>
          <a:p>
            <a:pPr algn="ctr"/>
            <a:r>
              <a:rPr lang="fr-FR" sz="1000" dirty="0"/>
              <a:t>Copyright UVCI</a:t>
            </a:r>
          </a:p>
        </p:txBody>
      </p:sp>
    </p:spTree>
    <p:extLst>
      <p:ext uri="{BB962C8B-B14F-4D97-AF65-F5344CB8AC3E}">
        <p14:creationId xmlns:p14="http://schemas.microsoft.com/office/powerpoint/2010/main" val="57542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193D442-1A64-407C-900A-A762E08ACF0E}" type="datetimeFigureOut">
              <a:rPr lang="fr-FR" smtClean="0"/>
              <a:pPr/>
              <a:t>10/10/2022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FDA0E3-71F3-4BF1-9749-A3F50F0222E4}" type="slidenum">
              <a:rPr lang="fr-FR" smtClean="0"/>
              <a:pPr/>
              <a:t>‹#›</a:t>
            </a:fld>
            <a:endParaRPr lang="fr-FR"/>
          </a:p>
        </p:txBody>
      </p:sp>
    </p:spTree>
    <p:extLst>
      <p:ext uri="{BB962C8B-B14F-4D97-AF65-F5344CB8AC3E}">
        <p14:creationId xmlns:p14="http://schemas.microsoft.com/office/powerpoint/2010/main" val="40917596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fr-F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3D442-1A64-407C-900A-A762E08ACF0E}" type="datetimeFigureOut">
              <a:rPr lang="fr-FR" smtClean="0"/>
              <a:pPr/>
              <a:t>10/10/2022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DA0E3-71F3-4BF1-9749-A3F50F0222E4}" type="slidenum">
              <a:rPr lang="fr-FR" smtClean="0"/>
              <a:pPr/>
              <a:t>‹#›</a:t>
            </a:fld>
            <a:endParaRPr lang="fr-FR"/>
          </a:p>
        </p:txBody>
      </p:sp>
    </p:spTree>
    <p:extLst>
      <p:ext uri="{BB962C8B-B14F-4D97-AF65-F5344CB8AC3E}">
        <p14:creationId xmlns:p14="http://schemas.microsoft.com/office/powerpoint/2010/main" val="3789548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47535" y="4405897"/>
            <a:ext cx="3805083" cy="461665"/>
          </a:xfrm>
          <a:prstGeom prst="rect">
            <a:avLst/>
          </a:prstGeom>
          <a:solidFill>
            <a:srgbClr val="00B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I" sz="24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Mercredi 17 mars 2021</a:t>
            </a:r>
          </a:p>
        </p:txBody>
      </p:sp>
      <p:sp>
        <p:nvSpPr>
          <p:cNvPr id="10" name="Rectangle 9"/>
          <p:cNvSpPr/>
          <p:nvPr/>
        </p:nvSpPr>
        <p:spPr>
          <a:xfrm>
            <a:off x="2360403" y="5467348"/>
            <a:ext cx="7052538" cy="1363757"/>
          </a:xfrm>
          <a:prstGeom prst="rect">
            <a:avLst/>
          </a:prstGeom>
        </p:spPr>
        <p:txBody>
          <a:bodyPr wrap="square">
            <a:spAutoFit/>
          </a:bodyPr>
          <a:lstStyle/>
          <a:p>
            <a:pPr lvl="4">
              <a:lnSpc>
                <a:spcPct val="150000"/>
              </a:lnSpc>
              <a:defRPr/>
            </a:pPr>
            <a:r>
              <a:rPr lang="fr-FR" sz="1800" b="1" kern="1200" dirty="0">
                <a:solidFill>
                  <a:srgbClr val="7030A0"/>
                </a:solidFill>
                <a:latin typeface="Segoe UI" panose="020B0502040204020203" pitchFamily="34" charset="0"/>
                <a:ea typeface="Lato" panose="020F0502020204030203" pitchFamily="34" charset="0"/>
                <a:cs typeface="Segoe UI" panose="020B0502040204020203" pitchFamily="34" charset="0"/>
              </a:rPr>
              <a:t>		Prof KONE </a:t>
            </a:r>
            <a:r>
              <a:rPr lang="fr-FR" sz="1800" b="1" kern="1200" dirty="0" err="1">
                <a:solidFill>
                  <a:srgbClr val="7030A0"/>
                </a:solidFill>
                <a:latin typeface="Segoe UI" panose="020B0502040204020203" pitchFamily="34" charset="0"/>
                <a:ea typeface="Lato" panose="020F0502020204030203" pitchFamily="34" charset="0"/>
                <a:cs typeface="Segoe UI" panose="020B0502040204020203" pitchFamily="34" charset="0"/>
              </a:rPr>
              <a:t>Tiémoman</a:t>
            </a:r>
            <a:r>
              <a:rPr lang="fr-FR" sz="1800" b="1" kern="1200" dirty="0">
                <a:solidFill>
                  <a:srgbClr val="7030A0"/>
                </a:solidFill>
                <a:latin typeface="Segoe UI" panose="020B0502040204020203" pitchFamily="34" charset="0"/>
                <a:ea typeface="Lato" panose="020F0502020204030203" pitchFamily="34" charset="0"/>
                <a:cs typeface="Segoe UI" panose="020B0502040204020203" pitchFamily="34" charset="0"/>
              </a:rPr>
              <a:t> (DG, UVCI)</a:t>
            </a:r>
          </a:p>
          <a:p>
            <a:pPr lvl="4">
              <a:lnSpc>
                <a:spcPct val="150000"/>
              </a:lnSpc>
              <a:defRPr/>
            </a:pPr>
            <a:r>
              <a:rPr lang="fr-FR" sz="1800" b="1" kern="1200" dirty="0">
                <a:solidFill>
                  <a:srgbClr val="7030A0"/>
                </a:solidFill>
                <a:latin typeface="Segoe UI" panose="020B0502040204020203" pitchFamily="34" charset="0"/>
                <a:ea typeface="Lato" panose="020F0502020204030203" pitchFamily="34" charset="0"/>
                <a:cs typeface="Segoe UI" panose="020B0502040204020203" pitchFamily="34" charset="0"/>
              </a:rPr>
              <a:t>		Prof KOUAME Fernand (DAAP)</a:t>
            </a:r>
          </a:p>
          <a:p>
            <a:pPr lvl="4">
              <a:lnSpc>
                <a:spcPct val="150000"/>
              </a:lnSpc>
              <a:defRPr/>
            </a:pPr>
            <a:r>
              <a:rPr lang="fr-FR" sz="1800" b="1" kern="1200" dirty="0">
                <a:solidFill>
                  <a:srgbClr val="7030A0"/>
                </a:solidFill>
                <a:latin typeface="Segoe UI" panose="020B0502040204020203" pitchFamily="34" charset="0"/>
                <a:ea typeface="Lato" panose="020F0502020204030203" pitchFamily="34" charset="0"/>
                <a:cs typeface="Segoe UI" panose="020B0502040204020203" pitchFamily="34" charset="0"/>
              </a:rPr>
              <a:t>		Dr COULIBALY Cécile (SDCS)</a:t>
            </a:r>
          </a:p>
        </p:txBody>
      </p:sp>
      <p:sp>
        <p:nvSpPr>
          <p:cNvPr id="11" name="Rectangle 10"/>
          <p:cNvSpPr/>
          <p:nvPr/>
        </p:nvSpPr>
        <p:spPr>
          <a:xfrm>
            <a:off x="396240" y="1783946"/>
            <a:ext cx="11477105" cy="954107"/>
          </a:xfrm>
          <a:prstGeom prst="rect">
            <a:avLst/>
          </a:prstGeom>
          <a:solidFill>
            <a:srgbClr val="7030A0"/>
          </a:solidFill>
        </p:spPr>
        <p:txBody>
          <a:bodyPr wrap="square">
            <a:spAutoFit/>
          </a:bodyPr>
          <a:lstStyle/>
          <a:p>
            <a:pPr lvl="0" algn="ctr">
              <a:defRPr/>
            </a:pPr>
            <a:r>
              <a:rPr lang="fr-FR" sz="2800" b="1" dirty="0">
                <a:solidFill>
                  <a:schemeClr val="bg1"/>
                </a:solidFill>
              </a:rPr>
              <a:t>webinaire </a:t>
            </a:r>
            <a:r>
              <a:rPr lang="fr-FR" sz="2800" b="1">
                <a:solidFill>
                  <a:schemeClr val="bg1"/>
                </a:solidFill>
              </a:rPr>
              <a:t>organisé par EIFL </a:t>
            </a:r>
            <a:r>
              <a:rPr lang="fr-FR" sz="2800" b="1" dirty="0">
                <a:solidFill>
                  <a:schemeClr val="bg1"/>
                </a:solidFill>
              </a:rPr>
              <a:t>et LIBSENSE</a:t>
            </a:r>
            <a:endParaRPr lang="fr-FR" sz="2800" b="1" i="1" kern="1200" dirty="0">
              <a:solidFill>
                <a:schemeClr val="bg1"/>
              </a:solidFill>
              <a:latin typeface="Calibri"/>
              <a:ea typeface="+mn-ea"/>
              <a:cs typeface="+mn-cs"/>
            </a:endParaRPr>
          </a:p>
          <a:p>
            <a:pPr lvl="0" algn="ctr">
              <a:defRPr/>
            </a:pPr>
            <a:r>
              <a:rPr lang="fr-FR" sz="2800" b="1" i="1" kern="1200" dirty="0">
                <a:solidFill>
                  <a:srgbClr val="FFFF00"/>
                </a:solidFill>
                <a:latin typeface="Calibri"/>
                <a:ea typeface="+mn-ea"/>
                <a:cs typeface="+mn-cs"/>
              </a:rPr>
              <a:t>05 octobre 2022 </a:t>
            </a:r>
            <a:endParaRPr kumimoji="0" lang="fr-CI" sz="2800" b="1" i="1" strike="noStrike" kern="1200" cap="none" spc="0" normalizeH="0" baseline="0" noProof="0" dirty="0">
              <a:ln>
                <a:noFill/>
              </a:ln>
              <a:solidFill>
                <a:srgbClr val="FFFF00"/>
              </a:solidFill>
              <a:effectLst/>
              <a:uLnTx/>
              <a:uFillTx/>
              <a:latin typeface="Calibri"/>
              <a:ea typeface="+mn-ea"/>
              <a:cs typeface="+mn-cs"/>
            </a:endParaRPr>
          </a:p>
        </p:txBody>
      </p:sp>
      <p:pic>
        <p:nvPicPr>
          <p:cNvPr id="12" name="Image 11" descr="C:\Users\UVCI\Desktop\LOGO MESRS.jpg">
            <a:extLst>
              <a:ext uri="{FF2B5EF4-FFF2-40B4-BE49-F238E27FC236}">
                <a16:creationId xmlns:a16="http://schemas.microsoft.com/office/drawing/2014/main" id="{0552E990-C5C3-8347-B1D9-62B04FDACAD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155669" y="243926"/>
            <a:ext cx="2538397" cy="1133703"/>
          </a:xfrm>
          <a:prstGeom prst="rect">
            <a:avLst/>
          </a:prstGeom>
          <a:noFill/>
          <a:ln>
            <a:noFill/>
          </a:ln>
        </p:spPr>
      </p:pic>
      <p:pic>
        <p:nvPicPr>
          <p:cNvPr id="13" name="Image 12"/>
          <p:cNvPicPr>
            <a:picLocks noChangeAspect="1"/>
          </p:cNvPicPr>
          <p:nvPr/>
        </p:nvPicPr>
        <p:blipFill>
          <a:blip r:embed="rId4"/>
          <a:stretch>
            <a:fillRect/>
          </a:stretch>
        </p:blipFill>
        <p:spPr>
          <a:xfrm>
            <a:off x="1106129" y="363713"/>
            <a:ext cx="1354320" cy="958676"/>
          </a:xfrm>
          <a:prstGeom prst="rect">
            <a:avLst/>
          </a:prstGeom>
        </p:spPr>
      </p:pic>
      <p:sp>
        <p:nvSpPr>
          <p:cNvPr id="14" name="Rectangle 13">
            <a:extLst>
              <a:ext uri="{FF2B5EF4-FFF2-40B4-BE49-F238E27FC236}">
                <a16:creationId xmlns:a16="http://schemas.microsoft.com/office/drawing/2014/main" id="{E4B9AED5-7D5C-432C-B40F-E87A0BBC35EB}"/>
              </a:ext>
            </a:extLst>
          </p:cNvPr>
          <p:cNvSpPr/>
          <p:nvPr/>
        </p:nvSpPr>
        <p:spPr>
          <a:xfrm>
            <a:off x="396240" y="1783945"/>
            <a:ext cx="11477105" cy="3788179"/>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itre 1"/>
          <p:cNvSpPr txBox="1">
            <a:spLocks/>
          </p:cNvSpPr>
          <p:nvPr/>
        </p:nvSpPr>
        <p:spPr>
          <a:xfrm>
            <a:off x="625576" y="3402897"/>
            <a:ext cx="11049000" cy="1781381"/>
          </a:xfrm>
          <a:prstGeom prst="rect">
            <a:avLst/>
          </a:prstGeom>
          <a:gradFill flip="none" rotWithShape="1">
            <a:gsLst>
              <a:gs pos="0">
                <a:schemeClr val="accent1">
                  <a:lumMod val="5000"/>
                  <a:lumOff val="95000"/>
                </a:schemeClr>
              </a:gs>
              <a:gs pos="74000">
                <a:schemeClr val="accent6">
                  <a:lumMod val="40000"/>
                  <a:lumOff val="60000"/>
                </a:schemeClr>
              </a:gs>
              <a:gs pos="100000">
                <a:schemeClr val="bg1"/>
              </a:gs>
            </a:gsLst>
            <a:lin ang="10800000" scaled="1"/>
            <a:tileRect/>
          </a:gradFill>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Trebuchet MS" panose="020B0603020202020204" pitchFamily="34" charset="0"/>
                <a:ea typeface="+mj-ea"/>
                <a:cs typeface="+mj-cs"/>
              </a:defRPr>
            </a:lvl1pPr>
          </a:lstStyle>
          <a:p>
            <a:pPr algn="ctr">
              <a:defRPr/>
            </a:pPr>
            <a:endParaRPr kumimoji="0" lang="fr-FR" sz="1600" i="1" u="none" strike="noStrike" kern="1200" cap="none" spc="0" normalizeH="0" baseline="0" noProof="0" dirty="0">
              <a:ln>
                <a:noFill/>
              </a:ln>
              <a:solidFill>
                <a:srgbClr val="002060"/>
              </a:solidFill>
              <a:effectLst/>
              <a:uLnTx/>
              <a:uFillTx/>
            </a:endParaRPr>
          </a:p>
          <a:p>
            <a:pPr algn="ctr">
              <a:defRPr/>
            </a:pPr>
            <a:r>
              <a:rPr lang="fr-FR" sz="4000" i="1" dirty="0">
                <a:solidFill>
                  <a:prstClr val="black"/>
                </a:solidFill>
              </a:rPr>
              <a:t> POLITIQUE DE LA SCIENCE OUVERTE DE L’UNIVERSITE VIRTUELLE DE CÔTE D’IVOIRE</a:t>
            </a:r>
            <a:endParaRPr kumimoji="0" lang="en-US" sz="4000" i="0" u="none" strike="noStrike" kern="1200" cap="none" spc="0" normalizeH="0" baseline="0" noProof="0" dirty="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Image 1"/>
          <p:cNvPicPr>
            <a:picLocks noChangeAspect="1"/>
          </p:cNvPicPr>
          <p:nvPr/>
        </p:nvPicPr>
        <p:blipFill>
          <a:blip r:embed="rId5"/>
          <a:stretch>
            <a:fillRect/>
          </a:stretch>
        </p:blipFill>
        <p:spPr>
          <a:xfrm>
            <a:off x="6096000" y="363212"/>
            <a:ext cx="2522436" cy="1012966"/>
          </a:xfrm>
          <a:prstGeom prst="rect">
            <a:avLst/>
          </a:prstGeom>
        </p:spPr>
      </p:pic>
      <p:pic>
        <p:nvPicPr>
          <p:cNvPr id="3" name="Image 2"/>
          <p:cNvPicPr>
            <a:picLocks noChangeAspect="1"/>
          </p:cNvPicPr>
          <p:nvPr/>
        </p:nvPicPr>
        <p:blipFill>
          <a:blip r:embed="rId6"/>
          <a:stretch>
            <a:fillRect/>
          </a:stretch>
        </p:blipFill>
        <p:spPr>
          <a:xfrm>
            <a:off x="3390285" y="77353"/>
            <a:ext cx="1816416" cy="1466850"/>
          </a:xfrm>
          <a:prstGeom prst="rect">
            <a:avLst/>
          </a:prstGeom>
        </p:spPr>
      </p:pic>
    </p:spTree>
    <p:extLst>
      <p:ext uri="{BB962C8B-B14F-4D97-AF65-F5344CB8AC3E}">
        <p14:creationId xmlns:p14="http://schemas.microsoft.com/office/powerpoint/2010/main" val="91998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1044E38-E2C4-4CB5-AFB4-0DDB71BB7DEB}"/>
              </a:ext>
            </a:extLst>
          </p:cNvPr>
          <p:cNvSpPr>
            <a:spLocks noGrp="1"/>
          </p:cNvSpPr>
          <p:nvPr>
            <p:ph type="title"/>
          </p:nvPr>
        </p:nvSpPr>
        <p:spPr>
          <a:xfrm>
            <a:off x="962025" y="295275"/>
            <a:ext cx="11229975" cy="492710"/>
          </a:xfrm>
        </p:spPr>
        <p:txBody>
          <a:bodyPr>
            <a:normAutofit fontScale="90000"/>
          </a:bodyPr>
          <a:lstStyle/>
          <a:p>
            <a:pPr algn="ctr"/>
            <a:r>
              <a:rPr lang="fr-FR" sz="3600" dirty="0"/>
              <a:t>PRESENTATION DE LA POLITIQUE DE LA SO de l’UVCI</a:t>
            </a:r>
          </a:p>
        </p:txBody>
      </p:sp>
      <p:sp>
        <p:nvSpPr>
          <p:cNvPr id="4" name="Espace réservé du contenu 3">
            <a:extLst>
              <a:ext uri="{FF2B5EF4-FFF2-40B4-BE49-F238E27FC236}">
                <a16:creationId xmlns:a16="http://schemas.microsoft.com/office/drawing/2014/main" id="{090BA861-D623-4971-9ECC-E7CEA6888CC0}"/>
              </a:ext>
            </a:extLst>
          </p:cNvPr>
          <p:cNvSpPr>
            <a:spLocks noGrp="1"/>
          </p:cNvSpPr>
          <p:nvPr>
            <p:ph idx="1"/>
          </p:nvPr>
        </p:nvSpPr>
        <p:spPr>
          <a:xfrm>
            <a:off x="1181101" y="1104900"/>
            <a:ext cx="9700260" cy="5339443"/>
          </a:xfrm>
        </p:spPr>
        <p:txBody>
          <a:bodyPr>
            <a:normAutofit/>
          </a:bodyPr>
          <a:lstStyle/>
          <a:p>
            <a:pPr>
              <a:lnSpc>
                <a:spcPct val="150000"/>
              </a:lnSpc>
              <a:buClr>
                <a:srgbClr val="7030A0"/>
              </a:buClr>
              <a:buSzPct val="130000"/>
            </a:pPr>
            <a:endParaRPr lang="fr-FR" sz="2400" b="1" dirty="0">
              <a:latin typeface="Arial" panose="020B0604020202020204" pitchFamily="34" charset="0"/>
              <a:cs typeface="Arial" panose="020B0604020202020204" pitchFamily="34" charset="0"/>
            </a:endParaRPr>
          </a:p>
          <a:p>
            <a:pPr>
              <a:lnSpc>
                <a:spcPct val="150000"/>
              </a:lnSpc>
              <a:buClr>
                <a:srgbClr val="7030A0"/>
              </a:buClr>
              <a:buSzPct val="130000"/>
            </a:pPr>
            <a:endParaRPr lang="fr-FR" sz="2400" b="1" dirty="0">
              <a:latin typeface="Arial" panose="020B0604020202020204" pitchFamily="34" charset="0"/>
              <a:cs typeface="Arial" panose="020B0604020202020204" pitchFamily="34" charset="0"/>
            </a:endParaRPr>
          </a:p>
          <a:p>
            <a:pPr>
              <a:lnSpc>
                <a:spcPct val="150000"/>
              </a:lnSpc>
              <a:buClr>
                <a:srgbClr val="7030A0"/>
              </a:buClr>
              <a:buSzPct val="130000"/>
            </a:pPr>
            <a:endParaRPr lang="fr-FR" sz="2400" b="1" dirty="0">
              <a:latin typeface="Arial" panose="020B0604020202020204" pitchFamily="34" charset="0"/>
              <a:cs typeface="Arial" panose="020B0604020202020204" pitchFamily="34" charset="0"/>
            </a:endParaRPr>
          </a:p>
          <a:p>
            <a:pPr>
              <a:lnSpc>
                <a:spcPct val="150000"/>
              </a:lnSpc>
              <a:buClr>
                <a:srgbClr val="7030A0"/>
              </a:buClr>
              <a:buSzPct val="130000"/>
            </a:pPr>
            <a:endParaRPr lang="fr-FR" sz="2400" b="1" dirty="0">
              <a:latin typeface="Arial" panose="020B0604020202020204" pitchFamily="34" charset="0"/>
              <a:cs typeface="Arial" panose="020B0604020202020204"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3901789704"/>
              </p:ext>
            </p:extLst>
          </p:nvPr>
        </p:nvGraphicFramePr>
        <p:xfrm>
          <a:off x="962023" y="1104897"/>
          <a:ext cx="11032752" cy="5629389"/>
        </p:xfrm>
        <a:graphic>
          <a:graphicData uri="http://schemas.openxmlformats.org/drawingml/2006/table">
            <a:tbl>
              <a:tblPr firstRow="1" bandRow="1">
                <a:tableStyleId>{5C22544A-7EE6-4342-B048-85BDC9FD1C3A}</a:tableStyleId>
              </a:tblPr>
              <a:tblGrid>
                <a:gridCol w="5516376">
                  <a:extLst>
                    <a:ext uri="{9D8B030D-6E8A-4147-A177-3AD203B41FA5}">
                      <a16:colId xmlns:a16="http://schemas.microsoft.com/office/drawing/2014/main" val="1134523691"/>
                    </a:ext>
                  </a:extLst>
                </a:gridCol>
                <a:gridCol w="5516376">
                  <a:extLst>
                    <a:ext uri="{9D8B030D-6E8A-4147-A177-3AD203B41FA5}">
                      <a16:colId xmlns:a16="http://schemas.microsoft.com/office/drawing/2014/main" val="1517780178"/>
                    </a:ext>
                  </a:extLst>
                </a:gridCol>
              </a:tblGrid>
              <a:tr h="873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a:solidFill>
                            <a:srgbClr val="C00000"/>
                          </a:solidFill>
                          <a:latin typeface="+mn-lt"/>
                        </a:rPr>
                        <a:t>0.</a:t>
                      </a:r>
                      <a:r>
                        <a:rPr lang="fr-FR" sz="2400" b="1" baseline="0" dirty="0">
                          <a:solidFill>
                            <a:srgbClr val="C00000"/>
                          </a:solidFill>
                          <a:latin typeface="+mn-lt"/>
                        </a:rPr>
                        <a:t> Préambule</a:t>
                      </a:r>
                      <a:endParaRPr lang="fr-FR" sz="2400" b="1" dirty="0">
                        <a:solidFill>
                          <a:srgbClr val="C00000"/>
                        </a:solidFill>
                        <a:latin typeface="+mn-lt"/>
                      </a:endParaRPr>
                    </a:p>
                    <a:p>
                      <a:endParaRPr lang="fr-F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a:solidFill>
                            <a:schemeClr val="tx1"/>
                          </a:solidFill>
                          <a:latin typeface="+mn-lt"/>
                        </a:rPr>
                        <a:t>6. Licences </a:t>
                      </a:r>
                    </a:p>
                    <a:p>
                      <a:endParaRPr lang="fr-FR" sz="2400" dirty="0"/>
                    </a:p>
                  </a:txBody>
                  <a:tcPr/>
                </a:tc>
                <a:extLst>
                  <a:ext uri="{0D108BD9-81ED-4DB2-BD59-A6C34878D82A}">
                    <a16:rowId xmlns:a16="http://schemas.microsoft.com/office/drawing/2014/main" val="1794242251"/>
                  </a:ext>
                </a:extLst>
              </a:tr>
              <a:tr h="873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a:solidFill>
                            <a:schemeClr val="tx1"/>
                          </a:solidFill>
                          <a:latin typeface="+mn-lt"/>
                        </a:rPr>
                        <a:t>1.</a:t>
                      </a:r>
                      <a:r>
                        <a:rPr lang="fr-FR" sz="2400" b="1" baseline="0" dirty="0">
                          <a:solidFill>
                            <a:schemeClr val="tx1"/>
                          </a:solidFill>
                          <a:latin typeface="+mn-lt"/>
                        </a:rPr>
                        <a:t> Objectifs </a:t>
                      </a:r>
                      <a:endParaRPr lang="fr-FR" sz="2400" b="1" dirty="0">
                        <a:solidFill>
                          <a:schemeClr val="tx1"/>
                        </a:solidFill>
                        <a:latin typeface="+mn-lt"/>
                      </a:endParaRPr>
                    </a:p>
                    <a:p>
                      <a:endParaRPr lang="fr-FR" sz="2400" dirty="0"/>
                    </a:p>
                  </a:txBody>
                  <a:tcPr/>
                </a:tc>
                <a:tc>
                  <a:txBody>
                    <a:bodyPr/>
                    <a:lstStyle/>
                    <a:p>
                      <a:r>
                        <a:rPr lang="fr-FR" sz="2400" b="1" dirty="0">
                          <a:solidFill>
                            <a:schemeClr val="tx1"/>
                          </a:solidFill>
                          <a:latin typeface="+mn-lt"/>
                        </a:rPr>
                        <a:t>7.</a:t>
                      </a:r>
                      <a:r>
                        <a:rPr lang="fr-FR" sz="2400" b="1" baseline="0" dirty="0">
                          <a:solidFill>
                            <a:schemeClr val="tx1"/>
                          </a:solidFill>
                          <a:latin typeface="+mn-lt"/>
                        </a:rPr>
                        <a:t> Science ouverte </a:t>
                      </a:r>
                      <a:endParaRPr lang="fr-FR" sz="2400" b="1" dirty="0">
                        <a:solidFill>
                          <a:schemeClr val="tx1"/>
                        </a:solidFill>
                        <a:latin typeface="+mn-lt"/>
                      </a:endParaRPr>
                    </a:p>
                  </a:txBody>
                  <a:tcPr/>
                </a:tc>
                <a:extLst>
                  <a:ext uri="{0D108BD9-81ED-4DB2-BD59-A6C34878D82A}">
                    <a16:rowId xmlns:a16="http://schemas.microsoft.com/office/drawing/2014/main" val="867094564"/>
                  </a:ext>
                </a:extLst>
              </a:tr>
              <a:tr h="873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a:solidFill>
                            <a:schemeClr val="tx1"/>
                          </a:solidFill>
                          <a:latin typeface="+mn-lt"/>
                        </a:rPr>
                        <a:t>2.</a:t>
                      </a:r>
                      <a:r>
                        <a:rPr lang="fr-FR" sz="2400" b="1" baseline="0" dirty="0">
                          <a:solidFill>
                            <a:schemeClr val="tx1"/>
                          </a:solidFill>
                          <a:latin typeface="+mn-lt"/>
                        </a:rPr>
                        <a:t> Modalités</a:t>
                      </a:r>
                      <a:endParaRPr lang="fr-FR" sz="2400" b="1" dirty="0">
                        <a:solidFill>
                          <a:schemeClr val="tx1"/>
                        </a:solidFill>
                        <a:latin typeface="+mn-lt"/>
                      </a:endParaRPr>
                    </a:p>
                    <a:p>
                      <a:endParaRPr lang="fr-F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a:solidFill>
                            <a:schemeClr val="tx1"/>
                          </a:solidFill>
                          <a:latin typeface="+mn-lt"/>
                        </a:rPr>
                        <a:t>8.</a:t>
                      </a:r>
                      <a:r>
                        <a:rPr lang="fr-FR" sz="2400" b="1" baseline="0" dirty="0">
                          <a:solidFill>
                            <a:schemeClr val="tx1"/>
                          </a:solidFill>
                          <a:latin typeface="+mn-lt"/>
                        </a:rPr>
                        <a:t> Evaluation de la recherche </a:t>
                      </a:r>
                      <a:endParaRPr lang="fr-FR" sz="2400" b="1" dirty="0">
                        <a:solidFill>
                          <a:schemeClr val="tx1"/>
                        </a:solidFill>
                        <a:latin typeface="+mn-lt"/>
                      </a:endParaRPr>
                    </a:p>
                    <a:p>
                      <a:endParaRPr lang="fr-FR" sz="2400" dirty="0"/>
                    </a:p>
                  </a:txBody>
                  <a:tcPr/>
                </a:tc>
                <a:extLst>
                  <a:ext uri="{0D108BD9-81ED-4DB2-BD59-A6C34878D82A}">
                    <a16:rowId xmlns:a16="http://schemas.microsoft.com/office/drawing/2014/main" val="4251267326"/>
                  </a:ext>
                </a:extLst>
              </a:tr>
              <a:tr h="873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a:solidFill>
                            <a:schemeClr val="tx1"/>
                          </a:solidFill>
                          <a:latin typeface="+mn-lt"/>
                        </a:rPr>
                        <a:t>3.</a:t>
                      </a:r>
                      <a:r>
                        <a:rPr lang="fr-FR" sz="2400" b="1" baseline="0" dirty="0">
                          <a:solidFill>
                            <a:schemeClr val="tx1"/>
                          </a:solidFill>
                          <a:latin typeface="+mn-lt"/>
                        </a:rPr>
                        <a:t> Accès ouvert aux publications</a:t>
                      </a:r>
                    </a:p>
                    <a:p>
                      <a:endParaRPr lang="fr-FR" sz="2400" dirty="0"/>
                    </a:p>
                  </a:txBody>
                  <a:tcPr/>
                </a:tc>
                <a:tc>
                  <a:txBody>
                    <a:bodyPr/>
                    <a:lstStyle/>
                    <a:p>
                      <a:r>
                        <a:rPr lang="fr-FR" sz="2400" b="1" dirty="0">
                          <a:solidFill>
                            <a:schemeClr val="tx1"/>
                          </a:solidFill>
                          <a:latin typeface="+mn-lt"/>
                        </a:rPr>
                        <a:t>9.</a:t>
                      </a:r>
                      <a:r>
                        <a:rPr lang="fr-FR" sz="2400" b="1" baseline="0" dirty="0">
                          <a:solidFill>
                            <a:schemeClr val="tx1"/>
                          </a:solidFill>
                          <a:latin typeface="+mn-lt"/>
                        </a:rPr>
                        <a:t> Formation</a:t>
                      </a:r>
                    </a:p>
                  </a:txBody>
                  <a:tcPr/>
                </a:tc>
                <a:extLst>
                  <a:ext uri="{0D108BD9-81ED-4DB2-BD59-A6C34878D82A}">
                    <a16:rowId xmlns:a16="http://schemas.microsoft.com/office/drawing/2014/main" val="4129329678"/>
                  </a:ext>
                </a:extLst>
              </a:tr>
              <a:tr h="873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baseline="0" dirty="0">
                          <a:solidFill>
                            <a:schemeClr val="tx1"/>
                          </a:solidFill>
                          <a:latin typeface="+mn-lt"/>
                        </a:rPr>
                        <a:t>4. Accès ouvert aux thèses et mémoires</a:t>
                      </a:r>
                      <a:endParaRPr lang="fr-FR" sz="2400" b="1" dirty="0">
                        <a:solidFill>
                          <a:schemeClr val="tx1"/>
                        </a:solidFill>
                        <a:latin typeface="+mn-lt"/>
                      </a:endParaRPr>
                    </a:p>
                    <a:p>
                      <a:endParaRPr lang="fr-FR" sz="2400" dirty="0"/>
                    </a:p>
                  </a:txBody>
                  <a:tcPr/>
                </a:tc>
                <a:tc>
                  <a:txBody>
                    <a:bodyPr/>
                    <a:lstStyle/>
                    <a:p>
                      <a:r>
                        <a:rPr lang="fr-FR" sz="2400" b="1" baseline="0" dirty="0">
                          <a:solidFill>
                            <a:schemeClr val="tx1"/>
                          </a:solidFill>
                          <a:latin typeface="+mn-lt"/>
                        </a:rPr>
                        <a:t>10. Evaluation de la politique </a:t>
                      </a:r>
                      <a:endParaRPr lang="fr-FR" sz="2400" dirty="0"/>
                    </a:p>
                  </a:txBody>
                  <a:tcPr/>
                </a:tc>
                <a:extLst>
                  <a:ext uri="{0D108BD9-81ED-4DB2-BD59-A6C34878D82A}">
                    <a16:rowId xmlns:a16="http://schemas.microsoft.com/office/drawing/2014/main" val="2743526761"/>
                  </a:ext>
                </a:extLst>
              </a:tr>
              <a:tr h="48529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baseline="0" dirty="0">
                          <a:solidFill>
                            <a:schemeClr val="tx1"/>
                          </a:solidFill>
                          <a:latin typeface="+mn-lt"/>
                        </a:rPr>
                        <a:t>5. Accès ouvert aux données de la recherche</a:t>
                      </a:r>
                      <a:endParaRPr lang="fr-FR" sz="2400" b="1" dirty="0">
                        <a:solidFill>
                          <a:schemeClr val="tx1"/>
                        </a:solidFill>
                        <a:latin typeface="+mn-lt"/>
                      </a:endParaRPr>
                    </a:p>
                    <a:p>
                      <a:endParaRPr lang="fr-FR" sz="2400" dirty="0"/>
                    </a:p>
                  </a:txBody>
                  <a:tcPr/>
                </a:tc>
                <a:tc>
                  <a:txBody>
                    <a:bodyPr/>
                    <a:lstStyle/>
                    <a:p>
                      <a:r>
                        <a:rPr lang="fr-FR" sz="2400" b="1" dirty="0">
                          <a:solidFill>
                            <a:schemeClr val="tx1"/>
                          </a:solidFill>
                          <a:latin typeface="+mn-lt"/>
                        </a:rPr>
                        <a:t>10.</a:t>
                      </a:r>
                      <a:r>
                        <a:rPr lang="fr-FR" sz="2400" b="1" baseline="0" dirty="0">
                          <a:solidFill>
                            <a:schemeClr val="tx1"/>
                          </a:solidFill>
                          <a:latin typeface="+mn-lt"/>
                        </a:rPr>
                        <a:t> Signature </a:t>
                      </a:r>
                      <a:endParaRPr lang="fr-FR" sz="2400" b="1" dirty="0">
                        <a:solidFill>
                          <a:schemeClr val="tx1"/>
                        </a:solidFill>
                        <a:latin typeface="+mn-lt"/>
                      </a:endParaRPr>
                    </a:p>
                  </a:txBody>
                  <a:tcPr/>
                </a:tc>
                <a:extLst>
                  <a:ext uri="{0D108BD9-81ED-4DB2-BD59-A6C34878D82A}">
                    <a16:rowId xmlns:a16="http://schemas.microsoft.com/office/drawing/2014/main" val="214977126"/>
                  </a:ext>
                </a:extLst>
              </a:tr>
              <a:tr h="776467">
                <a:tc vMerge="1">
                  <a:txBody>
                    <a:bodyPr/>
                    <a:lstStyle/>
                    <a:p>
                      <a:endParaRPr lang="fr-FR"/>
                    </a:p>
                  </a:txBody>
                  <a:tcPr/>
                </a:tc>
                <a:tc>
                  <a:txBody>
                    <a:bodyPr/>
                    <a:lstStyle/>
                    <a:p>
                      <a:r>
                        <a:rPr lang="fr-FR" sz="2400" b="1" dirty="0">
                          <a:solidFill>
                            <a:srgbClr val="C00000"/>
                          </a:solidFill>
                          <a:latin typeface="+mn-lt"/>
                        </a:rPr>
                        <a:t>0.</a:t>
                      </a:r>
                      <a:r>
                        <a:rPr lang="fr-FR" sz="2400" b="1" baseline="0" dirty="0">
                          <a:solidFill>
                            <a:srgbClr val="C00000"/>
                          </a:solidFill>
                          <a:latin typeface="+mn-lt"/>
                        </a:rPr>
                        <a:t> Glossaire </a:t>
                      </a:r>
                      <a:endParaRPr lang="fr-FR" sz="2400" b="1" dirty="0">
                        <a:solidFill>
                          <a:srgbClr val="C00000"/>
                        </a:solidFill>
                        <a:latin typeface="+mn-lt"/>
                      </a:endParaRPr>
                    </a:p>
                  </a:txBody>
                  <a:tcPr/>
                </a:tc>
                <a:extLst>
                  <a:ext uri="{0D108BD9-81ED-4DB2-BD59-A6C34878D82A}">
                    <a16:rowId xmlns:a16="http://schemas.microsoft.com/office/drawing/2014/main" val="3588879524"/>
                  </a:ext>
                </a:extLst>
              </a:tr>
            </a:tbl>
          </a:graphicData>
        </a:graphic>
      </p:graphicFrame>
    </p:spTree>
    <p:extLst>
      <p:ext uri="{BB962C8B-B14F-4D97-AF65-F5344CB8AC3E}">
        <p14:creationId xmlns:p14="http://schemas.microsoft.com/office/powerpoint/2010/main" val="224955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67461467"/>
              </p:ext>
            </p:extLst>
          </p:nvPr>
        </p:nvGraphicFramePr>
        <p:xfrm>
          <a:off x="1000462" y="892885"/>
          <a:ext cx="10886738" cy="5798922"/>
        </p:xfrm>
        <a:graphic>
          <a:graphicData uri="http://schemas.openxmlformats.org/drawingml/2006/table">
            <a:tbl>
              <a:tblPr firstRow="1" bandRow="1">
                <a:tableStyleId>{5C22544A-7EE6-4342-B048-85BDC9FD1C3A}</a:tableStyleId>
              </a:tblPr>
              <a:tblGrid>
                <a:gridCol w="441063">
                  <a:extLst>
                    <a:ext uri="{9D8B030D-6E8A-4147-A177-3AD203B41FA5}">
                      <a16:colId xmlns:a16="http://schemas.microsoft.com/office/drawing/2014/main" val="3104118408"/>
                    </a:ext>
                  </a:extLst>
                </a:gridCol>
                <a:gridCol w="1301675">
                  <a:extLst>
                    <a:ext uri="{9D8B030D-6E8A-4147-A177-3AD203B41FA5}">
                      <a16:colId xmlns:a16="http://schemas.microsoft.com/office/drawing/2014/main" val="2419595072"/>
                    </a:ext>
                  </a:extLst>
                </a:gridCol>
                <a:gridCol w="9144000">
                  <a:extLst>
                    <a:ext uri="{9D8B030D-6E8A-4147-A177-3AD203B41FA5}">
                      <a16:colId xmlns:a16="http://schemas.microsoft.com/office/drawing/2014/main" val="1711065614"/>
                    </a:ext>
                  </a:extLst>
                </a:gridCol>
              </a:tblGrid>
              <a:tr h="403962">
                <a:tc>
                  <a:txBody>
                    <a:bodyPr/>
                    <a:lstStyle/>
                    <a:p>
                      <a:r>
                        <a:rPr lang="fr-FR" dirty="0"/>
                        <a:t>N°</a:t>
                      </a:r>
                    </a:p>
                  </a:txBody>
                  <a:tcPr/>
                </a:tc>
                <a:tc>
                  <a:txBody>
                    <a:bodyPr/>
                    <a:lstStyle/>
                    <a:p>
                      <a:r>
                        <a:rPr lang="fr-FR" b="1" dirty="0"/>
                        <a:t>INTITULE</a:t>
                      </a:r>
                    </a:p>
                  </a:txBody>
                  <a:tcPr/>
                </a:tc>
                <a:tc>
                  <a:txBody>
                    <a:bodyPr/>
                    <a:lstStyle/>
                    <a:p>
                      <a:r>
                        <a:rPr lang="fr-FR" dirty="0"/>
                        <a:t>CONTENU</a:t>
                      </a:r>
                    </a:p>
                  </a:txBody>
                  <a:tcPr/>
                </a:tc>
                <a:extLst>
                  <a:ext uri="{0D108BD9-81ED-4DB2-BD59-A6C34878D82A}">
                    <a16:rowId xmlns:a16="http://schemas.microsoft.com/office/drawing/2014/main" val="2268281366"/>
                  </a:ext>
                </a:extLst>
              </a:tr>
              <a:tr h="1892534">
                <a:tc>
                  <a:txBody>
                    <a:bodyPr/>
                    <a:lstStyle/>
                    <a:p>
                      <a:r>
                        <a:rPr lang="fr-FR" dirty="0"/>
                        <a:t>0</a:t>
                      </a:r>
                    </a:p>
                  </a:txBody>
                  <a:tcPr/>
                </a:tc>
                <a:tc>
                  <a:txBody>
                    <a:bodyPr/>
                    <a:lstStyle/>
                    <a:p>
                      <a:r>
                        <a:rPr lang="fr-FR" b="1" dirty="0"/>
                        <a:t>Préambule</a:t>
                      </a:r>
                      <a:r>
                        <a:rPr lang="fr-FR" b="1" baseline="0" dirty="0"/>
                        <a:t> </a:t>
                      </a:r>
                      <a:endParaRPr lang="fr-F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Création de l’Université Virtuelle de Côte d’Ivoire (UVCI), créée en 2015 </a:t>
                      </a:r>
                      <a:r>
                        <a:rPr lang="fr-FR" sz="1800" i="1" dirty="0"/>
                        <a:t>(décret N° 2015-775 du 09 décembre 2015)</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i="1" u="sng" dirty="0"/>
                        <a:t>Objectif</a:t>
                      </a:r>
                      <a:r>
                        <a:rPr lang="fr-FR" sz="1800" i="1" u="sng" baseline="0" dirty="0"/>
                        <a:t> Général</a:t>
                      </a:r>
                      <a:r>
                        <a:rPr lang="fr-FR" sz="1800" i="1" baseline="0" dirty="0"/>
                        <a:t> : </a:t>
                      </a:r>
                      <a:r>
                        <a:rPr lang="fr-FR" sz="1800" b="1" dirty="0"/>
                        <a:t>développer et de vulgariser le numérique dans la formation et l’employabilité des diplômés, la recherche et la science ouverte</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i="1" u="sng" dirty="0"/>
                        <a:t>Missions</a:t>
                      </a:r>
                      <a:r>
                        <a:rPr lang="fr-FR" sz="1800" i="1" u="sng" baseline="0" dirty="0"/>
                        <a:t> spécifiques : </a:t>
                      </a:r>
                    </a:p>
                    <a:p>
                      <a:pPr marL="285750" indent="-285750" fontAlgn="base">
                        <a:buFont typeface="Wingdings" panose="05000000000000000000" pitchFamily="2" charset="2"/>
                        <a:buChar char="ü"/>
                      </a:pPr>
                      <a:r>
                        <a:rPr lang="fr-FR" sz="1800" b="1" dirty="0"/>
                        <a:t>D’accompagner les établissements</a:t>
                      </a:r>
                      <a:r>
                        <a:rPr lang="fr-FR" sz="1800" dirty="0"/>
                        <a:t> dispensant les enseignements </a:t>
                      </a:r>
                      <a:r>
                        <a:rPr lang="fr-FR" sz="1800" b="1" dirty="0"/>
                        <a:t>en présentiel </a:t>
                      </a:r>
                      <a:r>
                        <a:rPr lang="fr-FR" sz="1800" dirty="0"/>
                        <a:t>dans le développement de l’offre de formation ouverte à distance, la production de format numérique de cours magistraux, des travaux dirigés et travaux pratiques ; </a:t>
                      </a:r>
                    </a:p>
                    <a:p>
                      <a:pPr marL="285750" indent="-285750" fontAlgn="base">
                        <a:buFont typeface="Wingdings" panose="05000000000000000000" pitchFamily="2" charset="2"/>
                        <a:buChar char="ü"/>
                      </a:pPr>
                      <a:r>
                        <a:rPr lang="fr-FR" sz="1800" b="1" dirty="0"/>
                        <a:t>De rendre les ressources pédagogiques </a:t>
                      </a:r>
                      <a:r>
                        <a:rPr lang="fr-FR" sz="1800" dirty="0"/>
                        <a:t>des domaines de formation </a:t>
                      </a:r>
                      <a:r>
                        <a:rPr lang="fr-FR" sz="1800" b="1" dirty="0"/>
                        <a:t>disponibles et accessibles </a:t>
                      </a:r>
                      <a:r>
                        <a:rPr lang="fr-FR" sz="1800" dirty="0"/>
                        <a:t>à travers une plateforme commune de formation dédiée ;</a:t>
                      </a:r>
                    </a:p>
                    <a:p>
                      <a:pPr marL="285750" indent="-285750" fontAlgn="base">
                        <a:buFont typeface="Wingdings" panose="05000000000000000000" pitchFamily="2" charset="2"/>
                        <a:buChar char="ü"/>
                      </a:pPr>
                      <a:r>
                        <a:rPr lang="fr-FR" sz="1800" b="1" dirty="0"/>
                        <a:t>De mettre en place </a:t>
                      </a:r>
                      <a:r>
                        <a:rPr lang="fr-FR" sz="1800" dirty="0"/>
                        <a:t>un </a:t>
                      </a:r>
                      <a:r>
                        <a:rPr lang="fr-FR" sz="1800" b="1" dirty="0"/>
                        <a:t>réseau international de partenariat </a:t>
                      </a:r>
                      <a:r>
                        <a:rPr lang="fr-FR" sz="1800" dirty="0"/>
                        <a:t>dans le domaine de l’enseignement à distance ; </a:t>
                      </a:r>
                    </a:p>
                    <a:p>
                      <a:pPr marL="285750" indent="-285750">
                        <a:buFont typeface="Wingdings" panose="05000000000000000000" pitchFamily="2" charset="2"/>
                        <a:buChar char="ü"/>
                      </a:pPr>
                      <a:r>
                        <a:rPr lang="fr-FR" sz="1800" b="1" dirty="0"/>
                        <a:t>D’assurer à travers une plateforme,</a:t>
                      </a:r>
                      <a:r>
                        <a:rPr lang="fr-FR" sz="1800" dirty="0"/>
                        <a:t> la </a:t>
                      </a:r>
                      <a:r>
                        <a:rPr lang="fr-FR" sz="1800" b="1" dirty="0"/>
                        <a:t>diffusion des connaissances et la culture scientifique.</a:t>
                      </a:r>
                    </a:p>
                    <a:p>
                      <a:pPr marL="285750" indent="-285750">
                        <a:buFont typeface="Wingdings" panose="05000000000000000000" pitchFamily="2" charset="2"/>
                        <a:buChar char="ü"/>
                      </a:pPr>
                      <a:r>
                        <a:rPr lang="fr-FR" sz="1800" b="1" dirty="0"/>
                        <a:t>Etc.</a:t>
                      </a:r>
                      <a:endParaRPr lang="fr-FR" sz="1800" dirty="0"/>
                    </a:p>
                  </a:txBody>
                  <a:tcPr/>
                </a:tc>
                <a:extLst>
                  <a:ext uri="{0D108BD9-81ED-4DB2-BD59-A6C34878D82A}">
                    <a16:rowId xmlns:a16="http://schemas.microsoft.com/office/drawing/2014/main" val="2568002100"/>
                  </a:ext>
                </a:extLst>
              </a:tr>
              <a:tr h="403962">
                <a:tc>
                  <a:txBody>
                    <a:bodyPr/>
                    <a:lstStyle/>
                    <a:p>
                      <a:r>
                        <a:rPr lang="fr-FR" dirty="0"/>
                        <a:t>1</a:t>
                      </a:r>
                    </a:p>
                  </a:txBody>
                  <a:tcPr/>
                </a:tc>
                <a:tc>
                  <a:txBody>
                    <a:bodyPr/>
                    <a:lstStyle/>
                    <a:p>
                      <a:r>
                        <a:rPr lang="fr-FR" b="1" dirty="0"/>
                        <a:t>Objectifs </a:t>
                      </a:r>
                    </a:p>
                  </a:txBody>
                  <a:tcPr/>
                </a:tc>
                <a:tc>
                  <a:txBody>
                    <a:bodyPr/>
                    <a:lstStyle/>
                    <a:p>
                      <a:pPr marL="342900" indent="-342900" fontAlgn="base">
                        <a:buFont typeface="+mj-lt"/>
                        <a:buAutoNum type="arabicPeriod"/>
                      </a:pPr>
                      <a:r>
                        <a:rPr lang="fr-FR" sz="1800" b="1" dirty="0"/>
                        <a:t>Encourager la large diffusion des connaissances au profit de la société ;</a:t>
                      </a:r>
                    </a:p>
                    <a:p>
                      <a:pPr marL="342900" indent="-342900" fontAlgn="base">
                        <a:buFont typeface="+mj-lt"/>
                        <a:buAutoNum type="arabicPeriod"/>
                      </a:pPr>
                      <a:r>
                        <a:rPr lang="fr-FR" sz="1800" b="1" dirty="0"/>
                        <a:t>Promouvoir le libre accès aux publications et aux données de la recherche ;</a:t>
                      </a:r>
                    </a:p>
                    <a:p>
                      <a:pPr marL="342900" indent="-342900" fontAlgn="base">
                        <a:buFont typeface="+mj-lt"/>
                        <a:buAutoNum type="arabicPeriod"/>
                      </a:pPr>
                      <a:r>
                        <a:rPr lang="fr-FR" sz="1800" b="1" dirty="0"/>
                        <a:t>Promouvoir la science ouverte ;</a:t>
                      </a:r>
                    </a:p>
                    <a:p>
                      <a:pPr marL="342900" indent="-342900" fontAlgn="base">
                        <a:buFont typeface="+mj-lt"/>
                        <a:buAutoNum type="arabicPeriod"/>
                      </a:pPr>
                      <a:r>
                        <a:rPr lang="fr-FR" sz="1800" b="1" dirty="0"/>
                        <a:t>Accroître la visibilité, l’utilisation et l’impact des résultats de la recherche.</a:t>
                      </a:r>
                    </a:p>
                    <a:p>
                      <a:pPr marL="0" indent="0" fontAlgn="base">
                        <a:buFont typeface="+mj-lt"/>
                        <a:buNone/>
                      </a:pPr>
                      <a:endParaRPr lang="fr-FR" sz="1800" b="1" dirty="0"/>
                    </a:p>
                  </a:txBody>
                  <a:tcPr/>
                </a:tc>
                <a:extLst>
                  <a:ext uri="{0D108BD9-81ED-4DB2-BD59-A6C34878D82A}">
                    <a16:rowId xmlns:a16="http://schemas.microsoft.com/office/drawing/2014/main" val="1004953440"/>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460060328"/>
              </p:ext>
            </p:extLst>
          </p:nvPr>
        </p:nvGraphicFramePr>
        <p:xfrm>
          <a:off x="2042758" y="311972"/>
          <a:ext cx="8117242" cy="457200"/>
        </p:xfrm>
        <a:graphic>
          <a:graphicData uri="http://schemas.openxmlformats.org/drawingml/2006/table">
            <a:tbl>
              <a:tblPr firstRow="1" bandRow="1">
                <a:tableStyleId>{5C22544A-7EE6-4342-B048-85BDC9FD1C3A}</a:tableStyleId>
              </a:tblPr>
              <a:tblGrid>
                <a:gridCol w="8117242">
                  <a:extLst>
                    <a:ext uri="{9D8B030D-6E8A-4147-A177-3AD203B41FA5}">
                      <a16:colId xmlns:a16="http://schemas.microsoft.com/office/drawing/2014/main" val="2022997738"/>
                    </a:ext>
                  </a:extLst>
                </a:gridCol>
              </a:tblGrid>
              <a:tr h="441063">
                <a:tc>
                  <a:txBody>
                    <a:bodyPr/>
                    <a:lstStyle/>
                    <a:p>
                      <a:pPr algn="ctr"/>
                      <a:r>
                        <a:rPr lang="fr-FR" sz="2400" b="1" dirty="0"/>
                        <a:t>CONTENU</a:t>
                      </a:r>
                      <a:r>
                        <a:rPr lang="fr-FR" sz="2400" b="1" baseline="0" dirty="0"/>
                        <a:t> DES POINTS DE LA POLITIQUE SO DE L’UVCI</a:t>
                      </a:r>
                      <a:endParaRPr lang="fr-FR" sz="2400" b="1" dirty="0"/>
                    </a:p>
                  </a:txBody>
                  <a:tcPr/>
                </a:tc>
                <a:extLst>
                  <a:ext uri="{0D108BD9-81ED-4DB2-BD59-A6C34878D82A}">
                    <a16:rowId xmlns:a16="http://schemas.microsoft.com/office/drawing/2014/main" val="1763247979"/>
                  </a:ext>
                </a:extLst>
              </a:tr>
            </a:tbl>
          </a:graphicData>
        </a:graphic>
      </p:graphicFrame>
    </p:spTree>
    <p:extLst>
      <p:ext uri="{BB962C8B-B14F-4D97-AF65-F5344CB8AC3E}">
        <p14:creationId xmlns:p14="http://schemas.microsoft.com/office/powerpoint/2010/main" val="3372997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493352126"/>
              </p:ext>
            </p:extLst>
          </p:nvPr>
        </p:nvGraphicFramePr>
        <p:xfrm>
          <a:off x="828339" y="892885"/>
          <a:ext cx="11274013" cy="5981802"/>
        </p:xfrm>
        <a:graphic>
          <a:graphicData uri="http://schemas.openxmlformats.org/drawingml/2006/table">
            <a:tbl>
              <a:tblPr firstRow="1" bandRow="1">
                <a:tableStyleId>{5C22544A-7EE6-4342-B048-85BDC9FD1C3A}</a:tableStyleId>
              </a:tblPr>
              <a:tblGrid>
                <a:gridCol w="456753">
                  <a:extLst>
                    <a:ext uri="{9D8B030D-6E8A-4147-A177-3AD203B41FA5}">
                      <a16:colId xmlns:a16="http://schemas.microsoft.com/office/drawing/2014/main" val="3104118408"/>
                    </a:ext>
                  </a:extLst>
                </a:gridCol>
                <a:gridCol w="1484758">
                  <a:extLst>
                    <a:ext uri="{9D8B030D-6E8A-4147-A177-3AD203B41FA5}">
                      <a16:colId xmlns:a16="http://schemas.microsoft.com/office/drawing/2014/main" val="2419595072"/>
                    </a:ext>
                  </a:extLst>
                </a:gridCol>
                <a:gridCol w="9332502">
                  <a:extLst>
                    <a:ext uri="{9D8B030D-6E8A-4147-A177-3AD203B41FA5}">
                      <a16:colId xmlns:a16="http://schemas.microsoft.com/office/drawing/2014/main" val="1711065614"/>
                    </a:ext>
                  </a:extLst>
                </a:gridCol>
              </a:tblGrid>
              <a:tr h="403962">
                <a:tc>
                  <a:txBody>
                    <a:bodyPr/>
                    <a:lstStyle/>
                    <a:p>
                      <a:r>
                        <a:rPr lang="fr-FR" dirty="0"/>
                        <a:t>N°</a:t>
                      </a:r>
                    </a:p>
                  </a:txBody>
                  <a:tcPr/>
                </a:tc>
                <a:tc>
                  <a:txBody>
                    <a:bodyPr/>
                    <a:lstStyle/>
                    <a:p>
                      <a:r>
                        <a:rPr lang="fr-FR" b="1" dirty="0"/>
                        <a:t>INTITULE</a:t>
                      </a:r>
                    </a:p>
                  </a:txBody>
                  <a:tcPr/>
                </a:tc>
                <a:tc>
                  <a:txBody>
                    <a:bodyPr/>
                    <a:lstStyle/>
                    <a:p>
                      <a:r>
                        <a:rPr lang="fr-FR" dirty="0"/>
                        <a:t>CONTENU</a:t>
                      </a:r>
                    </a:p>
                  </a:txBody>
                  <a:tcPr/>
                </a:tc>
                <a:extLst>
                  <a:ext uri="{0D108BD9-81ED-4DB2-BD59-A6C34878D82A}">
                    <a16:rowId xmlns:a16="http://schemas.microsoft.com/office/drawing/2014/main" val="2268281366"/>
                  </a:ext>
                </a:extLst>
              </a:tr>
              <a:tr h="403962">
                <a:tc>
                  <a:txBody>
                    <a:bodyPr/>
                    <a:lstStyle/>
                    <a:p>
                      <a:r>
                        <a:rPr lang="fr-FR" dirty="0"/>
                        <a:t>2</a:t>
                      </a:r>
                    </a:p>
                  </a:txBody>
                  <a:tcPr/>
                </a:tc>
                <a:tc>
                  <a:txBody>
                    <a:bodyPr/>
                    <a:lstStyle/>
                    <a:p>
                      <a:r>
                        <a:rPr lang="fr-FR" b="1" dirty="0"/>
                        <a:t>Modalités </a:t>
                      </a:r>
                    </a:p>
                  </a:txBody>
                  <a:tcPr/>
                </a:tc>
                <a:tc>
                  <a:txBody>
                    <a:bodyPr/>
                    <a:lstStyle/>
                    <a:p>
                      <a:r>
                        <a:rPr lang="fr-FR" dirty="0"/>
                        <a:t>Les engagements</a:t>
                      </a:r>
                      <a:r>
                        <a:rPr lang="fr-FR" baseline="0" dirty="0"/>
                        <a:t> de l’UVCI : </a:t>
                      </a:r>
                      <a:r>
                        <a:rPr lang="fr-FR" dirty="0"/>
                        <a:t>Soutenir et favoriser la transition vers le libre accès et la science ouverte, Continuer le déploiement de la bibliothèque virtuelle, Créer un service/département chargé de toutes les questions liées aux données de la recherche; Développer et fournir des dispositifs et des services pour le stockage, </a:t>
                      </a:r>
                      <a:r>
                        <a:rPr lang="fr-FR" dirty="0" err="1"/>
                        <a:t>etc</a:t>
                      </a:r>
                      <a:r>
                        <a:rPr lang="fr-FR" dirty="0"/>
                        <a:t>,</a:t>
                      </a:r>
                    </a:p>
                  </a:txBody>
                  <a:tcPr/>
                </a:tc>
                <a:extLst>
                  <a:ext uri="{0D108BD9-81ED-4DB2-BD59-A6C34878D82A}">
                    <a16:rowId xmlns:a16="http://schemas.microsoft.com/office/drawing/2014/main" val="2026076675"/>
                  </a:ext>
                </a:extLst>
              </a:tr>
              <a:tr h="403962">
                <a:tc>
                  <a:txBody>
                    <a:bodyPr/>
                    <a:lstStyle/>
                    <a:p>
                      <a:r>
                        <a:rPr lang="fr-FR" dirty="0"/>
                        <a:t>3</a:t>
                      </a:r>
                    </a:p>
                  </a:txBody>
                  <a:tcPr/>
                </a:tc>
                <a:tc>
                  <a:txBody>
                    <a:bodyPr/>
                    <a:lstStyle/>
                    <a:p>
                      <a:r>
                        <a:rPr lang="fr-FR" b="1" dirty="0"/>
                        <a:t>Accès ouvert aux publications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t>Une copie électronique lisible par machine de la version publiée ou du manuscrit final revu par les pairs accepté pour publication, de toutes les publications revues par les pairs, produites par les chercheurs, est déposée dans l’archive institutionnelle en libre accès ou la bibliothèque virtuelle de l’enseignement supérieur et de la recherche scientifique de Côte d’Ivoire. </a:t>
                      </a:r>
                    </a:p>
                  </a:txBody>
                  <a:tcPr/>
                </a:tc>
                <a:extLst>
                  <a:ext uri="{0D108BD9-81ED-4DB2-BD59-A6C34878D82A}">
                    <a16:rowId xmlns:a16="http://schemas.microsoft.com/office/drawing/2014/main" val="917965552"/>
                  </a:ext>
                </a:extLst>
              </a:tr>
              <a:tr h="403962">
                <a:tc>
                  <a:txBody>
                    <a:bodyPr/>
                    <a:lstStyle/>
                    <a:p>
                      <a:r>
                        <a:rPr lang="fr-FR" dirty="0"/>
                        <a:t>4</a:t>
                      </a:r>
                    </a:p>
                  </a:txBody>
                  <a:tcPr/>
                </a:tc>
                <a:tc>
                  <a:txBody>
                    <a:bodyPr/>
                    <a:lstStyle/>
                    <a:p>
                      <a:r>
                        <a:rPr lang="fr-FR" b="1" dirty="0"/>
                        <a:t>Accès ouvert aux thèses et mémoires</a:t>
                      </a:r>
                    </a:p>
                  </a:txBody>
                  <a:tcPr/>
                </a:tc>
                <a:tc>
                  <a:txBody>
                    <a:bodyPr/>
                    <a:lstStyle/>
                    <a:p>
                      <a:pPr marL="514350" indent="-514350" fontAlgn="base">
                        <a:buFont typeface="+mj-lt"/>
                        <a:buAutoNum type="arabicPeriod"/>
                      </a:pPr>
                      <a:r>
                        <a:rPr lang="fr-FR" dirty="0"/>
                        <a:t>Une version finale acceptée de la thèse ou du mémoire (remplissant les conditions de mise en ligne) est déposée dans l’archive institutionnelle ou la bibliothèque virtuelle de l’enseignement supérieur et de la recherche scientifique.</a:t>
                      </a:r>
                    </a:p>
                    <a:p>
                      <a:pPr marL="514350" indent="-514350" fontAlgn="base">
                        <a:buFont typeface="+mj-lt"/>
                        <a:buAutoNum type="arabicPeriod"/>
                      </a:pPr>
                      <a:r>
                        <a:rPr lang="fr-FR" dirty="0"/>
                        <a:t>Cette politique s'applique à tous les étudiants de deuxième et troisième cycle qui rédigent une thèse ou un mémoire dans le cadre de leur diplôme universitaire.</a:t>
                      </a:r>
                    </a:p>
                    <a:p>
                      <a:endParaRPr lang="fr-FR" dirty="0"/>
                    </a:p>
                  </a:txBody>
                  <a:tcPr/>
                </a:tc>
                <a:extLst>
                  <a:ext uri="{0D108BD9-81ED-4DB2-BD59-A6C34878D82A}">
                    <a16:rowId xmlns:a16="http://schemas.microsoft.com/office/drawing/2014/main" val="2359942751"/>
                  </a:ext>
                </a:extLst>
              </a:tr>
              <a:tr h="403962">
                <a:tc>
                  <a:txBody>
                    <a:bodyPr/>
                    <a:lstStyle/>
                    <a:p>
                      <a:r>
                        <a:rPr lang="fr-FR" dirty="0"/>
                        <a:t>5</a:t>
                      </a:r>
                    </a:p>
                  </a:txBody>
                  <a:tcPr/>
                </a:tc>
                <a:tc>
                  <a:txBody>
                    <a:bodyPr/>
                    <a:lstStyle/>
                    <a:p>
                      <a:r>
                        <a:rPr lang="fr-FR" b="1" dirty="0"/>
                        <a:t>Accès ouvert aux données de la recherche</a:t>
                      </a:r>
                    </a:p>
                  </a:txBody>
                  <a:tcPr/>
                </a:tc>
                <a:tc>
                  <a:txBody>
                    <a:bodyPr/>
                    <a:lstStyle/>
                    <a:p>
                      <a:pPr marL="0" indent="0" fontAlgn="base">
                        <a:buFont typeface="+mj-lt"/>
                        <a:buNone/>
                      </a:pPr>
                      <a:r>
                        <a:rPr lang="fr-FR" dirty="0"/>
                        <a:t>L’UVCI fait obligation aux chercheurs de déposer les données de recherche nécessaires pour valider les résultats présentés dans les publications scientifiques et savantes dans l’archive ouverte institutionnelle ou la bibliothèque virtuelle de l’enseignement supérieur et la recherche scientifique.</a:t>
                      </a:r>
                    </a:p>
                    <a:p>
                      <a:pPr marL="0" indent="0" fontAlgn="base">
                        <a:buFont typeface="+mj-lt"/>
                        <a:buNone/>
                      </a:pPr>
                      <a:r>
                        <a:rPr lang="fr-FR" dirty="0"/>
                        <a:t>L’UVCI suit le principe "aussi ouvert que possible et aussi fermé que nécessaire"…</a:t>
                      </a:r>
                    </a:p>
                  </a:txBody>
                  <a:tcPr/>
                </a:tc>
                <a:extLst>
                  <a:ext uri="{0D108BD9-81ED-4DB2-BD59-A6C34878D82A}">
                    <a16:rowId xmlns:a16="http://schemas.microsoft.com/office/drawing/2014/main" val="1427046625"/>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240135586"/>
              </p:ext>
            </p:extLst>
          </p:nvPr>
        </p:nvGraphicFramePr>
        <p:xfrm>
          <a:off x="2000921" y="139850"/>
          <a:ext cx="8062259" cy="457200"/>
        </p:xfrm>
        <a:graphic>
          <a:graphicData uri="http://schemas.openxmlformats.org/drawingml/2006/table">
            <a:tbl>
              <a:tblPr firstRow="1" bandRow="1">
                <a:tableStyleId>{5C22544A-7EE6-4342-B048-85BDC9FD1C3A}</a:tableStyleId>
              </a:tblPr>
              <a:tblGrid>
                <a:gridCol w="8062259">
                  <a:extLst>
                    <a:ext uri="{9D8B030D-6E8A-4147-A177-3AD203B41FA5}">
                      <a16:colId xmlns:a16="http://schemas.microsoft.com/office/drawing/2014/main" val="2022997738"/>
                    </a:ext>
                  </a:extLst>
                </a:gridCol>
              </a:tblGrid>
              <a:tr h="441063">
                <a:tc>
                  <a:txBody>
                    <a:bodyPr/>
                    <a:lstStyle/>
                    <a:p>
                      <a:pPr algn="ctr"/>
                      <a:r>
                        <a:rPr lang="fr-FR" sz="2400" b="1" dirty="0"/>
                        <a:t>CONTENU</a:t>
                      </a:r>
                      <a:r>
                        <a:rPr lang="fr-FR" sz="2400" b="1" baseline="0" dirty="0"/>
                        <a:t> DES POINTS DE LA POLITIQUE SO DE L’UVCI</a:t>
                      </a:r>
                      <a:endParaRPr lang="fr-FR" sz="2400" b="1" dirty="0"/>
                    </a:p>
                  </a:txBody>
                  <a:tcPr/>
                </a:tc>
                <a:extLst>
                  <a:ext uri="{0D108BD9-81ED-4DB2-BD59-A6C34878D82A}">
                    <a16:rowId xmlns:a16="http://schemas.microsoft.com/office/drawing/2014/main" val="1763247979"/>
                  </a:ext>
                </a:extLst>
              </a:tr>
            </a:tbl>
          </a:graphicData>
        </a:graphic>
      </p:graphicFrame>
    </p:spTree>
    <p:extLst>
      <p:ext uri="{BB962C8B-B14F-4D97-AF65-F5344CB8AC3E}">
        <p14:creationId xmlns:p14="http://schemas.microsoft.com/office/powerpoint/2010/main" val="286950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456432177"/>
              </p:ext>
            </p:extLst>
          </p:nvPr>
        </p:nvGraphicFramePr>
        <p:xfrm>
          <a:off x="828339" y="892885"/>
          <a:ext cx="11274013" cy="5981802"/>
        </p:xfrm>
        <a:graphic>
          <a:graphicData uri="http://schemas.openxmlformats.org/drawingml/2006/table">
            <a:tbl>
              <a:tblPr firstRow="1" bandRow="1">
                <a:tableStyleId>{5C22544A-7EE6-4342-B048-85BDC9FD1C3A}</a:tableStyleId>
              </a:tblPr>
              <a:tblGrid>
                <a:gridCol w="456753">
                  <a:extLst>
                    <a:ext uri="{9D8B030D-6E8A-4147-A177-3AD203B41FA5}">
                      <a16:colId xmlns:a16="http://schemas.microsoft.com/office/drawing/2014/main" val="3104118408"/>
                    </a:ext>
                  </a:extLst>
                </a:gridCol>
                <a:gridCol w="1484758">
                  <a:extLst>
                    <a:ext uri="{9D8B030D-6E8A-4147-A177-3AD203B41FA5}">
                      <a16:colId xmlns:a16="http://schemas.microsoft.com/office/drawing/2014/main" val="2419595072"/>
                    </a:ext>
                  </a:extLst>
                </a:gridCol>
                <a:gridCol w="9332502">
                  <a:extLst>
                    <a:ext uri="{9D8B030D-6E8A-4147-A177-3AD203B41FA5}">
                      <a16:colId xmlns:a16="http://schemas.microsoft.com/office/drawing/2014/main" val="1711065614"/>
                    </a:ext>
                  </a:extLst>
                </a:gridCol>
              </a:tblGrid>
              <a:tr h="403962">
                <a:tc>
                  <a:txBody>
                    <a:bodyPr/>
                    <a:lstStyle/>
                    <a:p>
                      <a:r>
                        <a:rPr lang="fr-FR" dirty="0"/>
                        <a:t>N°</a:t>
                      </a:r>
                    </a:p>
                  </a:txBody>
                  <a:tcPr/>
                </a:tc>
                <a:tc>
                  <a:txBody>
                    <a:bodyPr/>
                    <a:lstStyle/>
                    <a:p>
                      <a:r>
                        <a:rPr lang="fr-FR" b="1" dirty="0"/>
                        <a:t>INTITULE</a:t>
                      </a:r>
                    </a:p>
                  </a:txBody>
                  <a:tcPr/>
                </a:tc>
                <a:tc>
                  <a:txBody>
                    <a:bodyPr/>
                    <a:lstStyle/>
                    <a:p>
                      <a:r>
                        <a:rPr lang="fr-FR" dirty="0"/>
                        <a:t>CONTENU</a:t>
                      </a:r>
                    </a:p>
                  </a:txBody>
                  <a:tcPr/>
                </a:tc>
                <a:extLst>
                  <a:ext uri="{0D108BD9-81ED-4DB2-BD59-A6C34878D82A}">
                    <a16:rowId xmlns:a16="http://schemas.microsoft.com/office/drawing/2014/main" val="2268281366"/>
                  </a:ext>
                </a:extLst>
              </a:tr>
              <a:tr h="403962">
                <a:tc>
                  <a:txBody>
                    <a:bodyPr/>
                    <a:lstStyle/>
                    <a:p>
                      <a:r>
                        <a:rPr lang="fr-FR" dirty="0"/>
                        <a:t>6</a:t>
                      </a:r>
                    </a:p>
                  </a:txBody>
                  <a:tcPr/>
                </a:tc>
                <a:tc>
                  <a:txBody>
                    <a:bodyPr/>
                    <a:lstStyle/>
                    <a:p>
                      <a:r>
                        <a:rPr lang="fr-FR" b="1" dirty="0"/>
                        <a:t>Licences</a:t>
                      </a:r>
                    </a:p>
                  </a:txBody>
                  <a:tcPr/>
                </a:tc>
                <a:tc>
                  <a:txBody>
                    <a:bodyPr/>
                    <a:lstStyle/>
                    <a:p>
                      <a:pPr marL="514350" indent="-514350" fontAlgn="base">
                        <a:buFont typeface="+mj-lt"/>
                        <a:buAutoNum type="arabicPeriod"/>
                      </a:pPr>
                      <a:r>
                        <a:rPr lang="fr-FR" dirty="0"/>
                        <a:t>L’UVCI encourage la mise à disposition des publications sous une licence de libre diffusion, telle que </a:t>
                      </a:r>
                      <a:r>
                        <a:rPr lang="fr-FR" dirty="0" err="1"/>
                        <a:t>Creative</a:t>
                      </a:r>
                      <a:r>
                        <a:rPr lang="fr-FR" dirty="0"/>
                        <a:t> Commons (CC BY).</a:t>
                      </a:r>
                    </a:p>
                    <a:p>
                      <a:pPr marL="514350" indent="-514350" fontAlgn="base">
                        <a:buFont typeface="+mj-lt"/>
                        <a:buAutoNum type="arabicPeriod"/>
                      </a:pPr>
                      <a:r>
                        <a:rPr lang="fr-FR" dirty="0"/>
                        <a:t>L’UVCI impose que les données de la recherche soient mises à disposition sous une licence de libre diffusion, telle que </a:t>
                      </a:r>
                      <a:r>
                        <a:rPr lang="fr-FR" dirty="0" err="1"/>
                        <a:t>Creative</a:t>
                      </a:r>
                      <a:r>
                        <a:rPr lang="fr-FR" dirty="0"/>
                        <a:t> Commons (CC BY ou CC0).</a:t>
                      </a:r>
                    </a:p>
                  </a:txBody>
                  <a:tcPr/>
                </a:tc>
                <a:extLst>
                  <a:ext uri="{0D108BD9-81ED-4DB2-BD59-A6C34878D82A}">
                    <a16:rowId xmlns:a16="http://schemas.microsoft.com/office/drawing/2014/main" val="2026076675"/>
                  </a:ext>
                </a:extLst>
              </a:tr>
              <a:tr h="403962">
                <a:tc>
                  <a:txBody>
                    <a:bodyPr/>
                    <a:lstStyle/>
                    <a:p>
                      <a:r>
                        <a:rPr lang="fr-FR" dirty="0"/>
                        <a:t>7</a:t>
                      </a:r>
                    </a:p>
                  </a:txBody>
                  <a:tcPr/>
                </a:tc>
                <a:tc>
                  <a:txBody>
                    <a:bodyPr/>
                    <a:lstStyle/>
                    <a:p>
                      <a:r>
                        <a:rPr lang="fr-FR" b="1" dirty="0"/>
                        <a:t>Science Ouverte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L’UVCI encourage l'adoption de pratiques scientifiques ouvertes telles que le libre accès aux publications et aux données, la participation à des projets scientifiques collaboratifs et communautaires, l'utilisation de ressources éducatives libres (REL), etc.</a:t>
                      </a:r>
                      <a:r>
                        <a:rPr lang="fr-FR" sz="18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a:p>
                  </a:txBody>
                  <a:tcPr/>
                </a:tc>
                <a:extLst>
                  <a:ext uri="{0D108BD9-81ED-4DB2-BD59-A6C34878D82A}">
                    <a16:rowId xmlns:a16="http://schemas.microsoft.com/office/drawing/2014/main" val="917965552"/>
                  </a:ext>
                </a:extLst>
              </a:tr>
              <a:tr h="403962">
                <a:tc>
                  <a:txBody>
                    <a:bodyPr/>
                    <a:lstStyle/>
                    <a:p>
                      <a:r>
                        <a:rPr lang="fr-FR" dirty="0"/>
                        <a:t>8</a:t>
                      </a:r>
                    </a:p>
                  </a:txBody>
                  <a:tcPr/>
                </a:tc>
                <a:tc>
                  <a:txBody>
                    <a:bodyPr/>
                    <a:lstStyle/>
                    <a:p>
                      <a:r>
                        <a:rPr lang="fr-FR" b="1" dirty="0"/>
                        <a:t>Evaluation de la recherche</a:t>
                      </a:r>
                    </a:p>
                  </a:txBody>
                  <a:tcPr/>
                </a:tc>
                <a:tc>
                  <a:txBody>
                    <a:bodyPr/>
                    <a:lstStyle/>
                    <a:p>
                      <a:pPr marL="514350" indent="-514350" fontAlgn="base">
                        <a:buFont typeface="+mj-lt"/>
                        <a:buAutoNum type="arabicPeriod"/>
                      </a:pPr>
                      <a:r>
                        <a:rPr lang="fr-FR" dirty="0"/>
                        <a:t>Développer en coopération avec le ministère en charge de l’enseignement supérieur et de la recherche scientifique un cadre pour l'évaluation de la recherche qui encourage la qualité de la recherche et les comportements scientifiques ouverts….</a:t>
                      </a:r>
                    </a:p>
                    <a:p>
                      <a:pPr marL="514350" indent="-514350" fontAlgn="base">
                        <a:buFont typeface="+mj-lt"/>
                        <a:buAutoNum type="arabicPeriod"/>
                      </a:pPr>
                      <a:r>
                        <a:rPr lang="fr-FR" dirty="0"/>
                        <a:t>Mettre en place des mécanismes d’incitation pour les chercheurs utilisant des pratiques de science ouverte (par exemple, partage des résultats provisoires par le biais de plateformes ouvertes, utilisation de logiciels libres et d'autres outils, participation à des projets collaboratifs ouverts, </a:t>
                      </a:r>
                    </a:p>
                    <a:p>
                      <a:pPr marL="0" indent="0" fontAlgn="base">
                        <a:buFont typeface="+mj-lt"/>
                        <a:buNone/>
                      </a:pPr>
                      <a:endParaRPr lang="fr-FR" dirty="0"/>
                    </a:p>
                  </a:txBody>
                  <a:tcPr/>
                </a:tc>
                <a:extLst>
                  <a:ext uri="{0D108BD9-81ED-4DB2-BD59-A6C34878D82A}">
                    <a16:rowId xmlns:a16="http://schemas.microsoft.com/office/drawing/2014/main" val="2359942751"/>
                  </a:ext>
                </a:extLst>
              </a:tr>
              <a:tr h="403962">
                <a:tc>
                  <a:txBody>
                    <a:bodyPr/>
                    <a:lstStyle/>
                    <a:p>
                      <a:r>
                        <a:rPr lang="fr-FR" dirty="0"/>
                        <a:t>9</a:t>
                      </a:r>
                    </a:p>
                  </a:txBody>
                  <a:tcPr/>
                </a:tc>
                <a:tc>
                  <a:txBody>
                    <a:bodyPr/>
                    <a:lstStyle/>
                    <a:p>
                      <a:r>
                        <a:rPr lang="fr-FR" b="1" dirty="0"/>
                        <a:t>Formation</a:t>
                      </a:r>
                    </a:p>
                  </a:txBody>
                  <a:tcPr/>
                </a:tc>
                <a:tc>
                  <a:txBody>
                    <a:bodyPr/>
                    <a:lstStyle/>
                    <a:p>
                      <a:pPr marL="0" indent="0" fontAlgn="base">
                        <a:buFont typeface="+mj-lt"/>
                        <a:buNone/>
                      </a:pPr>
                      <a:r>
                        <a:rPr lang="fr-FR" dirty="0"/>
                        <a:t>L‘UVCI s'engage à organiser des formations pour faciliter l'adoption de la science ouverte et doter les chercheurs, les bibliothécaires et les autres membres du personnel des compétences et de l'expertise nécessaires. …</a:t>
                      </a:r>
                    </a:p>
                  </a:txBody>
                  <a:tcPr/>
                </a:tc>
                <a:extLst>
                  <a:ext uri="{0D108BD9-81ED-4DB2-BD59-A6C34878D82A}">
                    <a16:rowId xmlns:a16="http://schemas.microsoft.com/office/drawing/2014/main" val="1427046625"/>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240135586"/>
              </p:ext>
            </p:extLst>
          </p:nvPr>
        </p:nvGraphicFramePr>
        <p:xfrm>
          <a:off x="2000921" y="139850"/>
          <a:ext cx="8062259" cy="457200"/>
        </p:xfrm>
        <a:graphic>
          <a:graphicData uri="http://schemas.openxmlformats.org/drawingml/2006/table">
            <a:tbl>
              <a:tblPr firstRow="1" bandRow="1">
                <a:tableStyleId>{5C22544A-7EE6-4342-B048-85BDC9FD1C3A}</a:tableStyleId>
              </a:tblPr>
              <a:tblGrid>
                <a:gridCol w="8062259">
                  <a:extLst>
                    <a:ext uri="{9D8B030D-6E8A-4147-A177-3AD203B41FA5}">
                      <a16:colId xmlns:a16="http://schemas.microsoft.com/office/drawing/2014/main" val="2022997738"/>
                    </a:ext>
                  </a:extLst>
                </a:gridCol>
              </a:tblGrid>
              <a:tr h="441063">
                <a:tc>
                  <a:txBody>
                    <a:bodyPr/>
                    <a:lstStyle/>
                    <a:p>
                      <a:pPr algn="ctr"/>
                      <a:r>
                        <a:rPr lang="fr-FR" sz="2400" b="1" dirty="0"/>
                        <a:t>CONTENU</a:t>
                      </a:r>
                      <a:r>
                        <a:rPr lang="fr-FR" sz="2400" b="1" baseline="0" dirty="0"/>
                        <a:t> DES POINTS DE LA POLITIQUE SO DE L’UVCI</a:t>
                      </a:r>
                      <a:endParaRPr lang="fr-FR" sz="2400" b="1" dirty="0"/>
                    </a:p>
                  </a:txBody>
                  <a:tcPr/>
                </a:tc>
                <a:extLst>
                  <a:ext uri="{0D108BD9-81ED-4DB2-BD59-A6C34878D82A}">
                    <a16:rowId xmlns:a16="http://schemas.microsoft.com/office/drawing/2014/main" val="1763247979"/>
                  </a:ext>
                </a:extLst>
              </a:tr>
            </a:tbl>
          </a:graphicData>
        </a:graphic>
      </p:graphicFrame>
    </p:spTree>
    <p:extLst>
      <p:ext uri="{BB962C8B-B14F-4D97-AF65-F5344CB8AC3E}">
        <p14:creationId xmlns:p14="http://schemas.microsoft.com/office/powerpoint/2010/main" val="232952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432337398"/>
              </p:ext>
            </p:extLst>
          </p:nvPr>
        </p:nvGraphicFramePr>
        <p:xfrm>
          <a:off x="839096" y="1129553"/>
          <a:ext cx="11274013" cy="5067402"/>
        </p:xfrm>
        <a:graphic>
          <a:graphicData uri="http://schemas.openxmlformats.org/drawingml/2006/table">
            <a:tbl>
              <a:tblPr firstRow="1" bandRow="1">
                <a:tableStyleId>{5C22544A-7EE6-4342-B048-85BDC9FD1C3A}</a:tableStyleId>
              </a:tblPr>
              <a:tblGrid>
                <a:gridCol w="456753">
                  <a:extLst>
                    <a:ext uri="{9D8B030D-6E8A-4147-A177-3AD203B41FA5}">
                      <a16:colId xmlns:a16="http://schemas.microsoft.com/office/drawing/2014/main" val="3104118408"/>
                    </a:ext>
                  </a:extLst>
                </a:gridCol>
                <a:gridCol w="1484758">
                  <a:extLst>
                    <a:ext uri="{9D8B030D-6E8A-4147-A177-3AD203B41FA5}">
                      <a16:colId xmlns:a16="http://schemas.microsoft.com/office/drawing/2014/main" val="2419595072"/>
                    </a:ext>
                  </a:extLst>
                </a:gridCol>
                <a:gridCol w="9332502">
                  <a:extLst>
                    <a:ext uri="{9D8B030D-6E8A-4147-A177-3AD203B41FA5}">
                      <a16:colId xmlns:a16="http://schemas.microsoft.com/office/drawing/2014/main" val="1711065614"/>
                    </a:ext>
                  </a:extLst>
                </a:gridCol>
              </a:tblGrid>
              <a:tr h="403962">
                <a:tc>
                  <a:txBody>
                    <a:bodyPr/>
                    <a:lstStyle/>
                    <a:p>
                      <a:r>
                        <a:rPr lang="fr-FR" dirty="0"/>
                        <a:t>N°</a:t>
                      </a:r>
                    </a:p>
                  </a:txBody>
                  <a:tcPr/>
                </a:tc>
                <a:tc>
                  <a:txBody>
                    <a:bodyPr/>
                    <a:lstStyle/>
                    <a:p>
                      <a:r>
                        <a:rPr lang="fr-FR" b="1" dirty="0"/>
                        <a:t>INTITULE</a:t>
                      </a:r>
                    </a:p>
                  </a:txBody>
                  <a:tcPr/>
                </a:tc>
                <a:tc>
                  <a:txBody>
                    <a:bodyPr/>
                    <a:lstStyle/>
                    <a:p>
                      <a:r>
                        <a:rPr lang="fr-FR" dirty="0"/>
                        <a:t>CONTENU</a:t>
                      </a:r>
                    </a:p>
                  </a:txBody>
                  <a:tcPr/>
                </a:tc>
                <a:extLst>
                  <a:ext uri="{0D108BD9-81ED-4DB2-BD59-A6C34878D82A}">
                    <a16:rowId xmlns:a16="http://schemas.microsoft.com/office/drawing/2014/main" val="2268281366"/>
                  </a:ext>
                </a:extLst>
              </a:tr>
              <a:tr h="403962">
                <a:tc>
                  <a:txBody>
                    <a:bodyPr/>
                    <a:lstStyle/>
                    <a:p>
                      <a:r>
                        <a:rPr lang="fr-FR" dirty="0"/>
                        <a:t>10</a:t>
                      </a:r>
                    </a:p>
                  </a:txBody>
                  <a:tcPr/>
                </a:tc>
                <a:tc>
                  <a:txBody>
                    <a:bodyPr/>
                    <a:lstStyle/>
                    <a:p>
                      <a:r>
                        <a:rPr lang="fr-FR" b="1" dirty="0"/>
                        <a:t>Evaluation</a:t>
                      </a:r>
                      <a:r>
                        <a:rPr lang="fr-FR" b="1" baseline="0" dirty="0"/>
                        <a:t> de la politique de la SO</a:t>
                      </a:r>
                      <a:endParaRPr lang="fr-FR" b="1" dirty="0"/>
                    </a:p>
                  </a:txBody>
                  <a:tcPr/>
                </a:tc>
                <a:tc>
                  <a:txBody>
                    <a:bodyPr/>
                    <a:lstStyle/>
                    <a:p>
                      <a:pPr marL="0" indent="0">
                        <a:buNone/>
                      </a:pPr>
                      <a:r>
                        <a:rPr lang="fr-FR" b="1" dirty="0"/>
                        <a:t>Une évaluation de la mise en œuvre de la politique a lieu tous les trois (03) ans.</a:t>
                      </a:r>
                    </a:p>
                    <a:p>
                      <a:endParaRPr lang="fr-FR" dirty="0"/>
                    </a:p>
                    <a:p>
                      <a:pPr marL="514350" indent="-514350" fontAlgn="base">
                        <a:buFont typeface="+mj-lt"/>
                        <a:buAutoNum type="arabicPeriod"/>
                      </a:pPr>
                      <a:endParaRPr lang="fr-FR" dirty="0"/>
                    </a:p>
                  </a:txBody>
                  <a:tcPr/>
                </a:tc>
                <a:extLst>
                  <a:ext uri="{0D108BD9-81ED-4DB2-BD59-A6C34878D82A}">
                    <a16:rowId xmlns:a16="http://schemas.microsoft.com/office/drawing/2014/main" val="2026076675"/>
                  </a:ext>
                </a:extLst>
              </a:tr>
              <a:tr h="403962">
                <a:tc>
                  <a:txBody>
                    <a:bodyPr/>
                    <a:lstStyle/>
                    <a:p>
                      <a:r>
                        <a:rPr lang="fr-FR" dirty="0"/>
                        <a:t>11</a:t>
                      </a:r>
                    </a:p>
                  </a:txBody>
                  <a:tcPr/>
                </a:tc>
                <a:tc>
                  <a:txBody>
                    <a:bodyPr/>
                    <a:lstStyle/>
                    <a:p>
                      <a:r>
                        <a:rPr lang="fr-FR" b="1" dirty="0"/>
                        <a:t>Signature</a:t>
                      </a:r>
                    </a:p>
                  </a:txBody>
                  <a:tcPr/>
                </a:tc>
                <a:tc>
                  <a:txBody>
                    <a:bodyPr/>
                    <a:lstStyle/>
                    <a:p>
                      <a:r>
                        <a:rPr lang="fr-FR" b="1" dirty="0"/>
                        <a:t>Approuvée et prenant effet à compter du 1</a:t>
                      </a:r>
                      <a:r>
                        <a:rPr lang="fr-FR" b="1" baseline="30000" dirty="0"/>
                        <a:t>er</a:t>
                      </a:r>
                      <a:r>
                        <a:rPr lang="fr-FR" b="1" dirty="0"/>
                        <a:t> avril 2022.</a:t>
                      </a:r>
                      <a:r>
                        <a:rPr lang="fr-FR" sz="1800" b="1"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a:p>
                  </a:txBody>
                  <a:tcPr/>
                </a:tc>
                <a:extLst>
                  <a:ext uri="{0D108BD9-81ED-4DB2-BD59-A6C34878D82A}">
                    <a16:rowId xmlns:a16="http://schemas.microsoft.com/office/drawing/2014/main" val="917965552"/>
                  </a:ext>
                </a:extLst>
              </a:tr>
              <a:tr h="403962">
                <a:tc>
                  <a:txBody>
                    <a:bodyPr/>
                    <a:lstStyle/>
                    <a:p>
                      <a:r>
                        <a:rPr lang="fr-FR" dirty="0"/>
                        <a:t>0</a:t>
                      </a:r>
                    </a:p>
                  </a:txBody>
                  <a:tcPr/>
                </a:tc>
                <a:tc>
                  <a:txBody>
                    <a:bodyPr/>
                    <a:lstStyle/>
                    <a:p>
                      <a:r>
                        <a:rPr lang="fr-FR" b="1" dirty="0"/>
                        <a:t>Glossaire</a:t>
                      </a:r>
                    </a:p>
                  </a:txBody>
                  <a:tcPr/>
                </a:tc>
                <a:tc>
                  <a:txBody>
                    <a:bodyPr/>
                    <a:lstStyle/>
                    <a:p>
                      <a:pPr marL="342900" indent="-342900" fontAlgn="base">
                        <a:buFont typeface="+mj-lt"/>
                        <a:buAutoNum type="arabicPeriod"/>
                      </a:pPr>
                      <a:r>
                        <a:rPr lang="fr-FR" b="1" baseline="0" dirty="0"/>
                        <a:t>Archive Ouverte</a:t>
                      </a:r>
                    </a:p>
                    <a:p>
                      <a:pPr marL="342900" indent="-342900" fontAlgn="base">
                        <a:buFont typeface="+mj-lt"/>
                        <a:buAutoNum type="arabicPeriod"/>
                      </a:pPr>
                      <a:r>
                        <a:rPr lang="fr-FR" b="1" baseline="0" dirty="0"/>
                        <a:t>Chercheur </a:t>
                      </a:r>
                    </a:p>
                    <a:p>
                      <a:pPr marL="342900" indent="-342900" fontAlgn="base">
                        <a:buFont typeface="+mj-lt"/>
                        <a:buAutoNum type="arabicPeriod"/>
                      </a:pPr>
                      <a:r>
                        <a:rPr lang="fr-FR" b="1" baseline="0" dirty="0"/>
                        <a:t>Donnée de recherche</a:t>
                      </a:r>
                    </a:p>
                    <a:p>
                      <a:pPr marL="342900" indent="-342900" fontAlgn="base">
                        <a:buFont typeface="+mj-lt"/>
                        <a:buAutoNum type="arabicPeriod"/>
                      </a:pPr>
                      <a:r>
                        <a:rPr lang="fr-FR" b="1" baseline="0" dirty="0"/>
                        <a:t>Embargo </a:t>
                      </a:r>
                    </a:p>
                    <a:p>
                      <a:pPr marL="342900" indent="-342900" fontAlgn="base">
                        <a:buFont typeface="+mj-lt"/>
                        <a:buAutoNum type="arabicPeriod"/>
                      </a:pPr>
                      <a:r>
                        <a:rPr lang="fr-FR" b="1" baseline="0" dirty="0"/>
                        <a:t>Métadonnée </a:t>
                      </a:r>
                    </a:p>
                    <a:p>
                      <a:pPr marL="342900" marR="0" indent="-342900" algn="l" defTabSz="914400" rtl="0" eaLnBrk="1" fontAlgn="base" latinLnBrk="0" hangingPunct="1">
                        <a:lnSpc>
                          <a:spcPct val="100000"/>
                        </a:lnSpc>
                        <a:spcBef>
                          <a:spcPts val="0"/>
                        </a:spcBef>
                        <a:spcAft>
                          <a:spcPts val="0"/>
                        </a:spcAft>
                        <a:buClrTx/>
                        <a:buSzTx/>
                        <a:buFont typeface="+mj-lt"/>
                        <a:buAutoNum type="arabicPeriod"/>
                        <a:tabLst/>
                        <a:defRPr/>
                      </a:pPr>
                      <a:r>
                        <a:rPr lang="fr-FR" sz="1800" b="1" dirty="0"/>
                        <a:t>Plan de Gestion des Données (PGD) </a:t>
                      </a:r>
                    </a:p>
                    <a:p>
                      <a:pPr marL="342900" indent="-342900" fontAlgn="base">
                        <a:buFont typeface="+mj-lt"/>
                        <a:buAutoNum type="arabicPeriod"/>
                      </a:pPr>
                      <a:r>
                        <a:rPr lang="fr-FR" sz="1800" b="1" baseline="0" dirty="0"/>
                        <a:t>Pré-</a:t>
                      </a:r>
                      <a:r>
                        <a:rPr lang="fr-FR" sz="1800" b="1" baseline="0" dirty="0" err="1"/>
                        <a:t>print</a:t>
                      </a:r>
                      <a:endParaRPr lang="fr-FR" sz="1800" b="1" baseline="0" dirty="0"/>
                    </a:p>
                    <a:p>
                      <a:pPr marL="342900" indent="-342900" fontAlgn="base">
                        <a:buFont typeface="+mj-lt"/>
                        <a:buAutoNum type="arabicPeriod"/>
                      </a:pPr>
                      <a:r>
                        <a:rPr lang="fr-FR" sz="1800" b="1" baseline="0" dirty="0"/>
                        <a:t>Principes FAIR</a:t>
                      </a:r>
                    </a:p>
                    <a:p>
                      <a:pPr marL="342900" indent="-342900" fontAlgn="base">
                        <a:buFont typeface="+mj-lt"/>
                        <a:buAutoNum type="arabicPeriod"/>
                      </a:pPr>
                      <a:r>
                        <a:rPr lang="fr-FR" sz="1800" b="1" baseline="0" dirty="0"/>
                        <a:t>Recherche scientifique </a:t>
                      </a:r>
                    </a:p>
                    <a:p>
                      <a:pPr marL="342900" indent="-342900" fontAlgn="base">
                        <a:buFont typeface="+mj-lt"/>
                        <a:buAutoNum type="arabicPeriod"/>
                      </a:pPr>
                      <a:r>
                        <a:rPr lang="fr-FR" sz="1800" b="1" baseline="0" dirty="0"/>
                        <a:t>Ressources Educatives Libres</a:t>
                      </a:r>
                    </a:p>
                    <a:p>
                      <a:pPr marL="342900" indent="-342900" fontAlgn="base">
                        <a:buFont typeface="+mj-lt"/>
                        <a:buAutoNum type="arabicPeriod"/>
                      </a:pPr>
                      <a:r>
                        <a:rPr lang="fr-FR" sz="1800" b="1" baseline="0" dirty="0"/>
                        <a:t>Science Ouverte</a:t>
                      </a:r>
                    </a:p>
                  </a:txBody>
                  <a:tcPr/>
                </a:tc>
                <a:extLst>
                  <a:ext uri="{0D108BD9-81ED-4DB2-BD59-A6C34878D82A}">
                    <a16:rowId xmlns:a16="http://schemas.microsoft.com/office/drawing/2014/main" val="2359942751"/>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240135586"/>
              </p:ext>
            </p:extLst>
          </p:nvPr>
        </p:nvGraphicFramePr>
        <p:xfrm>
          <a:off x="2000921" y="139850"/>
          <a:ext cx="8062259" cy="457200"/>
        </p:xfrm>
        <a:graphic>
          <a:graphicData uri="http://schemas.openxmlformats.org/drawingml/2006/table">
            <a:tbl>
              <a:tblPr firstRow="1" bandRow="1">
                <a:tableStyleId>{5C22544A-7EE6-4342-B048-85BDC9FD1C3A}</a:tableStyleId>
              </a:tblPr>
              <a:tblGrid>
                <a:gridCol w="8062259">
                  <a:extLst>
                    <a:ext uri="{9D8B030D-6E8A-4147-A177-3AD203B41FA5}">
                      <a16:colId xmlns:a16="http://schemas.microsoft.com/office/drawing/2014/main" val="2022997738"/>
                    </a:ext>
                  </a:extLst>
                </a:gridCol>
              </a:tblGrid>
              <a:tr h="441063">
                <a:tc>
                  <a:txBody>
                    <a:bodyPr/>
                    <a:lstStyle/>
                    <a:p>
                      <a:pPr algn="ctr"/>
                      <a:r>
                        <a:rPr lang="fr-FR" sz="2400" b="1" dirty="0"/>
                        <a:t>CONTENU</a:t>
                      </a:r>
                      <a:r>
                        <a:rPr lang="fr-FR" sz="2400" b="1" baseline="0" dirty="0"/>
                        <a:t> DES POINTS DE LA POLITIQUE SO DE L’UVCI</a:t>
                      </a:r>
                      <a:endParaRPr lang="fr-FR" sz="2400" b="1" dirty="0"/>
                    </a:p>
                  </a:txBody>
                  <a:tcPr/>
                </a:tc>
                <a:extLst>
                  <a:ext uri="{0D108BD9-81ED-4DB2-BD59-A6C34878D82A}">
                    <a16:rowId xmlns:a16="http://schemas.microsoft.com/office/drawing/2014/main" val="1763247979"/>
                  </a:ext>
                </a:extLst>
              </a:tr>
            </a:tbl>
          </a:graphicData>
        </a:graphic>
      </p:graphicFrame>
    </p:spTree>
    <p:extLst>
      <p:ext uri="{BB962C8B-B14F-4D97-AF65-F5344CB8AC3E}">
        <p14:creationId xmlns:p14="http://schemas.microsoft.com/office/powerpoint/2010/main" val="2422186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1044E38-E2C4-4CB5-AFB4-0DDB71BB7DEB}"/>
              </a:ext>
            </a:extLst>
          </p:cNvPr>
          <p:cNvSpPr>
            <a:spLocks noGrp="1"/>
          </p:cNvSpPr>
          <p:nvPr>
            <p:ph type="title"/>
          </p:nvPr>
        </p:nvSpPr>
        <p:spPr>
          <a:xfrm>
            <a:off x="1004455" y="0"/>
            <a:ext cx="11187545" cy="772747"/>
          </a:xfrm>
        </p:spPr>
        <p:txBody>
          <a:bodyPr>
            <a:normAutofit/>
          </a:bodyPr>
          <a:lstStyle/>
          <a:p>
            <a:pPr algn="ctr"/>
            <a:r>
              <a:rPr lang="fr-FR" dirty="0"/>
              <a:t>Perspectives</a:t>
            </a:r>
          </a:p>
        </p:txBody>
      </p:sp>
      <p:sp>
        <p:nvSpPr>
          <p:cNvPr id="4" name="Espace réservé du contenu 3">
            <a:extLst>
              <a:ext uri="{FF2B5EF4-FFF2-40B4-BE49-F238E27FC236}">
                <a16:creationId xmlns:a16="http://schemas.microsoft.com/office/drawing/2014/main" id="{090BA861-D623-4971-9ECC-E7CEA6888CC0}"/>
              </a:ext>
            </a:extLst>
          </p:cNvPr>
          <p:cNvSpPr>
            <a:spLocks noGrp="1"/>
          </p:cNvSpPr>
          <p:nvPr>
            <p:ph idx="1"/>
          </p:nvPr>
        </p:nvSpPr>
        <p:spPr>
          <a:xfrm>
            <a:off x="904875" y="1538344"/>
            <a:ext cx="11020426" cy="5319656"/>
          </a:xfrm>
        </p:spPr>
        <p:txBody>
          <a:bodyPr>
            <a:normAutofit/>
          </a:bodyPr>
          <a:lstStyle/>
          <a:p>
            <a:pPr marL="514350" indent="-514350">
              <a:buAutoNum type="arabicPeriod"/>
            </a:pPr>
            <a:r>
              <a:rPr lang="fr-FR" b="1" dirty="0"/>
              <a:t>Renforcer les activités de mise en œuvre de la politique à renforcer</a:t>
            </a:r>
          </a:p>
          <a:p>
            <a:pPr marL="514350" indent="-514350">
              <a:buAutoNum type="arabicPeriod"/>
            </a:pPr>
            <a:r>
              <a:rPr lang="fr-FR" b="1" dirty="0"/>
              <a:t>Accompagner les autres universités et grandes Ecoles Publiques pour l’élaboration de leur politique institutionnelle de la science ouverte </a:t>
            </a:r>
          </a:p>
          <a:p>
            <a:pPr marL="514350" indent="-514350">
              <a:buAutoNum type="arabicPeriod"/>
            </a:pPr>
            <a:r>
              <a:rPr lang="fr-FR" b="1" dirty="0"/>
              <a:t>Coordonner la finalisation de la mise en place du Plan National de la Science Ouverte (recommandations du symposium National sur la Science Ouverte en Côte d’Ivoire)</a:t>
            </a:r>
          </a:p>
          <a:p>
            <a:pPr marL="514350" indent="-514350">
              <a:buAutoNum type="arabicPeriod"/>
            </a:pPr>
            <a:r>
              <a:rPr lang="fr-FR" b="1" dirty="0"/>
              <a:t>Renforcer la collaboration et la recherche de partenaires</a:t>
            </a:r>
            <a:br>
              <a:rPr lang="fr-FR" dirty="0"/>
            </a:b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444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1143000" y="1870764"/>
            <a:ext cx="9613900" cy="3412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p>
        </p:txBody>
      </p:sp>
      <p:sp>
        <p:nvSpPr>
          <p:cNvPr id="8" name="Titre 1">
            <a:extLst>
              <a:ext uri="{FF2B5EF4-FFF2-40B4-BE49-F238E27FC236}">
                <a16:creationId xmlns:a16="http://schemas.microsoft.com/office/drawing/2014/main" id="{942710DE-3F0F-43DF-BF9E-95E813207B3A}"/>
              </a:ext>
            </a:extLst>
          </p:cNvPr>
          <p:cNvSpPr txBox="1">
            <a:spLocks/>
          </p:cNvSpPr>
          <p:nvPr/>
        </p:nvSpPr>
        <p:spPr>
          <a:xfrm>
            <a:off x="828601" y="245165"/>
            <a:ext cx="11223481" cy="3369404"/>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Trebuchet MS" panose="020B0603020202020204" pitchFamily="34" charset="0"/>
                <a:ea typeface="+mj-ea"/>
                <a:cs typeface="+mj-cs"/>
              </a:defRPr>
            </a:lvl1pPr>
          </a:lstStyle>
          <a:p>
            <a:endParaRPr lang="fr-FR" dirty="0"/>
          </a:p>
          <a:p>
            <a:pPr marL="457200" indent="-457200">
              <a:buFont typeface="Wingdings" panose="05000000000000000000" pitchFamily="2" charset="2"/>
              <a:buChar char="Ø"/>
            </a:pPr>
            <a:endParaRPr lang="fr-FR" dirty="0"/>
          </a:p>
        </p:txBody>
      </p:sp>
      <p:pic>
        <p:nvPicPr>
          <p:cNvPr id="7" name="Image 6"/>
          <p:cNvPicPr>
            <a:picLocks noChangeAspect="1"/>
          </p:cNvPicPr>
          <p:nvPr/>
        </p:nvPicPr>
        <p:blipFill>
          <a:blip r:embed="rId3"/>
          <a:stretch>
            <a:fillRect/>
          </a:stretch>
        </p:blipFill>
        <p:spPr>
          <a:xfrm>
            <a:off x="6828797" y="2673241"/>
            <a:ext cx="3873545" cy="3873545"/>
          </a:xfrm>
          <a:prstGeom prst="rect">
            <a:avLst/>
          </a:prstGeom>
        </p:spPr>
      </p:pic>
      <p:sp>
        <p:nvSpPr>
          <p:cNvPr id="9" name="ZoneTexte 8"/>
          <p:cNvSpPr txBox="1"/>
          <p:nvPr/>
        </p:nvSpPr>
        <p:spPr>
          <a:xfrm>
            <a:off x="1423661" y="1074504"/>
            <a:ext cx="5751690" cy="2431435"/>
          </a:xfrm>
          <a:prstGeom prst="rect">
            <a:avLst/>
          </a:prstGeom>
          <a:noFill/>
        </p:spPr>
        <p:txBody>
          <a:bodyPr wrap="square" rtlCol="0">
            <a:spAutoFit/>
          </a:bodyPr>
          <a:lstStyle/>
          <a:p>
            <a:pPr algn="ctr"/>
            <a:r>
              <a:rPr lang="fr-CI" sz="2800" dirty="0"/>
              <a:t>Merci pour votre aimable attention</a:t>
            </a:r>
          </a:p>
          <a:p>
            <a:pPr algn="ctr"/>
            <a:endParaRPr lang="fr-CI" sz="2800" dirty="0"/>
          </a:p>
          <a:p>
            <a:pPr algn="ctr"/>
            <a:r>
              <a:rPr lang="fr-CI" sz="3200" b="1" dirty="0"/>
              <a:t>Dr Cécile COULIBALY</a:t>
            </a:r>
          </a:p>
          <a:p>
            <a:pPr algn="ctr"/>
            <a:r>
              <a:rPr lang="fr-CI" sz="3200" b="1" dirty="0">
                <a:hlinkClick r:id="rId4"/>
              </a:rPr>
              <a:t>cecile.coulibaly@uvci.edu.ci</a:t>
            </a:r>
            <a:endParaRPr lang="fr-CI" sz="3200" b="1" dirty="0"/>
          </a:p>
          <a:p>
            <a:pPr algn="ctr"/>
            <a:endParaRPr lang="fr-CI" sz="3200" dirty="0"/>
          </a:p>
        </p:txBody>
      </p:sp>
      <p:sp>
        <p:nvSpPr>
          <p:cNvPr id="10" name="Titre 1">
            <a:extLst>
              <a:ext uri="{FF2B5EF4-FFF2-40B4-BE49-F238E27FC236}">
                <a16:creationId xmlns:a16="http://schemas.microsoft.com/office/drawing/2014/main" id="{942710DE-3F0F-43DF-BF9E-95E813207B3A}"/>
              </a:ext>
            </a:extLst>
          </p:cNvPr>
          <p:cNvSpPr>
            <a:spLocks noGrp="1"/>
          </p:cNvSpPr>
          <p:nvPr>
            <p:ph type="title"/>
          </p:nvPr>
        </p:nvSpPr>
        <p:spPr>
          <a:xfrm>
            <a:off x="828601" y="1"/>
            <a:ext cx="11223481" cy="829339"/>
          </a:xfrm>
          <a:gradFill>
            <a:gsLst>
              <a:gs pos="0">
                <a:schemeClr val="accent1">
                  <a:lumMod val="5000"/>
                  <a:lumOff val="95000"/>
                </a:schemeClr>
              </a:gs>
              <a:gs pos="74000">
                <a:schemeClr val="accent6">
                  <a:lumMod val="20000"/>
                  <a:lumOff val="80000"/>
                </a:schemeClr>
              </a:gs>
              <a:gs pos="100000">
                <a:schemeClr val="bg1"/>
              </a:gs>
            </a:gsLst>
          </a:gradFill>
        </p:spPr>
        <p:txBody>
          <a:bodyPr/>
          <a:lstStyle/>
          <a:p>
            <a:pPr algn="ctr"/>
            <a:r>
              <a:rPr lang="fr-FR" dirty="0"/>
              <a:t>UNIVERSITE VIRTUELLE DE COTE D’IVOIRE</a:t>
            </a:r>
          </a:p>
        </p:txBody>
      </p:sp>
    </p:spTree>
    <p:extLst>
      <p:ext uri="{BB962C8B-B14F-4D97-AF65-F5344CB8AC3E}">
        <p14:creationId xmlns:p14="http://schemas.microsoft.com/office/powerpoint/2010/main" val="200367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1044E38-E2C4-4CB5-AFB4-0DDB71BB7DEB}"/>
              </a:ext>
            </a:extLst>
          </p:cNvPr>
          <p:cNvSpPr>
            <a:spLocks noGrp="1"/>
          </p:cNvSpPr>
          <p:nvPr>
            <p:ph type="title"/>
          </p:nvPr>
        </p:nvSpPr>
        <p:spPr>
          <a:xfrm>
            <a:off x="962025" y="295275"/>
            <a:ext cx="11229975" cy="492710"/>
          </a:xfrm>
        </p:spPr>
        <p:txBody>
          <a:bodyPr>
            <a:normAutofit fontScale="90000"/>
          </a:bodyPr>
          <a:lstStyle/>
          <a:p>
            <a:pPr algn="ctr"/>
            <a:r>
              <a:rPr lang="fr-FR" sz="3600" dirty="0"/>
              <a:t>PLAN  </a:t>
            </a:r>
          </a:p>
        </p:txBody>
      </p:sp>
      <p:sp>
        <p:nvSpPr>
          <p:cNvPr id="4" name="Espace réservé du contenu 3">
            <a:extLst>
              <a:ext uri="{FF2B5EF4-FFF2-40B4-BE49-F238E27FC236}">
                <a16:creationId xmlns:a16="http://schemas.microsoft.com/office/drawing/2014/main" id="{090BA861-D623-4971-9ECC-E7CEA6888CC0}"/>
              </a:ext>
            </a:extLst>
          </p:cNvPr>
          <p:cNvSpPr>
            <a:spLocks noGrp="1"/>
          </p:cNvSpPr>
          <p:nvPr>
            <p:ph idx="1"/>
          </p:nvPr>
        </p:nvSpPr>
        <p:spPr>
          <a:xfrm>
            <a:off x="1181101" y="1104900"/>
            <a:ext cx="9700260" cy="5339443"/>
          </a:xfrm>
        </p:spPr>
        <p:txBody>
          <a:bodyPr>
            <a:normAutofit/>
          </a:bodyPr>
          <a:lstStyle/>
          <a:p>
            <a:pPr>
              <a:lnSpc>
                <a:spcPct val="150000"/>
              </a:lnSpc>
              <a:buClr>
                <a:srgbClr val="7030A0"/>
              </a:buClr>
              <a:buSzPct val="130000"/>
            </a:pPr>
            <a:endParaRPr lang="fr-FR" sz="2400" b="1" dirty="0">
              <a:latin typeface="Arial" panose="020B0604020202020204" pitchFamily="34" charset="0"/>
              <a:cs typeface="Arial" panose="020B0604020202020204" pitchFamily="34" charset="0"/>
            </a:endParaRPr>
          </a:p>
          <a:p>
            <a:pPr>
              <a:lnSpc>
                <a:spcPct val="150000"/>
              </a:lnSpc>
              <a:buClr>
                <a:srgbClr val="7030A0"/>
              </a:buClr>
              <a:buSzPct val="130000"/>
            </a:pPr>
            <a:endParaRPr lang="fr-FR" sz="2400" b="1" dirty="0">
              <a:latin typeface="Arial" panose="020B0604020202020204" pitchFamily="34" charset="0"/>
              <a:cs typeface="Arial" panose="020B0604020202020204" pitchFamily="34" charset="0"/>
            </a:endParaRPr>
          </a:p>
          <a:p>
            <a:pPr>
              <a:lnSpc>
                <a:spcPct val="150000"/>
              </a:lnSpc>
              <a:buClr>
                <a:srgbClr val="7030A0"/>
              </a:buClr>
              <a:buSzPct val="130000"/>
            </a:pPr>
            <a:endParaRPr lang="fr-FR" sz="2400" b="1" dirty="0">
              <a:latin typeface="Arial" panose="020B0604020202020204" pitchFamily="34" charset="0"/>
              <a:cs typeface="Arial" panose="020B0604020202020204" pitchFamily="34" charset="0"/>
            </a:endParaRPr>
          </a:p>
          <a:p>
            <a:pPr>
              <a:lnSpc>
                <a:spcPct val="150000"/>
              </a:lnSpc>
              <a:buClr>
                <a:srgbClr val="7030A0"/>
              </a:buClr>
              <a:buSzPct val="130000"/>
            </a:pPr>
            <a:endParaRPr lang="fr-FR" sz="2400" b="1" dirty="0">
              <a:latin typeface="Arial" panose="020B0604020202020204" pitchFamily="34" charset="0"/>
              <a:cs typeface="Arial" panose="020B0604020202020204"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1326417702"/>
              </p:ext>
            </p:extLst>
          </p:nvPr>
        </p:nvGraphicFramePr>
        <p:xfrm>
          <a:off x="1276348" y="1104898"/>
          <a:ext cx="10481760" cy="5092573"/>
        </p:xfrm>
        <a:graphic>
          <a:graphicData uri="http://schemas.openxmlformats.org/drawingml/2006/table">
            <a:tbl>
              <a:tblPr firstRow="1" bandRow="1">
                <a:tableStyleId>{5C22544A-7EE6-4342-B048-85BDC9FD1C3A}</a:tableStyleId>
              </a:tblPr>
              <a:tblGrid>
                <a:gridCol w="10481760">
                  <a:extLst>
                    <a:ext uri="{9D8B030D-6E8A-4147-A177-3AD203B41FA5}">
                      <a16:colId xmlns:a16="http://schemas.microsoft.com/office/drawing/2014/main" val="4108747339"/>
                    </a:ext>
                  </a:extLst>
                </a:gridCol>
              </a:tblGrid>
              <a:tr h="1891215">
                <a:tc>
                  <a:txBody>
                    <a:bodyPr/>
                    <a:lstStyle/>
                    <a:p>
                      <a:pPr marL="571500" indent="-571500" algn="l">
                        <a:lnSpc>
                          <a:spcPct val="200000"/>
                        </a:lnSpc>
                        <a:buFont typeface="+mj-lt"/>
                        <a:buAutoNum type="romanUcPeriod"/>
                      </a:pPr>
                      <a:r>
                        <a:rPr lang="fr-FR" sz="2800" b="1" baseline="0" dirty="0">
                          <a:solidFill>
                            <a:schemeClr val="tx1"/>
                          </a:solidFill>
                          <a:latin typeface="+mn-lt"/>
                        </a:rPr>
                        <a:t>Remerciements </a:t>
                      </a:r>
                    </a:p>
                    <a:p>
                      <a:pPr marL="571500" indent="-571500" algn="l">
                        <a:lnSpc>
                          <a:spcPct val="200000"/>
                        </a:lnSpc>
                        <a:buFont typeface="+mj-lt"/>
                        <a:buAutoNum type="romanUcPeriod"/>
                      </a:pPr>
                      <a:r>
                        <a:rPr lang="fr-FR" sz="2800" b="1" baseline="0" dirty="0">
                          <a:solidFill>
                            <a:schemeClr val="tx1"/>
                          </a:solidFill>
                          <a:latin typeface="+mn-lt"/>
                        </a:rPr>
                        <a:t>Historique</a:t>
                      </a:r>
                      <a:endParaRPr lang="fr-FR" sz="2800" b="1" dirty="0">
                        <a:solidFill>
                          <a:schemeClr val="tx1"/>
                        </a:solidFill>
                        <a:latin typeface="+mn-lt"/>
                      </a:endParaRPr>
                    </a:p>
                    <a:p>
                      <a:pPr marL="571500" indent="-571500" algn="l">
                        <a:lnSpc>
                          <a:spcPct val="200000"/>
                        </a:lnSpc>
                        <a:buFont typeface="+mj-lt"/>
                        <a:buAutoNum type="romanUcPeriod"/>
                      </a:pPr>
                      <a:r>
                        <a:rPr lang="fr-FR" sz="2800" b="1" baseline="0" dirty="0">
                          <a:solidFill>
                            <a:schemeClr val="tx1"/>
                          </a:solidFill>
                          <a:latin typeface="+mn-lt"/>
                        </a:rPr>
                        <a:t>Signature de la politique de la SO</a:t>
                      </a:r>
                    </a:p>
                    <a:p>
                      <a:pPr marL="571500" indent="-571500">
                        <a:lnSpc>
                          <a:spcPct val="200000"/>
                        </a:lnSpc>
                        <a:buFont typeface="+mj-lt"/>
                        <a:buAutoNum type="romanUcPeriod" startAt="4"/>
                      </a:pPr>
                      <a:r>
                        <a:rPr lang="fr-FR" sz="2800" dirty="0">
                          <a:solidFill>
                            <a:schemeClr val="tx1"/>
                          </a:solidFill>
                        </a:rPr>
                        <a:t>LIBSENSE,</a:t>
                      </a:r>
                      <a:r>
                        <a:rPr lang="fr-FR" sz="2800" baseline="0" dirty="0">
                          <a:solidFill>
                            <a:schemeClr val="tx1"/>
                          </a:solidFill>
                        </a:rPr>
                        <a:t> programme pour la SO en Afrique : </a:t>
                      </a:r>
                      <a:r>
                        <a:rPr lang="fr-FR" sz="2800" dirty="0">
                          <a:solidFill>
                            <a:schemeClr val="tx1"/>
                          </a:solidFill>
                        </a:rPr>
                        <a:t>stratégie globale</a:t>
                      </a:r>
                      <a:endParaRPr lang="fr-FR" sz="2800" b="1" baseline="0" dirty="0">
                        <a:solidFill>
                          <a:schemeClr val="tx1"/>
                        </a:solidFill>
                        <a:latin typeface="+mn-lt"/>
                      </a:endParaRPr>
                    </a:p>
                    <a:p>
                      <a:pPr marL="571500" indent="-571500">
                        <a:lnSpc>
                          <a:spcPct val="200000"/>
                        </a:lnSpc>
                        <a:buFont typeface="+mj-lt"/>
                        <a:buAutoNum type="romanUcPeriod" startAt="4"/>
                      </a:pPr>
                      <a:r>
                        <a:rPr lang="fr-FR" sz="2800" b="1" baseline="0" dirty="0">
                          <a:solidFill>
                            <a:schemeClr val="tx1"/>
                          </a:solidFill>
                          <a:latin typeface="+mn-lt"/>
                        </a:rPr>
                        <a:t>Politique de SO de l’UVCI </a:t>
                      </a:r>
                    </a:p>
                    <a:p>
                      <a:pPr marL="571500" indent="-571500">
                        <a:lnSpc>
                          <a:spcPct val="200000"/>
                        </a:lnSpc>
                        <a:buFont typeface="+mj-lt"/>
                        <a:buAutoNum type="romanUcPeriod" startAt="4"/>
                      </a:pPr>
                      <a:r>
                        <a:rPr lang="fr-FR" sz="2800" b="1" baseline="0" dirty="0">
                          <a:solidFill>
                            <a:schemeClr val="tx1"/>
                          </a:solidFill>
                          <a:latin typeface="+mn-lt"/>
                        </a:rPr>
                        <a:t>Perspectives </a:t>
                      </a:r>
                      <a:endParaRPr lang="fr-FR" sz="2800" b="1" dirty="0">
                        <a:solidFill>
                          <a:schemeClr val="tx1"/>
                        </a:solidFill>
                        <a:latin typeface="+mn-lt"/>
                      </a:endParaRPr>
                    </a:p>
                  </a:txBody>
                  <a:tcPr>
                    <a:solidFill>
                      <a:schemeClr val="bg1"/>
                    </a:solidFill>
                  </a:tcPr>
                </a:tc>
                <a:extLst>
                  <a:ext uri="{0D108BD9-81ED-4DB2-BD59-A6C34878D82A}">
                    <a16:rowId xmlns:a16="http://schemas.microsoft.com/office/drawing/2014/main" val="1336723835"/>
                  </a:ext>
                </a:extLst>
              </a:tr>
            </a:tbl>
          </a:graphicData>
        </a:graphic>
      </p:graphicFrame>
    </p:spTree>
    <p:extLst>
      <p:ext uri="{BB962C8B-B14F-4D97-AF65-F5344CB8AC3E}">
        <p14:creationId xmlns:p14="http://schemas.microsoft.com/office/powerpoint/2010/main" val="47163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1044E38-E2C4-4CB5-AFB4-0DDB71BB7DEB}"/>
              </a:ext>
            </a:extLst>
          </p:cNvPr>
          <p:cNvSpPr>
            <a:spLocks noGrp="1"/>
          </p:cNvSpPr>
          <p:nvPr>
            <p:ph type="title"/>
          </p:nvPr>
        </p:nvSpPr>
        <p:spPr/>
        <p:txBody>
          <a:bodyPr>
            <a:normAutofit/>
          </a:bodyPr>
          <a:lstStyle/>
          <a:p>
            <a:pPr algn="just"/>
            <a:r>
              <a:rPr lang="fr-FR" dirty="0"/>
              <a:t>1. HISTORIQUE</a:t>
            </a:r>
          </a:p>
        </p:txBody>
      </p:sp>
      <p:sp>
        <p:nvSpPr>
          <p:cNvPr id="6" name="Rectangle 5"/>
          <p:cNvSpPr/>
          <p:nvPr/>
        </p:nvSpPr>
        <p:spPr>
          <a:xfrm>
            <a:off x="763905" y="2819370"/>
            <a:ext cx="5027839" cy="3600986"/>
          </a:xfrm>
          <a:prstGeom prst="rect">
            <a:avLst/>
          </a:prstGeom>
          <a:solidFill>
            <a:schemeClr val="accent5">
              <a:lumMod val="20000"/>
              <a:lumOff val="80000"/>
            </a:schemeClr>
          </a:solidFill>
        </p:spPr>
        <p:txBody>
          <a:bodyPr wrap="square">
            <a:spAutoFit/>
          </a:bodyPr>
          <a:lstStyle/>
          <a:p>
            <a:pPr algn="just">
              <a:spcBef>
                <a:spcPts val="600"/>
              </a:spcBef>
              <a:spcAft>
                <a:spcPts val="600"/>
              </a:spcAft>
            </a:pPr>
            <a:r>
              <a:rPr lang="fr-FR" sz="1800" b="1" dirty="0">
                <a:solidFill>
                  <a:schemeClr val="tx1"/>
                </a:solidFill>
              </a:rPr>
              <a:t>Fort engagement du MESRS:</a:t>
            </a:r>
          </a:p>
          <a:p>
            <a:pPr algn="just">
              <a:spcBef>
                <a:spcPts val="600"/>
              </a:spcBef>
              <a:spcAft>
                <a:spcPts val="600"/>
              </a:spcAft>
              <a:buFont typeface="Arial" pitchFamily="34" charset="0"/>
              <a:buChar char="•"/>
            </a:pPr>
            <a:r>
              <a:rPr lang="fr-FR" sz="1800" b="1" dirty="0"/>
              <a:t> Création en 2015 de l’UVCI :  </a:t>
            </a:r>
            <a:r>
              <a:rPr lang="fr-FR" sz="1800" dirty="0"/>
              <a:t>Promotion du numérique éducatif et mise en place de plateforme de diffusion de la connaissance scientifique ;</a:t>
            </a:r>
          </a:p>
          <a:p>
            <a:pPr algn="just">
              <a:spcBef>
                <a:spcPts val="600"/>
              </a:spcBef>
              <a:spcAft>
                <a:spcPts val="600"/>
              </a:spcAft>
              <a:buFont typeface="Arial" pitchFamily="34" charset="0"/>
              <a:buChar char="•"/>
            </a:pPr>
            <a:r>
              <a:rPr lang="fr-FR" sz="1800" b="1" dirty="0"/>
              <a:t> Création en 2016 de la BVESRS : </a:t>
            </a:r>
            <a:r>
              <a:rPr lang="fr-FR" sz="1800" dirty="0"/>
              <a:t>Mutualisation des ressources documentaires de l’enseignement supérieur et de la recherche</a:t>
            </a:r>
          </a:p>
          <a:p>
            <a:pPr algn="just">
              <a:spcBef>
                <a:spcPts val="600"/>
              </a:spcBef>
              <a:spcAft>
                <a:spcPts val="600"/>
              </a:spcAft>
              <a:buFont typeface="Arial" pitchFamily="34" charset="0"/>
              <a:buChar char="•"/>
            </a:pPr>
            <a:r>
              <a:rPr lang="fr-FR" sz="1800" b="1" dirty="0"/>
              <a:t>Plus de 8000 thèses et mémoires en texte intégral numérisés avec l’appui de la fondation MTN </a:t>
            </a:r>
            <a:r>
              <a:rPr lang="fr-FR" sz="1800" b="1" dirty="0">
                <a:solidFill>
                  <a:srgbClr val="C00000"/>
                </a:solidFill>
              </a:rPr>
              <a:t>/ OPEN ACCESS </a:t>
            </a:r>
          </a:p>
        </p:txBody>
      </p:sp>
      <p:sp>
        <p:nvSpPr>
          <p:cNvPr id="7" name="Rectangle 6"/>
          <p:cNvSpPr/>
          <p:nvPr/>
        </p:nvSpPr>
        <p:spPr>
          <a:xfrm>
            <a:off x="5800725" y="5903893"/>
            <a:ext cx="6324600" cy="954107"/>
          </a:xfrm>
          <a:prstGeom prst="rect">
            <a:avLst/>
          </a:prstGeom>
          <a:solidFill>
            <a:schemeClr val="accent5">
              <a:lumMod val="20000"/>
              <a:lumOff val="80000"/>
            </a:schemeClr>
          </a:solidFill>
        </p:spPr>
        <p:txBody>
          <a:bodyPr wrap="square">
            <a:spAutoFit/>
          </a:bodyPr>
          <a:lstStyle/>
          <a:p>
            <a:r>
              <a:rPr lang="fr-FR" b="1" dirty="0">
                <a:solidFill>
                  <a:schemeClr val="tx1"/>
                </a:solidFill>
                <a:cs typeface="Arial" panose="020B0604020202020204" pitchFamily="34" charset="0"/>
              </a:rPr>
              <a:t>Bibliothèque Virtuelle de l'Enseignement Supérieur et de la Recherche Scientifique de Côte d'Ivoire " </a:t>
            </a:r>
            <a:r>
              <a:rPr lang="fr-FR" dirty="0">
                <a:solidFill>
                  <a:schemeClr val="tx1"/>
                </a:solidFill>
                <a:cs typeface="Arial" panose="020B0604020202020204" pitchFamily="34" charset="0"/>
              </a:rPr>
              <a:t>: améliorer l'accès à la littérature savante et  partager des connaissances et renforcer les activités de recherche pour l'innovation et le développement</a:t>
            </a:r>
          </a:p>
        </p:txBody>
      </p:sp>
      <p:sp>
        <p:nvSpPr>
          <p:cNvPr id="11" name="Rectangle 10"/>
          <p:cNvSpPr/>
          <p:nvPr/>
        </p:nvSpPr>
        <p:spPr>
          <a:xfrm>
            <a:off x="763905" y="880348"/>
            <a:ext cx="11361420" cy="1554272"/>
          </a:xfrm>
          <a:prstGeom prst="rect">
            <a:avLst/>
          </a:prstGeom>
          <a:solidFill>
            <a:schemeClr val="accent2">
              <a:lumMod val="40000"/>
              <a:lumOff val="60000"/>
            </a:schemeClr>
          </a:solidFill>
        </p:spPr>
        <p:txBody>
          <a:bodyPr wrap="square">
            <a:spAutoFit/>
          </a:bodyPr>
          <a:lstStyle/>
          <a:p>
            <a:r>
              <a:rPr lang="fr-FR" sz="1900" b="1" dirty="0"/>
              <a:t>HISTOIRE DE LA SCIENCE OUVERTE EN CÔTE D’IVOIRE</a:t>
            </a:r>
          </a:p>
          <a:p>
            <a:pPr marL="342900" indent="-342900">
              <a:buFontTx/>
              <a:buChar char="-"/>
            </a:pPr>
            <a:r>
              <a:rPr lang="fr-FR" sz="1900" dirty="0"/>
              <a:t>2009 : début des initiatives d’innovation des services de bibliothèques académiques et de recherche </a:t>
            </a:r>
          </a:p>
          <a:p>
            <a:pPr marL="342900" indent="-342900">
              <a:buFontTx/>
              <a:buChar char="-"/>
            </a:pPr>
            <a:r>
              <a:rPr lang="fr-FR" sz="1900" dirty="0"/>
              <a:t>2014 : Projet de création des archives ouvertes en 2014 </a:t>
            </a:r>
          </a:p>
          <a:p>
            <a:pPr marL="342900" indent="-342900">
              <a:buFontTx/>
              <a:buChar char="-"/>
            </a:pPr>
            <a:r>
              <a:rPr lang="fr-FR" sz="1900" b="1" dirty="0">
                <a:solidFill>
                  <a:srgbClr val="C00000"/>
                </a:solidFill>
              </a:rPr>
              <a:t>2016 : projet de mutualisation de la production scientifique nationale, améliorer l’accès et l’utilisation  </a:t>
            </a:r>
          </a:p>
        </p:txBody>
      </p:sp>
      <p:pic>
        <p:nvPicPr>
          <p:cNvPr id="2" name="Image 1"/>
          <p:cNvPicPr>
            <a:picLocks noChangeAspect="1"/>
          </p:cNvPicPr>
          <p:nvPr/>
        </p:nvPicPr>
        <p:blipFill>
          <a:blip r:embed="rId2"/>
          <a:stretch>
            <a:fillRect/>
          </a:stretch>
        </p:blipFill>
        <p:spPr>
          <a:xfrm>
            <a:off x="5734050" y="2609851"/>
            <a:ext cx="6457950" cy="3294042"/>
          </a:xfrm>
          <a:prstGeom prst="rect">
            <a:avLst/>
          </a:prstGeom>
        </p:spPr>
      </p:pic>
    </p:spTree>
    <p:extLst>
      <p:ext uri="{BB962C8B-B14F-4D97-AF65-F5344CB8AC3E}">
        <p14:creationId xmlns:p14="http://schemas.microsoft.com/office/powerpoint/2010/main" val="2724938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2628097716"/>
              </p:ext>
            </p:extLst>
          </p:nvPr>
        </p:nvGraphicFramePr>
        <p:xfrm>
          <a:off x="-1" y="0"/>
          <a:ext cx="12486807" cy="7622724"/>
        </p:xfrm>
        <a:graphic>
          <a:graphicData uri="http://schemas.openxmlformats.org/drawingml/2006/table">
            <a:tbl>
              <a:tblPr firstRow="1" bandRow="1">
                <a:tableStyleId>{5C22544A-7EE6-4342-B048-85BDC9FD1C3A}</a:tableStyleId>
              </a:tblPr>
              <a:tblGrid>
                <a:gridCol w="2543176">
                  <a:extLst>
                    <a:ext uri="{9D8B030D-6E8A-4147-A177-3AD203B41FA5}">
                      <a16:colId xmlns:a16="http://schemas.microsoft.com/office/drawing/2014/main" val="20000"/>
                    </a:ext>
                  </a:extLst>
                </a:gridCol>
                <a:gridCol w="9943631">
                  <a:extLst>
                    <a:ext uri="{9D8B030D-6E8A-4147-A177-3AD203B41FA5}">
                      <a16:colId xmlns:a16="http://schemas.microsoft.com/office/drawing/2014/main" val="20001"/>
                    </a:ext>
                  </a:extLst>
                </a:gridCol>
              </a:tblGrid>
              <a:tr h="1044419">
                <a:tc gridSpan="2">
                  <a:txBody>
                    <a:bodyPr/>
                    <a:lstStyle/>
                    <a:p>
                      <a:pPr algn="ctr"/>
                      <a:r>
                        <a:rPr lang="fr-FR" sz="3200" b="1" baseline="0" dirty="0"/>
                        <a:t>Open Access </a:t>
                      </a:r>
                      <a:r>
                        <a:rPr lang="fr-FR" sz="3200" b="1" baseline="0" dirty="0" err="1"/>
                        <a:t>Week</a:t>
                      </a:r>
                      <a:r>
                        <a:rPr lang="fr-FR" sz="3200" b="1" baseline="0" dirty="0"/>
                        <a:t> Côte d’Ivoire</a:t>
                      </a:r>
                    </a:p>
                  </a:txBody>
                  <a:tcPr/>
                </a:tc>
                <a:tc hMerge="1">
                  <a:txBody>
                    <a:bodyPr/>
                    <a:lstStyle/>
                    <a:p>
                      <a:endParaRPr lang="fr-FR" b="1" dirty="0"/>
                    </a:p>
                  </a:txBody>
                  <a:tcPr/>
                </a:tc>
                <a:extLst>
                  <a:ext uri="{0D108BD9-81ED-4DB2-BD59-A6C34878D82A}">
                    <a16:rowId xmlns:a16="http://schemas.microsoft.com/office/drawing/2014/main" val="10000"/>
                  </a:ext>
                </a:extLst>
              </a:tr>
              <a:tr h="6578305">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800" b="1" dirty="0">
                          <a:solidFill>
                            <a:srgbClr val="002060"/>
                          </a:solidFill>
                        </a:rPr>
                        <a:t> </a:t>
                      </a:r>
                    </a:p>
                    <a:p>
                      <a:pPr marL="342900" indent="-342900">
                        <a:buFont typeface="Wingdings" panose="05000000000000000000" pitchFamily="2" charset="2"/>
                        <a:buChar char="v"/>
                      </a:pPr>
                      <a:r>
                        <a:rPr lang="fr-FR" sz="1800" b="1" dirty="0"/>
                        <a:t> </a:t>
                      </a:r>
                      <a:r>
                        <a:rPr lang="fr-FR" sz="1800" b="1" dirty="0">
                          <a:solidFill>
                            <a:srgbClr val="C00000"/>
                          </a:solidFill>
                        </a:rPr>
                        <a:t>Open Access Week Côte d’Ivoire instituée par le MESRS en 2018</a:t>
                      </a:r>
                    </a:p>
                    <a:p>
                      <a:pPr marL="0" indent="0">
                        <a:buFont typeface="Wingdings" panose="05000000000000000000" pitchFamily="2" charset="2"/>
                        <a:buNone/>
                      </a:pPr>
                      <a:endParaRPr lang="fr-FR" sz="1600" b="1" dirty="0"/>
                    </a:p>
                    <a:p>
                      <a:pPr marL="342900" indent="-342900">
                        <a:buFontTx/>
                        <a:buChar char="-"/>
                      </a:pPr>
                      <a:r>
                        <a:rPr lang="fr-FR" sz="1500" b="1" dirty="0">
                          <a:solidFill>
                            <a:srgbClr val="002060"/>
                          </a:solidFill>
                        </a:rPr>
                        <a:t>Développement</a:t>
                      </a:r>
                      <a:r>
                        <a:rPr lang="fr-FR" sz="1500" b="1" baseline="0" dirty="0">
                          <a:solidFill>
                            <a:srgbClr val="002060"/>
                          </a:solidFill>
                        </a:rPr>
                        <a:t> de la collaboration avec les communautés de pratiques </a:t>
                      </a:r>
                      <a:r>
                        <a:rPr lang="fr-FR" sz="1500" b="0" baseline="0" dirty="0">
                          <a:solidFill>
                            <a:srgbClr val="002060"/>
                          </a:solidFill>
                        </a:rPr>
                        <a:t>: étudiants, chercheurs, … /RITER/COBES-CI)</a:t>
                      </a:r>
                    </a:p>
                    <a:p>
                      <a:pPr marL="0" indent="0">
                        <a:buFontTx/>
                        <a:buNone/>
                      </a:pPr>
                      <a:endParaRPr lang="fr-FR" sz="1500" b="0" baseline="0" dirty="0">
                        <a:solidFill>
                          <a:srgbClr val="002060"/>
                        </a:solidFill>
                      </a:endParaRPr>
                    </a:p>
                    <a:p>
                      <a:pPr marL="342900" indent="-342900">
                        <a:buFontTx/>
                        <a:buChar char="-"/>
                      </a:pPr>
                      <a:r>
                        <a:rPr lang="fr-FR" sz="1500" b="1" baseline="0" dirty="0">
                          <a:solidFill>
                            <a:srgbClr val="002060"/>
                          </a:solidFill>
                        </a:rPr>
                        <a:t>Développement du partenariat</a:t>
                      </a:r>
                      <a:r>
                        <a:rPr lang="fr-FR" sz="1500" b="0" baseline="0" dirty="0">
                          <a:solidFill>
                            <a:srgbClr val="002060"/>
                          </a:solidFill>
                        </a:rPr>
                        <a:t> (EIFL, LIBSENSE, WACREN, </a:t>
                      </a:r>
                      <a:r>
                        <a:rPr lang="fr-FR" sz="1500" b="0" baseline="0" dirty="0" err="1">
                          <a:solidFill>
                            <a:srgbClr val="002060"/>
                          </a:solidFill>
                        </a:rPr>
                        <a:t>SCEaR</a:t>
                      </a:r>
                      <a:r>
                        <a:rPr lang="fr-FR" sz="1500" b="0" baseline="0" dirty="0">
                          <a:solidFill>
                            <a:srgbClr val="002060"/>
                          </a:solidFill>
                        </a:rPr>
                        <a:t>, GIZ/PROFERE)</a:t>
                      </a:r>
                    </a:p>
                    <a:p>
                      <a:pPr marL="342900" indent="-342900">
                        <a:buFontTx/>
                        <a:buChar char="-"/>
                      </a:pPr>
                      <a:endParaRPr lang="fr-FR" sz="1500" b="0" baseline="0" dirty="0">
                        <a:solidFill>
                          <a:srgbClr val="002060"/>
                        </a:solidFill>
                      </a:endParaRPr>
                    </a:p>
                    <a:p>
                      <a:pPr marL="342900" indent="-342900">
                        <a:buFontTx/>
                        <a:buChar char="-"/>
                      </a:pPr>
                      <a:r>
                        <a:rPr lang="fr-FR" sz="1500" b="1" baseline="0" dirty="0">
                          <a:solidFill>
                            <a:srgbClr val="002060"/>
                          </a:solidFill>
                        </a:rPr>
                        <a:t>R</a:t>
                      </a:r>
                      <a:r>
                        <a:rPr lang="fr-FR" sz="1500" b="1" dirty="0">
                          <a:solidFill>
                            <a:srgbClr val="002060"/>
                          </a:solidFill>
                        </a:rPr>
                        <a:t>enforcement de capacités  </a:t>
                      </a:r>
                      <a:r>
                        <a:rPr lang="fr-FR" sz="1500" b="0" dirty="0">
                          <a:solidFill>
                            <a:srgbClr val="002060"/>
                          </a:solidFill>
                        </a:rPr>
                        <a:t>étudiants, des enseignants chercheurs, des chercheurs et des bibliothécaires </a:t>
                      </a:r>
                    </a:p>
                    <a:p>
                      <a:pPr marL="342900" indent="-342900">
                        <a:buFontTx/>
                        <a:buChar char="-"/>
                      </a:pPr>
                      <a:endParaRPr lang="fr-FR" sz="1600" b="0" dirty="0">
                        <a:solidFill>
                          <a:srgbClr val="002060"/>
                        </a:solidFill>
                      </a:endParaRPr>
                    </a:p>
                  </a:txBody>
                  <a:tcPr/>
                </a:tc>
                <a:tc>
                  <a:txBody>
                    <a:bodyPr/>
                    <a:lstStyle/>
                    <a:p>
                      <a:pPr marL="0" lvl="0" indent="0" algn="ctr">
                        <a:buFont typeface="Wingdings" panose="05000000000000000000" pitchFamily="2" charset="2"/>
                        <a:buNone/>
                      </a:pPr>
                      <a:r>
                        <a:rPr lang="fr-FR" sz="2400" b="1" kern="1200" dirty="0">
                          <a:solidFill>
                            <a:schemeClr val="dk1"/>
                          </a:solidFill>
                          <a:effectLst/>
                          <a:latin typeface="+mn-lt"/>
                          <a:ea typeface="+mn-ea"/>
                          <a:cs typeface="+mn-cs"/>
                        </a:rPr>
                        <a:t>Quelques images des sessions 2018 et 2019</a:t>
                      </a: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p>
                      <a:pPr marL="0" lvl="0" indent="0">
                        <a:buFont typeface="Wingdings" panose="05000000000000000000" pitchFamily="2" charset="2"/>
                        <a:buNone/>
                      </a:pPr>
                      <a:endParaRPr lang="fr-FR"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2"/>
                  </a:ext>
                </a:extLst>
              </a:tr>
            </a:tbl>
          </a:graphicData>
        </a:graphic>
      </p:graphicFrame>
      <p:pic>
        <p:nvPicPr>
          <p:cNvPr id="7" name="Image 6">
            <a:extLst>
              <a:ext uri="{FF2B5EF4-FFF2-40B4-BE49-F238E27FC236}">
                <a16:creationId xmlns:a16="http://schemas.microsoft.com/office/drawing/2014/main" id="{2FE026A0-E17B-4F7F-B9B7-9DD02A5BAE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8268" y="1049171"/>
            <a:ext cx="2493250" cy="2198853"/>
          </a:xfrm>
          <a:prstGeom prst="rect">
            <a:avLst/>
          </a:prstGeom>
          <a:noFill/>
          <a:ln>
            <a:noFill/>
          </a:ln>
        </p:spPr>
      </p:pic>
      <p:pic>
        <p:nvPicPr>
          <p:cNvPr id="8" name="Image 7">
            <a:extLst>
              <a:ext uri="{FF2B5EF4-FFF2-40B4-BE49-F238E27FC236}">
                <a16:creationId xmlns:a16="http://schemas.microsoft.com/office/drawing/2014/main" id="{8C329BD1-D1A3-4ACC-BAAD-868A9C80E82E}"/>
              </a:ext>
            </a:extLst>
          </p:cNvPr>
          <p:cNvPicPr>
            <a:picLocks noChangeAspect="1"/>
          </p:cNvPicPr>
          <p:nvPr/>
        </p:nvPicPr>
        <p:blipFill>
          <a:blip r:embed="rId4"/>
          <a:stretch>
            <a:fillRect/>
          </a:stretch>
        </p:blipFill>
        <p:spPr>
          <a:xfrm>
            <a:off x="5181518" y="1049171"/>
            <a:ext cx="4081206" cy="2022510"/>
          </a:xfrm>
          <a:prstGeom prst="rect">
            <a:avLst/>
          </a:prstGeom>
        </p:spPr>
      </p:pic>
      <p:pic>
        <p:nvPicPr>
          <p:cNvPr id="9" name="Image 8">
            <a:extLst>
              <a:ext uri="{FF2B5EF4-FFF2-40B4-BE49-F238E27FC236}">
                <a16:creationId xmlns:a16="http://schemas.microsoft.com/office/drawing/2014/main" id="{22233ADD-A8FE-4139-B652-FFB6FBFCC91F}"/>
              </a:ext>
            </a:extLst>
          </p:cNvPr>
          <p:cNvPicPr>
            <a:picLocks noChangeAspect="1"/>
          </p:cNvPicPr>
          <p:nvPr/>
        </p:nvPicPr>
        <p:blipFill>
          <a:blip r:embed="rId5"/>
          <a:stretch>
            <a:fillRect/>
          </a:stretch>
        </p:blipFill>
        <p:spPr>
          <a:xfrm>
            <a:off x="9382126" y="1122364"/>
            <a:ext cx="2990849" cy="1801812"/>
          </a:xfrm>
          <a:prstGeom prst="rect">
            <a:avLst/>
          </a:prstGeom>
        </p:spPr>
      </p:pic>
      <p:pic>
        <p:nvPicPr>
          <p:cNvPr id="10" name="Image 9">
            <a:extLst>
              <a:ext uri="{FF2B5EF4-FFF2-40B4-BE49-F238E27FC236}">
                <a16:creationId xmlns:a16="http://schemas.microsoft.com/office/drawing/2014/main" id="{43027321-26D6-4C19-9914-F942A4C18A91}"/>
              </a:ext>
            </a:extLst>
          </p:cNvPr>
          <p:cNvPicPr>
            <a:picLocks noChangeAspect="1"/>
          </p:cNvPicPr>
          <p:nvPr/>
        </p:nvPicPr>
        <p:blipFill>
          <a:blip r:embed="rId6"/>
          <a:stretch>
            <a:fillRect/>
          </a:stretch>
        </p:blipFill>
        <p:spPr>
          <a:xfrm>
            <a:off x="2676871" y="3125435"/>
            <a:ext cx="3135838" cy="2082519"/>
          </a:xfrm>
          <a:prstGeom prst="rect">
            <a:avLst/>
          </a:prstGeom>
        </p:spPr>
      </p:pic>
      <p:pic>
        <p:nvPicPr>
          <p:cNvPr id="11" name="Image 10">
            <a:extLst>
              <a:ext uri="{FF2B5EF4-FFF2-40B4-BE49-F238E27FC236}">
                <a16:creationId xmlns:a16="http://schemas.microsoft.com/office/drawing/2014/main" id="{C4D93D9B-A4C8-497B-912C-4C2D48536B1C}"/>
              </a:ext>
            </a:extLst>
          </p:cNvPr>
          <p:cNvPicPr>
            <a:picLocks noChangeAspect="1"/>
          </p:cNvPicPr>
          <p:nvPr/>
        </p:nvPicPr>
        <p:blipFill>
          <a:blip r:embed="rId7"/>
          <a:stretch>
            <a:fillRect/>
          </a:stretch>
        </p:blipFill>
        <p:spPr>
          <a:xfrm>
            <a:off x="6080033" y="3067961"/>
            <a:ext cx="3207959" cy="2294409"/>
          </a:xfrm>
          <a:prstGeom prst="rect">
            <a:avLst/>
          </a:prstGeom>
        </p:spPr>
      </p:pic>
      <p:pic>
        <p:nvPicPr>
          <p:cNvPr id="12" name="Image 11">
            <a:extLst>
              <a:ext uri="{FF2B5EF4-FFF2-40B4-BE49-F238E27FC236}">
                <a16:creationId xmlns:a16="http://schemas.microsoft.com/office/drawing/2014/main" id="{AB9BC907-528C-4AD0-B4CF-CD1024EEC3ED}"/>
              </a:ext>
            </a:extLst>
          </p:cNvPr>
          <p:cNvPicPr>
            <a:picLocks noChangeAspect="1"/>
          </p:cNvPicPr>
          <p:nvPr/>
        </p:nvPicPr>
        <p:blipFill>
          <a:blip r:embed="rId7"/>
          <a:stretch>
            <a:fillRect/>
          </a:stretch>
        </p:blipFill>
        <p:spPr>
          <a:xfrm>
            <a:off x="2651603" y="5257800"/>
            <a:ext cx="3306494" cy="2364924"/>
          </a:xfrm>
          <a:prstGeom prst="rect">
            <a:avLst/>
          </a:prstGeom>
        </p:spPr>
      </p:pic>
      <p:pic>
        <p:nvPicPr>
          <p:cNvPr id="13" name="Image 12">
            <a:extLst>
              <a:ext uri="{FF2B5EF4-FFF2-40B4-BE49-F238E27FC236}">
                <a16:creationId xmlns:a16="http://schemas.microsoft.com/office/drawing/2014/main" id="{1DAA0DC1-3588-4F79-B9C6-CD02486049B3}"/>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029498" y="5362370"/>
            <a:ext cx="3692105" cy="2213519"/>
          </a:xfrm>
          <a:prstGeom prst="rect">
            <a:avLst/>
          </a:prstGeom>
          <a:noFill/>
          <a:ln>
            <a:noFill/>
          </a:ln>
        </p:spPr>
      </p:pic>
      <p:pic>
        <p:nvPicPr>
          <p:cNvPr id="14" name="Image 13">
            <a:extLst>
              <a:ext uri="{FF2B5EF4-FFF2-40B4-BE49-F238E27FC236}">
                <a16:creationId xmlns:a16="http://schemas.microsoft.com/office/drawing/2014/main" id="{5224C278-4CD0-44C5-AAF4-4656C7976716}"/>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59393" y="2924176"/>
            <a:ext cx="3050825" cy="2171699"/>
          </a:xfrm>
          <a:prstGeom prst="rect">
            <a:avLst/>
          </a:prstGeom>
          <a:noFill/>
          <a:ln>
            <a:noFill/>
          </a:ln>
        </p:spPr>
      </p:pic>
      <p:pic>
        <p:nvPicPr>
          <p:cNvPr id="16" name="Image 15">
            <a:extLst>
              <a:ext uri="{FF2B5EF4-FFF2-40B4-BE49-F238E27FC236}">
                <a16:creationId xmlns:a16="http://schemas.microsoft.com/office/drawing/2014/main" id="{5305E2B8-6D22-477B-9F52-9D6F3AAA3631}"/>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66027" y="5095875"/>
            <a:ext cx="2353455" cy="2314898"/>
          </a:xfrm>
          <a:prstGeom prst="rect">
            <a:avLst/>
          </a:prstGeom>
          <a:noFill/>
          <a:ln>
            <a:noFill/>
          </a:ln>
        </p:spPr>
      </p:pic>
    </p:spTree>
    <p:extLst>
      <p:ext uri="{BB962C8B-B14F-4D97-AF65-F5344CB8AC3E}">
        <p14:creationId xmlns:p14="http://schemas.microsoft.com/office/powerpoint/2010/main" val="418500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1044E38-E2C4-4CB5-AFB4-0DDB71BB7DEB}"/>
              </a:ext>
            </a:extLst>
          </p:cNvPr>
          <p:cNvSpPr>
            <a:spLocks noGrp="1"/>
          </p:cNvSpPr>
          <p:nvPr>
            <p:ph type="title"/>
          </p:nvPr>
        </p:nvSpPr>
        <p:spPr/>
        <p:txBody>
          <a:bodyPr>
            <a:normAutofit/>
          </a:bodyPr>
          <a:lstStyle/>
          <a:p>
            <a:pPr algn="just"/>
            <a:r>
              <a:rPr lang="fr-FR" dirty="0"/>
              <a:t>Développement de la coopération UNESCO</a:t>
            </a:r>
          </a:p>
        </p:txBody>
      </p:sp>
      <p:pic>
        <p:nvPicPr>
          <p:cNvPr id="4" name="Image 3"/>
          <p:cNvPicPr>
            <a:picLocks noChangeAspect="1"/>
          </p:cNvPicPr>
          <p:nvPr/>
        </p:nvPicPr>
        <p:blipFill>
          <a:blip r:embed="rId2"/>
          <a:stretch>
            <a:fillRect/>
          </a:stretch>
        </p:blipFill>
        <p:spPr>
          <a:xfrm>
            <a:off x="7067550" y="815864"/>
            <a:ext cx="5057774" cy="3308461"/>
          </a:xfrm>
          <a:prstGeom prst="rect">
            <a:avLst/>
          </a:prstGeom>
        </p:spPr>
      </p:pic>
      <p:sp>
        <p:nvSpPr>
          <p:cNvPr id="5" name="Rectangle 4"/>
          <p:cNvSpPr/>
          <p:nvPr/>
        </p:nvSpPr>
        <p:spPr>
          <a:xfrm>
            <a:off x="7419975" y="4294168"/>
            <a:ext cx="4352924" cy="954107"/>
          </a:xfrm>
          <a:prstGeom prst="rect">
            <a:avLst/>
          </a:prstGeom>
        </p:spPr>
        <p:txBody>
          <a:bodyPr wrap="square">
            <a:spAutoFit/>
          </a:bodyPr>
          <a:lstStyle/>
          <a:p>
            <a:r>
              <a:rPr lang="fr-FR" i="1" dirty="0">
                <a:solidFill>
                  <a:schemeClr val="tx1"/>
                </a:solidFill>
              </a:rPr>
              <a:t>Visite de l’UVCI du Professeure </a:t>
            </a:r>
            <a:r>
              <a:rPr lang="fr-FR" i="1" dirty="0" err="1">
                <a:solidFill>
                  <a:schemeClr val="tx1"/>
                </a:solidFill>
              </a:rPr>
              <a:t>Stefania</a:t>
            </a:r>
            <a:r>
              <a:rPr lang="fr-FR" i="1" dirty="0">
                <a:solidFill>
                  <a:schemeClr val="tx1"/>
                </a:solidFill>
              </a:rPr>
              <a:t> </a:t>
            </a:r>
            <a:r>
              <a:rPr lang="fr-FR" i="1" dirty="0" err="1">
                <a:solidFill>
                  <a:schemeClr val="tx1"/>
                </a:solidFill>
              </a:rPr>
              <a:t>Giannini</a:t>
            </a:r>
            <a:r>
              <a:rPr lang="fr-FR" i="1" dirty="0">
                <a:solidFill>
                  <a:schemeClr val="tx1"/>
                </a:solidFill>
              </a:rPr>
              <a:t>, Directrice Générale, Adjointe de l’UNSESCO pour l’éducation  (Abidjan, le 23  Mai 2019), Photo Ange-Martial EHOURADE.</a:t>
            </a:r>
          </a:p>
        </p:txBody>
      </p:sp>
      <p:sp>
        <p:nvSpPr>
          <p:cNvPr id="7" name="Rectangle 6"/>
          <p:cNvSpPr/>
          <p:nvPr/>
        </p:nvSpPr>
        <p:spPr>
          <a:xfrm>
            <a:off x="1004455" y="787985"/>
            <a:ext cx="5901170" cy="1631216"/>
          </a:xfrm>
          <a:prstGeom prst="rect">
            <a:avLst/>
          </a:prstGeom>
        </p:spPr>
        <p:txBody>
          <a:bodyPr wrap="square">
            <a:spAutoFit/>
          </a:bodyPr>
          <a:lstStyle/>
          <a:p>
            <a:pPr algn="just">
              <a:buClr>
                <a:srgbClr val="7030A0"/>
              </a:buClr>
              <a:buSzPct val="130000"/>
            </a:pPr>
            <a:r>
              <a:rPr lang="fr-FR" sz="2000" b="1" dirty="0">
                <a:solidFill>
                  <a:schemeClr val="tx1"/>
                </a:solidFill>
                <a:cs typeface="Arial" panose="020B0604020202020204" pitchFamily="34" charset="0"/>
              </a:rPr>
              <a:t>Pandémie de la COVID : activités pour la digitalisation des ressources</a:t>
            </a:r>
          </a:p>
          <a:p>
            <a:pPr algn="just">
              <a:buClr>
                <a:srgbClr val="7030A0"/>
              </a:buClr>
              <a:buSzPct val="130000"/>
            </a:pPr>
            <a:endParaRPr lang="fr-FR" sz="2000" b="1" dirty="0">
              <a:solidFill>
                <a:schemeClr val="tx1"/>
              </a:solidFill>
              <a:cs typeface="Arial" panose="020B0604020202020204" pitchFamily="34" charset="0"/>
            </a:endParaRPr>
          </a:p>
          <a:p>
            <a:pPr algn="just">
              <a:buClr>
                <a:srgbClr val="7030A0"/>
              </a:buClr>
              <a:buSzPct val="130000"/>
            </a:pPr>
            <a:r>
              <a:rPr lang="fr-FR" sz="2000" b="1" dirty="0">
                <a:solidFill>
                  <a:schemeClr val="tx1"/>
                </a:solidFill>
                <a:cs typeface="Arial" panose="020B0604020202020204" pitchFamily="34" charset="0"/>
              </a:rPr>
              <a:t>Activités de l’UNESCO-Institutions de Mémoire : Participation aux réunions et activités </a:t>
            </a:r>
            <a:endParaRPr lang="fr-FR" sz="2000" dirty="0">
              <a:solidFill>
                <a:schemeClr val="tx1"/>
              </a:solidFill>
              <a:cs typeface="Arial" panose="020B0604020202020204" pitchFamily="34" charset="0"/>
            </a:endParaRPr>
          </a:p>
        </p:txBody>
      </p:sp>
      <p:sp>
        <p:nvSpPr>
          <p:cNvPr id="8" name="Rectangle 7"/>
          <p:cNvSpPr/>
          <p:nvPr/>
        </p:nvSpPr>
        <p:spPr>
          <a:xfrm>
            <a:off x="899160" y="2726977"/>
            <a:ext cx="6006465" cy="1631216"/>
          </a:xfrm>
          <a:prstGeom prst="rect">
            <a:avLst/>
          </a:prstGeom>
        </p:spPr>
        <p:txBody>
          <a:bodyPr wrap="square">
            <a:spAutoFit/>
          </a:bodyPr>
          <a:lstStyle/>
          <a:p>
            <a:pPr algn="just"/>
            <a:r>
              <a:rPr lang="fr-FR" sz="2000" b="1" dirty="0"/>
              <a:t>Engagement de l’UVCI : accompagner l’UNESCO </a:t>
            </a:r>
            <a:r>
              <a:rPr lang="fr-FR" sz="2000" dirty="0"/>
              <a:t>dans la constitution du patrimoine documentaire ivoirien à l’ère du numérique (préservation et la conservation numériques)</a:t>
            </a:r>
          </a:p>
          <a:p>
            <a:pPr algn="just"/>
            <a:endParaRPr lang="fr-FR" sz="2000" dirty="0"/>
          </a:p>
        </p:txBody>
      </p:sp>
      <p:pic>
        <p:nvPicPr>
          <p:cNvPr id="2" name="Image 1"/>
          <p:cNvPicPr>
            <a:picLocks noChangeAspect="1"/>
          </p:cNvPicPr>
          <p:nvPr/>
        </p:nvPicPr>
        <p:blipFill>
          <a:blip r:embed="rId3"/>
          <a:stretch>
            <a:fillRect/>
          </a:stretch>
        </p:blipFill>
        <p:spPr>
          <a:xfrm>
            <a:off x="818197" y="4210050"/>
            <a:ext cx="6601778" cy="2495823"/>
          </a:xfrm>
          <a:prstGeom prst="rect">
            <a:avLst/>
          </a:prstGeom>
        </p:spPr>
      </p:pic>
      <p:sp>
        <p:nvSpPr>
          <p:cNvPr id="6" name="Rectangle 5"/>
          <p:cNvSpPr/>
          <p:nvPr/>
        </p:nvSpPr>
        <p:spPr>
          <a:xfrm>
            <a:off x="7419975" y="5607398"/>
            <a:ext cx="4616312" cy="738664"/>
          </a:xfrm>
          <a:prstGeom prst="rect">
            <a:avLst/>
          </a:prstGeom>
        </p:spPr>
        <p:txBody>
          <a:bodyPr wrap="square">
            <a:spAutoFit/>
          </a:bodyPr>
          <a:lstStyle/>
          <a:p>
            <a:pPr algn="just">
              <a:spcBef>
                <a:spcPts val="600"/>
              </a:spcBef>
              <a:spcAft>
                <a:spcPts val="600"/>
              </a:spcAft>
            </a:pPr>
            <a:r>
              <a:rPr lang="fr-FR" b="1" dirty="0"/>
              <a:t>CS </a:t>
            </a:r>
            <a:r>
              <a:rPr lang="fr-FR" b="1" dirty="0" err="1"/>
              <a:t>MdM</a:t>
            </a:r>
            <a:r>
              <a:rPr lang="fr-FR" b="1" dirty="0"/>
              <a:t>-CI : développer  un centre de référence virtuel ouvert sur tous les types de savoirs locaux, un portail d’accès au savoir:</a:t>
            </a:r>
            <a:endParaRPr lang="fr-FR" dirty="0"/>
          </a:p>
        </p:txBody>
      </p:sp>
    </p:spTree>
    <p:extLst>
      <p:ext uri="{BB962C8B-B14F-4D97-AF65-F5344CB8AC3E}">
        <p14:creationId xmlns:p14="http://schemas.microsoft.com/office/powerpoint/2010/main" val="464218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1044E38-E2C4-4CB5-AFB4-0DDB71BB7DEB}"/>
              </a:ext>
            </a:extLst>
          </p:cNvPr>
          <p:cNvSpPr>
            <a:spLocks noGrp="1"/>
          </p:cNvSpPr>
          <p:nvPr>
            <p:ph type="title"/>
          </p:nvPr>
        </p:nvSpPr>
        <p:spPr>
          <a:xfrm>
            <a:off x="1004455" y="5172"/>
            <a:ext cx="11187545" cy="772747"/>
          </a:xfrm>
        </p:spPr>
        <p:txBody>
          <a:bodyPr>
            <a:normAutofit/>
          </a:bodyPr>
          <a:lstStyle/>
          <a:p>
            <a:pPr algn="just"/>
            <a:r>
              <a:rPr lang="fr-FR" sz="2600" dirty="0"/>
              <a:t>  Mutualisation des infrastructures et des services</a:t>
            </a:r>
          </a:p>
        </p:txBody>
      </p:sp>
      <p:sp>
        <p:nvSpPr>
          <p:cNvPr id="7" name="Rectangle 6"/>
          <p:cNvSpPr/>
          <p:nvPr/>
        </p:nvSpPr>
        <p:spPr>
          <a:xfrm>
            <a:off x="6629400" y="910378"/>
            <a:ext cx="5406887" cy="584775"/>
          </a:xfrm>
          <a:prstGeom prst="rect">
            <a:avLst/>
          </a:prstGeom>
        </p:spPr>
        <p:txBody>
          <a:bodyPr wrap="square">
            <a:spAutoFit/>
          </a:bodyPr>
          <a:lstStyle/>
          <a:p>
            <a:pPr algn="ctr">
              <a:buClr>
                <a:srgbClr val="7030A0"/>
              </a:buClr>
              <a:buSzPct val="130000"/>
            </a:pPr>
            <a:r>
              <a:rPr lang="fr-FR" sz="1600" b="1" dirty="0">
                <a:solidFill>
                  <a:schemeClr val="tx1"/>
                </a:solidFill>
                <a:cs typeface="Arial" panose="020B0604020202020204" pitchFamily="34" charset="0"/>
              </a:rPr>
              <a:t>1. Elaboration </a:t>
            </a:r>
            <a:r>
              <a:rPr lang="fr-FR" sz="1600" b="1" dirty="0">
                <a:solidFill>
                  <a:srgbClr val="C00000"/>
                </a:solidFill>
                <a:cs typeface="Arial" panose="020B0604020202020204" pitchFamily="34" charset="0"/>
              </a:rPr>
              <a:t>plan d’action CS </a:t>
            </a:r>
            <a:r>
              <a:rPr lang="fr-FR" sz="1600" b="1" dirty="0" err="1">
                <a:solidFill>
                  <a:srgbClr val="C00000"/>
                </a:solidFill>
                <a:cs typeface="Arial" panose="020B0604020202020204" pitchFamily="34" charset="0"/>
              </a:rPr>
              <a:t>MdM</a:t>
            </a:r>
            <a:r>
              <a:rPr lang="fr-FR" sz="1600" b="1" dirty="0">
                <a:solidFill>
                  <a:srgbClr val="C00000"/>
                </a:solidFill>
                <a:cs typeface="Arial" panose="020B0604020202020204" pitchFamily="34" charset="0"/>
              </a:rPr>
              <a:t>-CI UNESCO (2021-2023)</a:t>
            </a:r>
            <a:r>
              <a:rPr lang="fr-FR" sz="1600" b="1" dirty="0">
                <a:solidFill>
                  <a:schemeClr val="tx1"/>
                </a:solidFill>
                <a:cs typeface="Arial" panose="020B0604020202020204" pitchFamily="34" charset="0"/>
              </a:rPr>
              <a:t> novembre 2021</a:t>
            </a:r>
            <a:endParaRPr lang="fr-FR" sz="1600" dirty="0">
              <a:solidFill>
                <a:schemeClr val="tx1"/>
              </a:solidFill>
              <a:cs typeface="Arial" panose="020B0604020202020204" pitchFamily="34" charset="0"/>
            </a:endParaRPr>
          </a:p>
        </p:txBody>
      </p:sp>
      <p:sp>
        <p:nvSpPr>
          <p:cNvPr id="6" name="Rectangle 5"/>
          <p:cNvSpPr/>
          <p:nvPr/>
        </p:nvSpPr>
        <p:spPr>
          <a:xfrm>
            <a:off x="7419975" y="5607398"/>
            <a:ext cx="4616312" cy="307777"/>
          </a:xfrm>
          <a:prstGeom prst="rect">
            <a:avLst/>
          </a:prstGeom>
        </p:spPr>
        <p:txBody>
          <a:bodyPr wrap="square">
            <a:spAutoFit/>
          </a:bodyPr>
          <a:lstStyle/>
          <a:p>
            <a:pPr algn="just">
              <a:spcBef>
                <a:spcPts val="600"/>
              </a:spcBef>
              <a:spcAft>
                <a:spcPts val="600"/>
              </a:spcAft>
            </a:pPr>
            <a:endParaRPr lang="fr-FR" dirty="0"/>
          </a:p>
        </p:txBody>
      </p:sp>
      <p:pic>
        <p:nvPicPr>
          <p:cNvPr id="9" name="Image 8"/>
          <p:cNvPicPr preferRelativeResize="0">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5086" y="1495153"/>
            <a:ext cx="4669415" cy="2827132"/>
          </a:xfrm>
          <a:prstGeom prst="rect">
            <a:avLst/>
          </a:prstGeom>
          <a:noFill/>
          <a:ln>
            <a:noFill/>
          </a:ln>
        </p:spPr>
      </p:pic>
      <p:pic>
        <p:nvPicPr>
          <p:cNvPr id="10" name="Image 9"/>
          <p:cNvPicPr>
            <a:picLocks noChangeAspect="1"/>
          </p:cNvPicPr>
          <p:nvPr/>
        </p:nvPicPr>
        <p:blipFill>
          <a:blip r:embed="rId3"/>
          <a:stretch>
            <a:fillRect/>
          </a:stretch>
        </p:blipFill>
        <p:spPr>
          <a:xfrm>
            <a:off x="836360" y="2156875"/>
            <a:ext cx="5882882" cy="2415125"/>
          </a:xfrm>
          <a:prstGeom prst="rect">
            <a:avLst/>
          </a:prstGeom>
        </p:spPr>
      </p:pic>
      <p:sp>
        <p:nvSpPr>
          <p:cNvPr id="12" name="Rectangle 11"/>
          <p:cNvSpPr/>
          <p:nvPr/>
        </p:nvSpPr>
        <p:spPr>
          <a:xfrm>
            <a:off x="836360" y="756492"/>
            <a:ext cx="5793040" cy="1400383"/>
          </a:xfrm>
          <a:prstGeom prst="rect">
            <a:avLst/>
          </a:prstGeom>
        </p:spPr>
        <p:txBody>
          <a:bodyPr wrap="square">
            <a:spAutoFit/>
          </a:bodyPr>
          <a:lstStyle/>
          <a:p>
            <a:r>
              <a:rPr lang="fr-FR" sz="1700" b="1" dirty="0"/>
              <a:t>2 Ateliers PROFERE en février 2022 </a:t>
            </a:r>
            <a:r>
              <a:rPr lang="fr-FR" sz="1700" b="1" dirty="0">
                <a:solidFill>
                  <a:srgbClr val="C00000"/>
                </a:solidFill>
              </a:rPr>
              <a:t>Mutualisation : infrastructures et services</a:t>
            </a:r>
            <a:r>
              <a:rPr lang="fr-FR" sz="1700" b="1" dirty="0"/>
              <a:t> / projet de mise en place d’une fédération d’Identités en Côte d’Ivoire  WACREN, EIFL, RITER, CNC, UVCI, UFHB, INPHB, UPGC,  UAO, USP, etc.</a:t>
            </a:r>
            <a:endParaRPr lang="fr-FR" sz="1700" dirty="0"/>
          </a:p>
        </p:txBody>
      </p:sp>
      <p:pic>
        <p:nvPicPr>
          <p:cNvPr id="14" name="Image 13"/>
          <p:cNvPicPr>
            <a:picLocks noChangeAspect="1"/>
          </p:cNvPicPr>
          <p:nvPr/>
        </p:nvPicPr>
        <p:blipFill>
          <a:blip r:embed="rId4"/>
          <a:stretch>
            <a:fillRect/>
          </a:stretch>
        </p:blipFill>
        <p:spPr>
          <a:xfrm>
            <a:off x="599772" y="4819658"/>
            <a:ext cx="3995378" cy="2028817"/>
          </a:xfrm>
          <a:prstGeom prst="rect">
            <a:avLst/>
          </a:prstGeom>
        </p:spPr>
      </p:pic>
      <p:pic>
        <p:nvPicPr>
          <p:cNvPr id="15" name="Image 14"/>
          <p:cNvPicPr>
            <a:picLocks noChangeAspect="1"/>
          </p:cNvPicPr>
          <p:nvPr/>
        </p:nvPicPr>
        <p:blipFill>
          <a:blip r:embed="rId5"/>
          <a:stretch>
            <a:fillRect/>
          </a:stretch>
        </p:blipFill>
        <p:spPr>
          <a:xfrm>
            <a:off x="8393425" y="4322284"/>
            <a:ext cx="3732703" cy="2495759"/>
          </a:xfrm>
          <a:prstGeom prst="rect">
            <a:avLst/>
          </a:prstGeom>
        </p:spPr>
      </p:pic>
      <p:pic>
        <p:nvPicPr>
          <p:cNvPr id="16" name="Image 15"/>
          <p:cNvPicPr>
            <a:picLocks noChangeAspect="1"/>
          </p:cNvPicPr>
          <p:nvPr/>
        </p:nvPicPr>
        <p:blipFill>
          <a:blip r:embed="rId6"/>
          <a:stretch>
            <a:fillRect/>
          </a:stretch>
        </p:blipFill>
        <p:spPr>
          <a:xfrm>
            <a:off x="4865374" y="4627293"/>
            <a:ext cx="3528052" cy="2190750"/>
          </a:xfrm>
          <a:prstGeom prst="rect">
            <a:avLst/>
          </a:prstGeom>
        </p:spPr>
      </p:pic>
    </p:spTree>
    <p:extLst>
      <p:ext uri="{BB962C8B-B14F-4D97-AF65-F5344CB8AC3E}">
        <p14:creationId xmlns:p14="http://schemas.microsoft.com/office/powerpoint/2010/main" val="3014331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1044E38-E2C4-4CB5-AFB4-0DDB71BB7DEB}"/>
              </a:ext>
            </a:extLst>
          </p:cNvPr>
          <p:cNvSpPr>
            <a:spLocks noGrp="1"/>
          </p:cNvSpPr>
          <p:nvPr>
            <p:ph type="title"/>
          </p:nvPr>
        </p:nvSpPr>
        <p:spPr/>
        <p:txBody>
          <a:bodyPr>
            <a:normAutofit/>
          </a:bodyPr>
          <a:lstStyle/>
          <a:p>
            <a:pPr algn="just"/>
            <a:r>
              <a:rPr lang="fr-FR" dirty="0"/>
              <a:t>3. Signature de la politique de Science ouverte de l’UVCI</a:t>
            </a:r>
          </a:p>
        </p:txBody>
      </p:sp>
      <p:sp>
        <p:nvSpPr>
          <p:cNvPr id="7" name="Rectangle 6"/>
          <p:cNvSpPr/>
          <p:nvPr/>
        </p:nvSpPr>
        <p:spPr>
          <a:xfrm>
            <a:off x="752355" y="5761286"/>
            <a:ext cx="11283932" cy="400110"/>
          </a:xfrm>
          <a:prstGeom prst="rect">
            <a:avLst/>
          </a:prstGeom>
        </p:spPr>
        <p:txBody>
          <a:bodyPr wrap="square">
            <a:spAutoFit/>
          </a:bodyPr>
          <a:lstStyle/>
          <a:p>
            <a:pPr>
              <a:buClr>
                <a:srgbClr val="7030A0"/>
              </a:buClr>
              <a:buSzPct val="130000"/>
            </a:pPr>
            <a:r>
              <a:rPr lang="fr-FR" sz="2000" b="1" dirty="0">
                <a:solidFill>
                  <a:schemeClr val="tx1"/>
                </a:solidFill>
                <a:cs typeface="Arial" panose="020B0604020202020204" pitchFamily="34" charset="0"/>
              </a:rPr>
              <a:t>2. Projet de feuille de route nationale élaboré en collaboration avec le WACREN janvier 2022</a:t>
            </a:r>
            <a:endParaRPr lang="fr-FR" sz="2000" dirty="0">
              <a:solidFill>
                <a:schemeClr val="tx1"/>
              </a:solidFill>
              <a:cs typeface="Arial" panose="020B0604020202020204" pitchFamily="34" charset="0"/>
            </a:endParaRPr>
          </a:p>
        </p:txBody>
      </p:sp>
      <p:sp>
        <p:nvSpPr>
          <p:cNvPr id="6" name="Rectangle 5"/>
          <p:cNvSpPr/>
          <p:nvPr/>
        </p:nvSpPr>
        <p:spPr>
          <a:xfrm>
            <a:off x="7419975" y="5607398"/>
            <a:ext cx="4616312" cy="307777"/>
          </a:xfrm>
          <a:prstGeom prst="rect">
            <a:avLst/>
          </a:prstGeom>
        </p:spPr>
        <p:txBody>
          <a:bodyPr wrap="square">
            <a:spAutoFit/>
          </a:bodyPr>
          <a:lstStyle/>
          <a:p>
            <a:pPr algn="just">
              <a:spcBef>
                <a:spcPts val="600"/>
              </a:spcBef>
              <a:spcAft>
                <a:spcPts val="600"/>
              </a:spcAft>
            </a:pPr>
            <a:endParaRPr lang="fr-FR" dirty="0"/>
          </a:p>
        </p:txBody>
      </p:sp>
      <p:sp>
        <p:nvSpPr>
          <p:cNvPr id="12" name="Rectangle 11"/>
          <p:cNvSpPr/>
          <p:nvPr/>
        </p:nvSpPr>
        <p:spPr>
          <a:xfrm>
            <a:off x="752355" y="910379"/>
            <a:ext cx="11088546" cy="1015663"/>
          </a:xfrm>
          <a:prstGeom prst="rect">
            <a:avLst/>
          </a:prstGeom>
        </p:spPr>
        <p:txBody>
          <a:bodyPr wrap="square">
            <a:spAutoFit/>
          </a:bodyPr>
          <a:lstStyle/>
          <a:p>
            <a:r>
              <a:rPr lang="fr-FR" sz="2000" b="1" dirty="0"/>
              <a:t>1. </a:t>
            </a:r>
            <a:r>
              <a:rPr lang="fr-FR" sz="2000" b="1" dirty="0">
                <a:solidFill>
                  <a:srgbClr val="C00000"/>
                </a:solidFill>
              </a:rPr>
              <a:t>Validation et signature du document de la politique du libre accès de l’Université Virtuelle de Côte d’Ivoire le 20 Avril 2022</a:t>
            </a:r>
            <a:r>
              <a:rPr lang="fr-FR" sz="2000" b="1" dirty="0"/>
              <a:t> , la Direction Générale de la Recherche et de l’Innovation représentée par prof SORO </a:t>
            </a:r>
            <a:r>
              <a:rPr lang="fr-FR" sz="2000" b="1" dirty="0" err="1"/>
              <a:t>Fatou</a:t>
            </a:r>
            <a:r>
              <a:rPr lang="fr-FR" sz="2000" b="1" dirty="0"/>
              <a:t> S. </a:t>
            </a:r>
            <a:endParaRPr lang="fr-FR" sz="2000" dirty="0"/>
          </a:p>
        </p:txBody>
      </p:sp>
      <p:pic>
        <p:nvPicPr>
          <p:cNvPr id="2" name="Image 1"/>
          <p:cNvPicPr>
            <a:picLocks noChangeAspect="1"/>
          </p:cNvPicPr>
          <p:nvPr/>
        </p:nvPicPr>
        <p:blipFill>
          <a:blip r:embed="rId2"/>
          <a:stretch>
            <a:fillRect/>
          </a:stretch>
        </p:blipFill>
        <p:spPr>
          <a:xfrm>
            <a:off x="752355" y="2048436"/>
            <a:ext cx="4062713" cy="3558962"/>
          </a:xfrm>
          <a:prstGeom prst="rect">
            <a:avLst/>
          </a:prstGeom>
        </p:spPr>
      </p:pic>
      <p:pic>
        <p:nvPicPr>
          <p:cNvPr id="4" name="Image 3"/>
          <p:cNvPicPr>
            <a:picLocks noChangeAspect="1"/>
          </p:cNvPicPr>
          <p:nvPr/>
        </p:nvPicPr>
        <p:blipFill>
          <a:blip r:embed="rId3"/>
          <a:stretch>
            <a:fillRect/>
          </a:stretch>
        </p:blipFill>
        <p:spPr>
          <a:xfrm>
            <a:off x="4972050" y="2048436"/>
            <a:ext cx="7064237" cy="3461113"/>
          </a:xfrm>
          <a:prstGeom prst="rect">
            <a:avLst/>
          </a:prstGeom>
        </p:spPr>
      </p:pic>
    </p:spTree>
    <p:extLst>
      <p:ext uri="{BB962C8B-B14F-4D97-AF65-F5344CB8AC3E}">
        <p14:creationId xmlns:p14="http://schemas.microsoft.com/office/powerpoint/2010/main" val="22957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LIBSENSE : stratégie globale et organisation </a:t>
            </a:r>
          </a:p>
        </p:txBody>
      </p:sp>
      <p:sp>
        <p:nvSpPr>
          <p:cNvPr id="3" name="Espace réservé du contenu 2"/>
          <p:cNvSpPr>
            <a:spLocks noGrp="1"/>
          </p:cNvSpPr>
          <p:nvPr>
            <p:ph idx="1"/>
          </p:nvPr>
        </p:nvSpPr>
        <p:spPr>
          <a:xfrm>
            <a:off x="772160" y="914401"/>
            <a:ext cx="5821680" cy="5943599"/>
          </a:xfrm>
        </p:spPr>
        <p:txBody>
          <a:bodyPr>
            <a:noAutofit/>
          </a:bodyPr>
          <a:lstStyle/>
          <a:p>
            <a:pPr>
              <a:buFont typeface="Wingdings" panose="05000000000000000000" pitchFamily="2" charset="2"/>
              <a:buChar char="v"/>
            </a:pPr>
            <a:r>
              <a:rPr lang="fr-FR" sz="2200" b="1" dirty="0"/>
              <a:t>Stratégie globale :</a:t>
            </a:r>
          </a:p>
          <a:p>
            <a:r>
              <a:rPr lang="fr-FR" sz="2200" dirty="0"/>
              <a:t>Créer des communautés de pratique</a:t>
            </a:r>
          </a:p>
          <a:p>
            <a:r>
              <a:rPr lang="fr-FR" sz="2200" dirty="0"/>
              <a:t>Renforcer les services locaux et nationaux</a:t>
            </a:r>
          </a:p>
          <a:p>
            <a:r>
              <a:rPr lang="fr-FR" sz="2200" dirty="0"/>
              <a:t>Ascendante, distribuée, hétérogène; inclusive</a:t>
            </a:r>
          </a:p>
          <a:p>
            <a:pPr lvl="1">
              <a:buFont typeface="Courier New" panose="02070309020205020404" pitchFamily="49" charset="0"/>
              <a:buChar char="o"/>
            </a:pPr>
            <a:r>
              <a:rPr lang="fr-FR" sz="2200" dirty="0"/>
              <a:t>3 langues de travail : l'arabe, l'anglais et le français</a:t>
            </a:r>
          </a:p>
          <a:p>
            <a:pPr lvl="1">
              <a:buFont typeface="Courier New" panose="02070309020205020404" pitchFamily="49" charset="0"/>
              <a:buChar char="o"/>
            </a:pPr>
            <a:r>
              <a:rPr lang="fr-FR" sz="2200" dirty="0"/>
              <a:t>Connaissances indigènes et traditionnelles</a:t>
            </a:r>
          </a:p>
          <a:p>
            <a:pPr>
              <a:buFont typeface="Wingdings" panose="05000000000000000000" pitchFamily="2" charset="2"/>
              <a:buChar char="v"/>
            </a:pPr>
            <a:r>
              <a:rPr lang="fr-FR" sz="2200" b="1" dirty="0"/>
              <a:t>Trois piliers :</a:t>
            </a:r>
          </a:p>
          <a:p>
            <a:pPr marL="514350" indent="-514350">
              <a:buFont typeface="+mj-lt"/>
              <a:buAutoNum type="arabicPeriod"/>
            </a:pPr>
            <a:r>
              <a:rPr lang="fr-FR" sz="2200" b="1" dirty="0">
                <a:solidFill>
                  <a:srgbClr val="C00000"/>
                </a:solidFill>
              </a:rPr>
              <a:t>Politique</a:t>
            </a:r>
            <a:r>
              <a:rPr lang="fr-FR" sz="2200" dirty="0"/>
              <a:t> : politiques, gouvernance et leadership en matière de science ouverte</a:t>
            </a:r>
          </a:p>
          <a:p>
            <a:pPr marL="514350" indent="-514350">
              <a:buFont typeface="+mj-lt"/>
              <a:buAutoNum type="arabicPeriod"/>
            </a:pPr>
            <a:r>
              <a:rPr lang="fr-FR" sz="2200" b="1" dirty="0">
                <a:solidFill>
                  <a:srgbClr val="C00000"/>
                </a:solidFill>
              </a:rPr>
              <a:t>Infrastructures</a:t>
            </a:r>
            <a:r>
              <a:rPr lang="fr-FR" sz="2200" dirty="0">
                <a:solidFill>
                  <a:srgbClr val="C00000"/>
                </a:solidFill>
              </a:rPr>
              <a:t> </a:t>
            </a:r>
            <a:r>
              <a:rPr lang="fr-FR" sz="2200" dirty="0"/>
              <a:t>: revues en libre accès, dépôts de publications et de données et services de découverte ouverte.</a:t>
            </a:r>
          </a:p>
          <a:p>
            <a:pPr marL="514350" indent="-514350">
              <a:buFont typeface="+mj-lt"/>
              <a:buAutoNum type="arabicPeriod"/>
            </a:pPr>
            <a:r>
              <a:rPr lang="fr-FR" sz="2200" b="1" dirty="0">
                <a:solidFill>
                  <a:srgbClr val="C00000"/>
                </a:solidFill>
              </a:rPr>
              <a:t>Renforcement des capacités </a:t>
            </a:r>
            <a:r>
              <a:rPr lang="fr-FR" sz="2200" dirty="0"/>
              <a:t>: communautés de pratique et formation</a:t>
            </a:r>
          </a:p>
        </p:txBody>
      </p:sp>
      <p:pic>
        <p:nvPicPr>
          <p:cNvPr id="6" name="Image 5"/>
          <p:cNvPicPr>
            <a:picLocks noChangeAspect="1"/>
          </p:cNvPicPr>
          <p:nvPr/>
        </p:nvPicPr>
        <p:blipFill>
          <a:blip r:embed="rId2"/>
          <a:stretch>
            <a:fillRect/>
          </a:stretch>
        </p:blipFill>
        <p:spPr>
          <a:xfrm>
            <a:off x="6492240" y="914401"/>
            <a:ext cx="5653712" cy="5459731"/>
          </a:xfrm>
          <a:prstGeom prst="rect">
            <a:avLst/>
          </a:prstGeom>
        </p:spPr>
      </p:pic>
    </p:spTree>
    <p:extLst>
      <p:ext uri="{BB962C8B-B14F-4D97-AF65-F5344CB8AC3E}">
        <p14:creationId xmlns:p14="http://schemas.microsoft.com/office/powerpoint/2010/main" val="410757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1044E38-E2C4-4CB5-AFB4-0DDB71BB7DEB}"/>
              </a:ext>
            </a:extLst>
          </p:cNvPr>
          <p:cNvSpPr>
            <a:spLocks noGrp="1"/>
          </p:cNvSpPr>
          <p:nvPr>
            <p:ph type="title"/>
          </p:nvPr>
        </p:nvSpPr>
        <p:spPr/>
        <p:txBody>
          <a:bodyPr>
            <a:normAutofit/>
          </a:bodyPr>
          <a:lstStyle/>
          <a:p>
            <a:pPr algn="ctr"/>
            <a:r>
              <a:rPr lang="fr-FR" sz="2400" dirty="0"/>
              <a:t>Symposium National sur la Science Ouverte en Côte d’Ivoire</a:t>
            </a:r>
          </a:p>
        </p:txBody>
      </p:sp>
      <p:sp>
        <p:nvSpPr>
          <p:cNvPr id="42" name="Rectangle 41"/>
          <p:cNvSpPr/>
          <p:nvPr/>
        </p:nvSpPr>
        <p:spPr>
          <a:xfrm>
            <a:off x="765117" y="1754105"/>
            <a:ext cx="4686646" cy="1988237"/>
          </a:xfrm>
          <a:prstGeom prst="rect">
            <a:avLst/>
          </a:prstGeom>
        </p:spPr>
        <p:txBody>
          <a:bodyPr wrap="square">
            <a:spAutoFit/>
          </a:bodyPr>
          <a:lstStyle/>
          <a:p>
            <a:pPr lvl="3" defTabSz="577850">
              <a:lnSpc>
                <a:spcPct val="90000"/>
              </a:lnSpc>
              <a:spcBef>
                <a:spcPct val="0"/>
              </a:spcBef>
              <a:spcAft>
                <a:spcPct val="35000"/>
              </a:spcAft>
            </a:pPr>
            <a:r>
              <a:rPr lang="fr-FR" b="1" u="sng" dirty="0"/>
              <a:t>Objectifs spécifiques</a:t>
            </a:r>
            <a:r>
              <a:rPr lang="fr-FR" b="1" dirty="0"/>
              <a:t> </a:t>
            </a:r>
          </a:p>
          <a:p>
            <a:pPr marL="342900" lvl="3" indent="-342900" defTabSz="577850">
              <a:lnSpc>
                <a:spcPct val="90000"/>
              </a:lnSpc>
              <a:spcBef>
                <a:spcPct val="0"/>
              </a:spcBef>
              <a:spcAft>
                <a:spcPct val="35000"/>
              </a:spcAft>
              <a:buFont typeface="+mj-lt"/>
              <a:buAutoNum type="arabicPeriod"/>
            </a:pPr>
            <a:r>
              <a:rPr lang="fr-FR" b="1" dirty="0"/>
              <a:t>Renforcer et consolider les initiatives  existantes</a:t>
            </a:r>
          </a:p>
          <a:p>
            <a:pPr marL="342900" lvl="3" indent="-342900" defTabSz="577850">
              <a:lnSpc>
                <a:spcPct val="90000"/>
              </a:lnSpc>
              <a:spcBef>
                <a:spcPct val="0"/>
              </a:spcBef>
              <a:spcAft>
                <a:spcPct val="35000"/>
              </a:spcAft>
              <a:buFont typeface="+mj-lt"/>
              <a:buAutoNum type="arabicPeriod"/>
            </a:pPr>
            <a:r>
              <a:rPr lang="fr-FR" b="1" dirty="0"/>
              <a:t>Mise en place d’une feuille de route nationale avec toutes les parties prenantes, les décideurs et les </a:t>
            </a:r>
            <a:r>
              <a:rPr lang="fr-FR" b="1" dirty="0">
                <a:solidFill>
                  <a:srgbClr val="C00000"/>
                </a:solidFill>
              </a:rPr>
              <a:t>partenaires</a:t>
            </a:r>
            <a:r>
              <a:rPr lang="fr-FR" b="1" dirty="0"/>
              <a:t>  : </a:t>
            </a:r>
            <a:r>
              <a:rPr lang="fr-FR" b="1" dirty="0">
                <a:solidFill>
                  <a:srgbClr val="7030A0"/>
                </a:solidFill>
              </a:rPr>
              <a:t>MESRS, DGRI, FONSTI, RITER, UVCI Délégation permanente de la Côte d’Ivoire auprès de l’UNESCO à Paris,  Commission Nationale Ivoirienne pour l’UNESCO, WACREN, LIBSENSE</a:t>
            </a:r>
          </a:p>
        </p:txBody>
      </p:sp>
      <p:sp>
        <p:nvSpPr>
          <p:cNvPr id="11" name="Rectangle 10"/>
          <p:cNvSpPr/>
          <p:nvPr/>
        </p:nvSpPr>
        <p:spPr>
          <a:xfrm>
            <a:off x="792479" y="923109"/>
            <a:ext cx="11332845" cy="584775"/>
          </a:xfrm>
          <a:prstGeom prst="rect">
            <a:avLst/>
          </a:prstGeom>
          <a:solidFill>
            <a:schemeClr val="accent2">
              <a:lumMod val="40000"/>
              <a:lumOff val="60000"/>
            </a:schemeClr>
          </a:solidFill>
        </p:spPr>
        <p:txBody>
          <a:bodyPr wrap="square">
            <a:spAutoFit/>
          </a:bodyPr>
          <a:lstStyle/>
          <a:p>
            <a:r>
              <a:rPr lang="fr-FR" sz="1600" b="1" dirty="0">
                <a:solidFill>
                  <a:srgbClr val="7030A0"/>
                </a:solidFill>
              </a:rPr>
              <a:t>25 Avril 2022</a:t>
            </a:r>
            <a:r>
              <a:rPr lang="fr-FR" sz="1600" b="1" dirty="0"/>
              <a:t>- symposium national sur la « science ouverte, pour booster la recherche, l’innovation et le développement en Côte d’Ivoire »</a:t>
            </a:r>
            <a:endParaRPr lang="fr-FR" sz="1600" b="1" dirty="0">
              <a:solidFill>
                <a:srgbClr val="C00000"/>
              </a:solidFill>
            </a:endParaRPr>
          </a:p>
        </p:txBody>
      </p:sp>
      <p:pic>
        <p:nvPicPr>
          <p:cNvPr id="12" name="Image 11"/>
          <p:cNvPicPr>
            <a:picLocks noChangeAspect="1"/>
          </p:cNvPicPr>
          <p:nvPr/>
        </p:nvPicPr>
        <p:blipFill>
          <a:blip r:embed="rId3"/>
          <a:stretch>
            <a:fillRect/>
          </a:stretch>
        </p:blipFill>
        <p:spPr>
          <a:xfrm>
            <a:off x="5451763" y="1773719"/>
            <a:ext cx="6578138" cy="2528216"/>
          </a:xfrm>
          <a:prstGeom prst="rect">
            <a:avLst/>
          </a:prstGeom>
        </p:spPr>
      </p:pic>
      <p:pic>
        <p:nvPicPr>
          <p:cNvPr id="15" name="Image 14"/>
          <p:cNvPicPr>
            <a:picLocks noChangeAspect="1"/>
          </p:cNvPicPr>
          <p:nvPr/>
        </p:nvPicPr>
        <p:blipFill>
          <a:blip r:embed="rId4"/>
          <a:stretch>
            <a:fillRect/>
          </a:stretch>
        </p:blipFill>
        <p:spPr>
          <a:xfrm>
            <a:off x="891540" y="3742342"/>
            <a:ext cx="4503420" cy="3016597"/>
          </a:xfrm>
          <a:prstGeom prst="rect">
            <a:avLst/>
          </a:prstGeom>
        </p:spPr>
      </p:pic>
      <p:sp>
        <p:nvSpPr>
          <p:cNvPr id="2" name="Rectangle 1"/>
          <p:cNvSpPr/>
          <p:nvPr/>
        </p:nvSpPr>
        <p:spPr>
          <a:xfrm>
            <a:off x="5959735" y="4559633"/>
            <a:ext cx="5174429" cy="1923604"/>
          </a:xfrm>
          <a:prstGeom prst="rect">
            <a:avLst/>
          </a:prstGeom>
        </p:spPr>
        <p:txBody>
          <a:bodyPr wrap="square">
            <a:spAutoFit/>
          </a:bodyPr>
          <a:lstStyle/>
          <a:p>
            <a:pPr>
              <a:lnSpc>
                <a:spcPct val="150000"/>
              </a:lnSpc>
            </a:pPr>
            <a:r>
              <a:rPr lang="fr-FR" b="1" dirty="0">
                <a:solidFill>
                  <a:srgbClr val="C00000"/>
                </a:solidFill>
              </a:rPr>
              <a:t>Commission1 : infrastructures de la science ouverte </a:t>
            </a:r>
          </a:p>
          <a:p>
            <a:pPr>
              <a:lnSpc>
                <a:spcPct val="150000"/>
              </a:lnSpc>
            </a:pPr>
            <a:endParaRPr lang="fr-FR" b="1" dirty="0">
              <a:solidFill>
                <a:srgbClr val="C00000"/>
              </a:solidFill>
            </a:endParaRPr>
          </a:p>
          <a:p>
            <a:r>
              <a:rPr lang="fr-FR" b="1" dirty="0">
                <a:solidFill>
                  <a:srgbClr val="C00000"/>
                </a:solidFill>
              </a:rPr>
              <a:t>Commission 2 : Plaidoyer, promotion de la science ouverte et renforcement de capacités</a:t>
            </a:r>
          </a:p>
          <a:p>
            <a:pPr marL="457200" indent="-457200">
              <a:lnSpc>
                <a:spcPct val="150000"/>
              </a:lnSpc>
              <a:buFont typeface="+mj-lt"/>
              <a:buAutoNum type="arabicPeriod"/>
            </a:pPr>
            <a:endParaRPr lang="fr-FR" b="1" dirty="0">
              <a:solidFill>
                <a:srgbClr val="C00000"/>
              </a:solidFill>
            </a:endParaRPr>
          </a:p>
          <a:p>
            <a:r>
              <a:rPr lang="fr-FR" b="1" dirty="0">
                <a:solidFill>
                  <a:srgbClr val="C00000"/>
                </a:solidFill>
              </a:rPr>
              <a:t>Commission 3 : Politiques et gouvernance de la science ouverte </a:t>
            </a:r>
          </a:p>
        </p:txBody>
      </p:sp>
    </p:spTree>
    <p:extLst>
      <p:ext uri="{BB962C8B-B14F-4D97-AF65-F5344CB8AC3E}">
        <p14:creationId xmlns:p14="http://schemas.microsoft.com/office/powerpoint/2010/main" val="565906288"/>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40159</TotalTime>
  <Words>1729</Words>
  <Application>Microsoft Macintosh PowerPoint</Application>
  <PresentationFormat>Widescreen</PresentationFormat>
  <Paragraphs>199</Paragraphs>
  <Slides>16</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Calibri</vt:lpstr>
      <vt:lpstr>Calibri Light</vt:lpstr>
      <vt:lpstr>Century Gothic</vt:lpstr>
      <vt:lpstr>Courier New</vt:lpstr>
      <vt:lpstr>Open Sans</vt:lpstr>
      <vt:lpstr>Segoe UI</vt:lpstr>
      <vt:lpstr>Trebuchet MS</vt:lpstr>
      <vt:lpstr>Wingdings</vt:lpstr>
      <vt:lpstr>Thème Office</vt:lpstr>
      <vt:lpstr>1_Thème Office</vt:lpstr>
      <vt:lpstr>PowerPoint Presentation</vt:lpstr>
      <vt:lpstr>PLAN  </vt:lpstr>
      <vt:lpstr>1. HISTORIQUE</vt:lpstr>
      <vt:lpstr>PowerPoint Presentation</vt:lpstr>
      <vt:lpstr>Développement de la coopération UNESCO</vt:lpstr>
      <vt:lpstr>  Mutualisation des infrastructures et des services</vt:lpstr>
      <vt:lpstr>3. Signature de la politique de Science ouverte de l’UVCI</vt:lpstr>
      <vt:lpstr>4. LIBSENSE : stratégie globale et organisation </vt:lpstr>
      <vt:lpstr>Symposium National sur la Science Ouverte en Côte d’Ivoire</vt:lpstr>
      <vt:lpstr>PRESENTATION DE LA POLITIQUE DE LA SO de l’UVCI</vt:lpstr>
      <vt:lpstr>PowerPoint Presentation</vt:lpstr>
      <vt:lpstr>PowerPoint Presentation</vt:lpstr>
      <vt:lpstr>PowerPoint Presentation</vt:lpstr>
      <vt:lpstr>PowerPoint Presentation</vt:lpstr>
      <vt:lpstr>Perspectives</vt:lpstr>
      <vt:lpstr>UNIVERSITE VIRTUELLE DE COTE D’IVOIRE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MESRS 28</dc:creator>
  <cp:lastModifiedBy>Jean Fairbairn</cp:lastModifiedBy>
  <cp:revision>426</cp:revision>
  <dcterms:modified xsi:type="dcterms:W3CDTF">2022-10-10T09:53:40Z</dcterms:modified>
</cp:coreProperties>
</file>