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72" r:id="rId6"/>
    <p:sldId id="274" r:id="rId7"/>
    <p:sldId id="266" r:id="rId8"/>
    <p:sldId id="267" r:id="rId9"/>
    <p:sldId id="265" r:id="rId10"/>
    <p:sldId id="261" r:id="rId11"/>
    <p:sldId id="262" r:id="rId12"/>
    <p:sldId id="268" r:id="rId13"/>
    <p:sldId id="270" r:id="rId14"/>
    <p:sldId id="278" r:id="rId15"/>
    <p:sldId id="271" r:id="rId16"/>
    <p:sldId id="273" r:id="rId17"/>
    <p:sldId id="275" r:id="rId18"/>
    <p:sldId id="263" r:id="rId19"/>
    <p:sldId id="26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Franklin Gothic" panose="020B0603020102020204" pitchFamily="34" charset="0"/>
      <p:regular r:id="rId26"/>
      <p:bold r:id="rId27"/>
      <p:italic r:id="rId28"/>
      <p:boldItalic r:id="rId29"/>
    </p:embeddedFont>
    <p:embeddedFont>
      <p:font typeface="Libre Franklin" pitchFamily="2" charset="77"/>
      <p:regular r:id="rId30"/>
      <p:bold r:id="rId31"/>
      <p:italic r:id="rId32"/>
      <p:boldItalic r:id="rId33"/>
    </p:embeddedFont>
    <p:embeddedFont>
      <p:font typeface="Libre Franklin Thin" pitchFamily="2" charset="77"/>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81891"/>
  </p:normalViewPr>
  <p:slideViewPr>
    <p:cSldViewPr snapToGrid="0">
      <p:cViewPr varScale="1">
        <p:scale>
          <a:sx n="70" d="100"/>
          <a:sy n="70" d="100"/>
        </p:scale>
        <p:origin x="1152" y="208"/>
      </p:cViewPr>
      <p:guideLst>
        <p:guide orient="horz" pos="2160"/>
        <p:guide pos="2880"/>
      </p:guideLst>
    </p:cSldViewPr>
  </p:slid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dtechfrontier.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creativecommons.pt@gmail.com" TargetMode="External"/><Relationship Id="rId4" Type="http://schemas.openxmlformats.org/officeDocument/2006/relationships/hyperlink" Target="https://docs.google.com/document/d/1rDLqZ95fatIAz-17efwJL7oXz9Y48peExZF4y4EQNks/edit?usp=sharin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dtechfrontier.co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mailto:creativecommons.pt@gmail.com" TargetMode="External"/><Relationship Id="rId4" Type="http://schemas.openxmlformats.org/officeDocument/2006/relationships/hyperlink" Target="https://docs.google.com/document/d/1rDLqZ95fatIAz-17efwJL7oXz9Y48peExZF4y4EQNks/edit?usp=shar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64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48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73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571500">
              <a:lnSpc>
                <a:spcPct val="114000"/>
              </a:lnSpc>
              <a:buFont typeface="Arial" panose="020B0604020202020204" pitchFamily="34" charset="0"/>
              <a:buChar char="•"/>
            </a:pPr>
            <a:r>
              <a:rPr lang="en-US" sz="4000" dirty="0">
                <a:solidFill>
                  <a:srgbClr val="141414"/>
                </a:solidFill>
                <a:latin typeface="Libre Franklin"/>
                <a:ea typeface="Libre Franklin"/>
                <a:cs typeface="Libre Franklin"/>
                <a:sym typeface="Libre Franklin"/>
              </a:rPr>
              <a:t>An entrepreneur or an artist? </a:t>
            </a:r>
          </a:p>
          <a:p>
            <a:pPr marL="571500" lvl="1" indent="-571500">
              <a:lnSpc>
                <a:spcPct val="114000"/>
              </a:lnSpc>
              <a:buFont typeface="Arial" panose="020B0604020202020204" pitchFamily="34" charset="0"/>
              <a:buChar char="•"/>
            </a:pPr>
            <a:r>
              <a:rPr lang="en-US" sz="4000" dirty="0">
                <a:solidFill>
                  <a:srgbClr val="141414"/>
                </a:solidFill>
                <a:latin typeface="Libre Franklin"/>
                <a:ea typeface="Libre Franklin"/>
                <a:cs typeface="Libre Franklin"/>
                <a:sym typeface="Libre Franklin"/>
              </a:rPr>
              <a:t>An app developer or a car manufacturer?</a:t>
            </a:r>
          </a:p>
          <a:p>
            <a:pPr marL="571500" lvl="1" indent="-571500">
              <a:lnSpc>
                <a:spcPct val="114000"/>
              </a:lnSpc>
              <a:buFont typeface="Arial" panose="020B0604020202020204" pitchFamily="34" charset="0"/>
              <a:buChar char="•"/>
            </a:pPr>
            <a:r>
              <a:rPr lang="en-US" sz="4000" dirty="0">
                <a:solidFill>
                  <a:srgbClr val="141414"/>
                </a:solidFill>
                <a:latin typeface="Libre Franklin"/>
                <a:ea typeface="Libre Franklin"/>
                <a:cs typeface="Libre Franklin"/>
                <a:sym typeface="Libre Franklin"/>
              </a:rPr>
              <a:t>Goals: artists may want to share their work to gain more recognition, cutting edge companies may share to speed up innovation across the industry (tesla and Toyota)</a:t>
            </a:r>
          </a:p>
          <a:p>
            <a:pPr marL="571500" marR="0" lvl="1" indent="-571500" algn="l" defTabSz="914400" rtl="0" eaLnBrk="1" fontAlgn="auto" latinLnBrk="0" hangingPunct="1">
              <a:lnSpc>
                <a:spcPct val="114000"/>
              </a:lnSpc>
              <a:spcBef>
                <a:spcPts val="0"/>
              </a:spcBef>
              <a:spcAft>
                <a:spcPts val="0"/>
              </a:spcAft>
              <a:buClr>
                <a:srgbClr val="000000"/>
              </a:buClr>
              <a:buSzPts val="1100"/>
              <a:buFont typeface="Arial" panose="020B0604020202020204" pitchFamily="34" charset="0"/>
              <a:buChar char="•"/>
              <a:tabLst/>
              <a:defRPr/>
            </a:pPr>
            <a:r>
              <a:rPr lang="en-US" sz="4000" dirty="0">
                <a:solidFill>
                  <a:srgbClr val="141414"/>
                </a:solidFill>
                <a:latin typeface="Libre Franklin"/>
                <a:ea typeface="Libre Franklin"/>
                <a:cs typeface="Libre Franklin"/>
                <a:sym typeface="Libre Franklin"/>
              </a:rPr>
              <a:t>There’s no patent police.</a:t>
            </a:r>
          </a:p>
          <a:p>
            <a:pPr marL="571500" lvl="1" indent="-571500">
              <a:lnSpc>
                <a:spcPct val="114000"/>
              </a:lnSpc>
              <a:buFont typeface="Arial" panose="020B0604020202020204" pitchFamily="34" charset="0"/>
              <a:buChar char="•"/>
            </a:pPr>
            <a:endParaRPr lang="en-US" sz="4000" dirty="0">
              <a:solidFill>
                <a:srgbClr val="141414"/>
              </a:solidFill>
              <a:latin typeface="Libre Franklin"/>
              <a:ea typeface="Libre Franklin"/>
              <a:cs typeface="Libre Franklin"/>
              <a:sym typeface="Libre Franklin"/>
            </a:endParaRPr>
          </a:p>
          <a:p>
            <a:pPr marL="0" lvl="0" indent="0" algn="l" rtl="0">
              <a:spcBef>
                <a:spcPts val="0"/>
              </a:spcBef>
              <a:spcAft>
                <a:spcPts val="0"/>
              </a:spcAft>
              <a:buNone/>
            </a:pP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48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As </a:t>
            </a:r>
            <a:r>
              <a:rPr lang="en-US" sz="1100" b="0" i="0" u="none" strike="noStrike" cap="none" dirty="0">
                <a:solidFill>
                  <a:srgbClr val="000000"/>
                </a:solidFill>
                <a:effectLst/>
                <a:latin typeface="Arial"/>
                <a:ea typeface="Arial"/>
                <a:cs typeface="Arial"/>
                <a:sym typeface="Arial"/>
                <a:hlinkClick r:id="rId3"/>
              </a:rPr>
              <a:t>Paul Stacey</a:t>
            </a:r>
            <a:r>
              <a:rPr lang="en-US" sz="1100" b="0" i="0" u="none" strike="noStrike" cap="none" dirty="0">
                <a:solidFill>
                  <a:srgbClr val="000000"/>
                </a:solidFill>
                <a:effectLst/>
                <a:latin typeface="Arial"/>
                <a:ea typeface="Arial"/>
                <a:cs typeface="Arial"/>
                <a:sym typeface="Arial"/>
              </a:rPr>
              <a:t> puts it, Creative Commons licenses amplify the affordances of digital technology and provide an enhanced means for social production in the networked economy. CC licenses do this by:</a:t>
            </a:r>
          </a:p>
          <a:p>
            <a:r>
              <a:rPr lang="en-US" sz="1100" b="0" i="0" u="none" strike="noStrike" cap="none" dirty="0">
                <a:solidFill>
                  <a:srgbClr val="000000"/>
                </a:solidFill>
                <a:effectLst/>
                <a:latin typeface="Arial"/>
                <a:ea typeface="Arial"/>
                <a:cs typeface="Arial"/>
                <a:sym typeface="Arial"/>
              </a:rPr>
              <a:t>removing artificial scarcity constraints;</a:t>
            </a:r>
          </a:p>
          <a:p>
            <a:r>
              <a:rPr lang="en-US" sz="1100" b="0" i="0" u="none" strike="noStrike" cap="none" dirty="0">
                <a:solidFill>
                  <a:srgbClr val="000000"/>
                </a:solidFill>
                <a:effectLst/>
                <a:latin typeface="Arial"/>
                <a:ea typeface="Arial"/>
                <a:cs typeface="Arial"/>
                <a:sym typeface="Arial"/>
              </a:rPr>
              <a:t>removing barriers to access;</a:t>
            </a:r>
          </a:p>
          <a:p>
            <a:r>
              <a:rPr lang="en-US" sz="1100" b="0" i="0" u="none" strike="noStrike" cap="none" dirty="0">
                <a:solidFill>
                  <a:srgbClr val="000000"/>
                </a:solidFill>
                <a:effectLst/>
                <a:latin typeface="Arial"/>
                <a:ea typeface="Arial"/>
                <a:cs typeface="Arial"/>
                <a:sym typeface="Arial"/>
              </a:rPr>
              <a:t>enabling rapid distribution and use;</a:t>
            </a:r>
          </a:p>
          <a:p>
            <a:r>
              <a:rPr lang="en-US" sz="1100" b="0" i="0" u="none" strike="noStrike" cap="none" dirty="0">
                <a:solidFill>
                  <a:srgbClr val="000000"/>
                </a:solidFill>
                <a:effectLst/>
                <a:latin typeface="Arial"/>
                <a:ea typeface="Arial"/>
                <a:cs typeface="Arial"/>
                <a:sym typeface="Arial"/>
              </a:rPr>
              <a:t>allowing for customization, personalization, adaptation, translation, and localization;</a:t>
            </a:r>
          </a:p>
          <a:p>
            <a:r>
              <a:rPr lang="en-US" sz="1100" b="0" i="0" u="none" strike="noStrike" cap="none" dirty="0">
                <a:solidFill>
                  <a:srgbClr val="000000"/>
                </a:solidFill>
                <a:effectLst/>
                <a:latin typeface="Arial"/>
                <a:ea typeface="Arial"/>
                <a:cs typeface="Arial"/>
                <a:sym typeface="Arial"/>
              </a:rPr>
              <a:t>providing a means for mass participation: fellow creators, end users, customers, and partners can contribute their expertise, suggest improvements, add new features, make enhancements, create derivatives, and ensure currency;</a:t>
            </a:r>
          </a:p>
          <a:p>
            <a:r>
              <a:rPr lang="en-US" sz="1100" b="0" i="0" u="none" strike="noStrike" cap="none" dirty="0">
                <a:solidFill>
                  <a:srgbClr val="000000"/>
                </a:solidFill>
                <a:effectLst/>
                <a:latin typeface="Arial"/>
                <a:ea typeface="Arial"/>
                <a:cs typeface="Arial"/>
                <a:sym typeface="Arial"/>
              </a:rPr>
              <a:t>distributing production, and making it possible to produce work faster, generate work of greater breadth and depth, innovate, and increase quality; and</a:t>
            </a:r>
          </a:p>
          <a:p>
            <a:r>
              <a:rPr lang="en-US" sz="1100" b="0" i="0" u="none" strike="noStrike" cap="none" dirty="0">
                <a:solidFill>
                  <a:srgbClr val="000000"/>
                </a:solidFill>
                <a:effectLst/>
                <a:latin typeface="Arial"/>
                <a:ea typeface="Arial"/>
                <a:cs typeface="Arial"/>
                <a:sym typeface="Arial"/>
              </a:rPr>
              <a:t>creating materials that are part of a shared global commons from which resources can be extracted for local use and to which local resources can be contributed.</a:t>
            </a:r>
          </a:p>
          <a:p>
            <a:r>
              <a:rPr lang="en-US" sz="1100" b="1" i="0" u="none" strike="noStrike" cap="none" dirty="0">
                <a:solidFill>
                  <a:srgbClr val="000000"/>
                </a:solidFill>
                <a:effectLst/>
                <a:latin typeface="Arial"/>
                <a:ea typeface="Arial"/>
                <a:cs typeface="Arial"/>
                <a:sym typeface="Arial"/>
              </a:rPr>
              <a:t>The 6 Economic Benefits Identified</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toolkit materials focus on the 6 economic benefits of using CC licenses that we have identified so far: 1) reduce production costs, 2) reduce transaction costs and legal uncertainty, 3) increase access to innovation and reduce marketing costs, 4) increase first mover advantage, 5) increase “opportunity benefits” and build a reputation, and 6) promote sustainability. We examine these benefit further in this </a:t>
            </a:r>
            <a:r>
              <a:rPr lang="en-US" sz="1100" b="0" i="0" u="none" strike="noStrike" cap="none" dirty="0">
                <a:solidFill>
                  <a:srgbClr val="000000"/>
                </a:solidFill>
                <a:effectLst/>
                <a:latin typeface="Arial"/>
                <a:ea typeface="Arial"/>
                <a:cs typeface="Arial"/>
                <a:sym typeface="Arial"/>
                <a:hlinkClick r:id="rId4"/>
              </a:rPr>
              <a:t>document</a:t>
            </a:r>
            <a:r>
              <a:rPr lang="en-US" sz="1100" b="0" i="0" u="none" strike="noStrike" cap="none" dirty="0">
                <a:solidFill>
                  <a:srgbClr val="000000"/>
                </a:solidFill>
                <a:effectLst/>
                <a:latin typeface="Arial"/>
                <a:ea typeface="Arial"/>
                <a:cs typeface="Arial"/>
                <a:sym typeface="Arial"/>
              </a:rPr>
              <a:t>. They are a work in progress–we think there is still room for improvement and additional discussion. If you are interested on helping us continue developing these tools, please send us your feedback to </a:t>
            </a:r>
            <a:r>
              <a:rPr lang="en-US" sz="1100" b="0" i="0" u="none" strike="noStrike" cap="none" dirty="0">
                <a:solidFill>
                  <a:srgbClr val="000000"/>
                </a:solidFill>
                <a:effectLst/>
                <a:latin typeface="Arial"/>
                <a:ea typeface="Arial"/>
                <a:cs typeface="Arial"/>
                <a:sym typeface="Arial"/>
                <a:hlinkClick r:id="rId5"/>
              </a:rPr>
              <a:t>creativecommons.pt@gmail.com</a:t>
            </a:r>
            <a:r>
              <a:rPr lang="en-US" sz="1100" b="0" i="0" u="none" strike="noStrike" cap="none" dirty="0">
                <a:solidFill>
                  <a:srgbClr val="000000"/>
                </a:solidFill>
                <a:effectLst/>
                <a:latin typeface="Arial"/>
                <a:ea typeface="Arial"/>
                <a:cs typeface="Arial"/>
                <a:sym typeface="Arial"/>
              </a:rPr>
              <a:t>.</a:t>
            </a:r>
          </a:p>
          <a:p>
            <a:pPr marL="571500" lvl="1" indent="-571500">
              <a:lnSpc>
                <a:spcPct val="114000"/>
              </a:lnSpc>
              <a:buFont typeface="Arial" panose="020B0604020202020204" pitchFamily="34" charset="0"/>
              <a:buChar char="•"/>
            </a:pPr>
            <a:endParaRPr lang="en-US" sz="4000" dirty="0">
              <a:solidFill>
                <a:srgbClr val="141414"/>
              </a:solidFill>
              <a:latin typeface="Libre Franklin"/>
              <a:ea typeface="Libre Franklin"/>
              <a:cs typeface="Libre Franklin"/>
              <a:sym typeface="Libre Franklin"/>
            </a:endParaRPr>
          </a:p>
          <a:p>
            <a:pPr marL="0" lvl="0" indent="0" algn="l" rtl="0">
              <a:spcBef>
                <a:spcPts val="0"/>
              </a:spcBef>
              <a:spcAft>
                <a:spcPts val="0"/>
              </a:spcAft>
              <a:buNone/>
            </a:pP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19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As </a:t>
            </a:r>
            <a:r>
              <a:rPr lang="en-US" sz="1100" b="0" i="0" u="none" strike="noStrike" cap="none" dirty="0">
                <a:solidFill>
                  <a:srgbClr val="000000"/>
                </a:solidFill>
                <a:effectLst/>
                <a:latin typeface="Arial"/>
                <a:ea typeface="Arial"/>
                <a:cs typeface="Arial"/>
                <a:sym typeface="Arial"/>
                <a:hlinkClick r:id="rId3"/>
              </a:rPr>
              <a:t>Paul Stacey</a:t>
            </a:r>
            <a:r>
              <a:rPr lang="en-US" sz="1100" b="0" i="0" u="none" strike="noStrike" cap="none" dirty="0">
                <a:solidFill>
                  <a:srgbClr val="000000"/>
                </a:solidFill>
                <a:effectLst/>
                <a:latin typeface="Arial"/>
                <a:ea typeface="Arial"/>
                <a:cs typeface="Arial"/>
                <a:sym typeface="Arial"/>
              </a:rPr>
              <a:t> puts it, Creative Commons licenses amplify the affordances of digital technology and provide an enhanced means for social production in the networked economy. CC licenses do this by:</a:t>
            </a:r>
          </a:p>
          <a:p>
            <a:r>
              <a:rPr lang="en-US" sz="1100" b="0" i="0" u="none" strike="noStrike" cap="none" dirty="0">
                <a:solidFill>
                  <a:srgbClr val="000000"/>
                </a:solidFill>
                <a:effectLst/>
                <a:latin typeface="Arial"/>
                <a:ea typeface="Arial"/>
                <a:cs typeface="Arial"/>
                <a:sym typeface="Arial"/>
              </a:rPr>
              <a:t>removing artificial scarcity constraints;</a:t>
            </a:r>
          </a:p>
          <a:p>
            <a:r>
              <a:rPr lang="en-US" sz="1100" b="0" i="0" u="none" strike="noStrike" cap="none" dirty="0">
                <a:solidFill>
                  <a:srgbClr val="000000"/>
                </a:solidFill>
                <a:effectLst/>
                <a:latin typeface="Arial"/>
                <a:ea typeface="Arial"/>
                <a:cs typeface="Arial"/>
                <a:sym typeface="Arial"/>
              </a:rPr>
              <a:t>removing barriers to access;</a:t>
            </a:r>
          </a:p>
          <a:p>
            <a:r>
              <a:rPr lang="en-US" sz="1100" b="0" i="0" u="none" strike="noStrike" cap="none" dirty="0">
                <a:solidFill>
                  <a:srgbClr val="000000"/>
                </a:solidFill>
                <a:effectLst/>
                <a:latin typeface="Arial"/>
                <a:ea typeface="Arial"/>
                <a:cs typeface="Arial"/>
                <a:sym typeface="Arial"/>
              </a:rPr>
              <a:t>enabling rapid distribution and use;</a:t>
            </a:r>
          </a:p>
          <a:p>
            <a:r>
              <a:rPr lang="en-US" sz="1100" b="0" i="0" u="none" strike="noStrike" cap="none" dirty="0">
                <a:solidFill>
                  <a:srgbClr val="000000"/>
                </a:solidFill>
                <a:effectLst/>
                <a:latin typeface="Arial"/>
                <a:ea typeface="Arial"/>
                <a:cs typeface="Arial"/>
                <a:sym typeface="Arial"/>
              </a:rPr>
              <a:t>allowing for customization, personalization, adaptation, translation, and localization;</a:t>
            </a:r>
          </a:p>
          <a:p>
            <a:r>
              <a:rPr lang="en-US" sz="1100" b="0" i="0" u="none" strike="noStrike" cap="none" dirty="0">
                <a:solidFill>
                  <a:srgbClr val="000000"/>
                </a:solidFill>
                <a:effectLst/>
                <a:latin typeface="Arial"/>
                <a:ea typeface="Arial"/>
                <a:cs typeface="Arial"/>
                <a:sym typeface="Arial"/>
              </a:rPr>
              <a:t>providing a means for mass participation: fellow creators, end users, customers, and partners can contribute their expertise, suggest improvements, add new features, make enhancements, create derivatives, and ensure currency;</a:t>
            </a:r>
          </a:p>
          <a:p>
            <a:r>
              <a:rPr lang="en-US" sz="1100" b="0" i="0" u="none" strike="noStrike" cap="none" dirty="0">
                <a:solidFill>
                  <a:srgbClr val="000000"/>
                </a:solidFill>
                <a:effectLst/>
                <a:latin typeface="Arial"/>
                <a:ea typeface="Arial"/>
                <a:cs typeface="Arial"/>
                <a:sym typeface="Arial"/>
              </a:rPr>
              <a:t>distributing production, and making it possible to produce work faster, generate work of greater breadth and depth, innovate, and increase quality; and</a:t>
            </a:r>
          </a:p>
          <a:p>
            <a:r>
              <a:rPr lang="en-US" sz="1100" b="0" i="0" u="none" strike="noStrike" cap="none" dirty="0">
                <a:solidFill>
                  <a:srgbClr val="000000"/>
                </a:solidFill>
                <a:effectLst/>
                <a:latin typeface="Arial"/>
                <a:ea typeface="Arial"/>
                <a:cs typeface="Arial"/>
                <a:sym typeface="Arial"/>
              </a:rPr>
              <a:t>creating materials that are part of a shared global commons from which resources can be extracted for local use and to which local resources can be contributed.</a:t>
            </a:r>
          </a:p>
          <a:p>
            <a:r>
              <a:rPr lang="en-US" sz="1100" b="1" i="0" u="none" strike="noStrike" cap="none" dirty="0">
                <a:solidFill>
                  <a:srgbClr val="000000"/>
                </a:solidFill>
                <a:effectLst/>
                <a:latin typeface="Arial"/>
                <a:ea typeface="Arial"/>
                <a:cs typeface="Arial"/>
                <a:sym typeface="Arial"/>
              </a:rPr>
              <a:t>The 6 Economic Benefits Identified</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toolkit materials focus on the 6 economic benefits of using CC licenses that we have identified so far: 1) reduce production costs, 2) reduce transaction costs and legal uncertainty, 3) increase access to innovation and reduce marketing costs, 4) increase first mover advantage, 5) increase “opportunity benefits” and build a reputation, and 6) promote sustainability. We examine these benefit further in this </a:t>
            </a:r>
            <a:r>
              <a:rPr lang="en-US" sz="1100" b="0" i="0" u="none" strike="noStrike" cap="none" dirty="0">
                <a:solidFill>
                  <a:srgbClr val="000000"/>
                </a:solidFill>
                <a:effectLst/>
                <a:latin typeface="Arial"/>
                <a:ea typeface="Arial"/>
                <a:cs typeface="Arial"/>
                <a:sym typeface="Arial"/>
                <a:hlinkClick r:id="rId4"/>
              </a:rPr>
              <a:t>document</a:t>
            </a:r>
            <a:r>
              <a:rPr lang="en-US" sz="1100" b="0" i="0" u="none" strike="noStrike" cap="none" dirty="0">
                <a:solidFill>
                  <a:srgbClr val="000000"/>
                </a:solidFill>
                <a:effectLst/>
                <a:latin typeface="Arial"/>
                <a:ea typeface="Arial"/>
                <a:cs typeface="Arial"/>
                <a:sym typeface="Arial"/>
              </a:rPr>
              <a:t>. They are a work in progress–we think there is still room for improvement and additional discussion. If you are interested on helping us continue developing these tools, please send us your feedback to </a:t>
            </a:r>
            <a:r>
              <a:rPr lang="en-US" sz="1100" b="0" i="0" u="none" strike="noStrike" cap="none" dirty="0">
                <a:solidFill>
                  <a:srgbClr val="000000"/>
                </a:solidFill>
                <a:effectLst/>
                <a:latin typeface="Arial"/>
                <a:ea typeface="Arial"/>
                <a:cs typeface="Arial"/>
                <a:sym typeface="Arial"/>
                <a:hlinkClick r:id="rId5"/>
              </a:rPr>
              <a:t>creativecommons.pt@gmail.com</a:t>
            </a:r>
            <a:r>
              <a:rPr lang="en-US" sz="1100" b="0" i="0" u="none" strike="noStrike" cap="none" dirty="0">
                <a:solidFill>
                  <a:srgbClr val="000000"/>
                </a:solidFill>
                <a:effectLst/>
                <a:latin typeface="Arial"/>
                <a:ea typeface="Arial"/>
                <a:cs typeface="Arial"/>
                <a:sym typeface="Arial"/>
              </a:rPr>
              <a:t>.</a:t>
            </a:r>
          </a:p>
          <a:p>
            <a:pPr marL="571500" lvl="1" indent="-571500">
              <a:lnSpc>
                <a:spcPct val="114000"/>
              </a:lnSpc>
              <a:buFont typeface="Arial" panose="020B0604020202020204" pitchFamily="34" charset="0"/>
              <a:buChar char="•"/>
            </a:pPr>
            <a:endParaRPr lang="en-US" sz="4000" dirty="0">
              <a:solidFill>
                <a:srgbClr val="141414"/>
              </a:solidFill>
              <a:latin typeface="Libre Franklin"/>
              <a:ea typeface="Libre Franklin"/>
              <a:cs typeface="Libre Franklin"/>
              <a:sym typeface="Libre Franklin"/>
            </a:endParaRPr>
          </a:p>
          <a:p>
            <a:pPr marL="0" lvl="0" indent="0" algn="l" rtl="0">
              <a:spcBef>
                <a:spcPts val="0"/>
              </a:spcBef>
              <a:spcAft>
                <a:spcPts val="0"/>
              </a:spcAft>
              <a:buNone/>
            </a:pP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11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27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82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38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01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Patent and Trademark Resource Centers (PTRCs) are a nationwide network of public, state and academic libraries that are designated by the USPTO to disseminate patent and trademark information and to support the diverse intellectual property needs of the public. Accessing the patent and trademark information at a PTRC with the help of a trained specialist, users may be able to determine if someone else has already patented their invention or obtained a federal registration for a trademark on goods or services. PTRCs also have access to </a:t>
            </a:r>
            <a:r>
              <a:rPr lang="en-US" sz="1100" b="0" i="0" u="none" strike="noStrike" cap="none" dirty="0" err="1">
                <a:solidFill>
                  <a:srgbClr val="000000"/>
                </a:solidFill>
                <a:effectLst/>
                <a:latin typeface="Arial"/>
                <a:ea typeface="Arial"/>
                <a:cs typeface="Arial"/>
                <a:sym typeface="Arial"/>
              </a:rPr>
              <a:t>PubWEST</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err="1">
                <a:solidFill>
                  <a:srgbClr val="000000"/>
                </a:solidFill>
                <a:effectLst/>
                <a:latin typeface="Arial"/>
                <a:ea typeface="Arial"/>
                <a:cs typeface="Arial"/>
                <a:sym typeface="Arial"/>
              </a:rPr>
              <a:t>PubEAST</a:t>
            </a:r>
            <a:r>
              <a:rPr lang="en-US" sz="1100" b="0" i="0" u="none" strike="noStrike" cap="none" dirty="0">
                <a:solidFill>
                  <a:srgbClr val="000000"/>
                </a:solidFill>
                <a:effectLst/>
                <a:latin typeface="Arial"/>
                <a:ea typeface="Arial"/>
                <a:cs typeface="Arial"/>
                <a:sym typeface="Arial"/>
              </a:rPr>
              <a:t>, examiner-based search systems. PTRC librarians may also help you with specific questions regarding the patent and trademark processes, but they will not provide legal advice. </a:t>
            </a: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78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alphastockimage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www.nyphotographic.com/" TargetMode="Externa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bit.ly/usptoptrc" TargetMode="External"/><Relationship Id="rId4" Type="http://schemas.openxmlformats.org/officeDocument/2006/relationships/hyperlink" Target="https://library.unr.edu/delam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74429" y="8487266"/>
            <a:ext cx="1300230" cy="1275369"/>
          </a:xfrm>
          <a:prstGeom prst="rect">
            <a:avLst/>
          </a:prstGeom>
          <a:noFill/>
          <a:ln>
            <a:noFill/>
          </a:ln>
        </p:spPr>
      </p:pic>
      <p:pic>
        <p:nvPicPr>
          <p:cNvPr id="85" name="Google Shape;85;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47490" y="8459688"/>
            <a:ext cx="2546456" cy="1330523"/>
          </a:xfrm>
          <a:prstGeom prst="rect">
            <a:avLst/>
          </a:prstGeom>
          <a:noFill/>
          <a:ln>
            <a:noFill/>
          </a:ln>
        </p:spPr>
      </p:pic>
      <p:sp>
        <p:nvSpPr>
          <p:cNvPr id="86" name="Google Shape;86;p13"/>
          <p:cNvSpPr txBox="1"/>
          <p:nvPr/>
        </p:nvSpPr>
        <p:spPr>
          <a:xfrm>
            <a:off x="581425" y="2388713"/>
            <a:ext cx="14930400" cy="311520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i="0" u="none" strike="noStrike" cap="none">
                <a:solidFill>
                  <a:srgbClr val="737373"/>
                </a:solidFill>
                <a:latin typeface="Libre Franklin Thin"/>
                <a:ea typeface="Libre Franklin Thin"/>
                <a:cs typeface="Libre Franklin Thin"/>
                <a:sym typeface="Libre Franklin Thin"/>
              </a:rPr>
              <a:t>Libraries Mean Business</a:t>
            </a:r>
            <a:endParaRPr sz="6599" i="0" u="none" strike="noStrike" cap="none">
              <a:solidFill>
                <a:srgbClr val="737373"/>
              </a:solidFill>
              <a:latin typeface="Libre Franklin Thin"/>
              <a:ea typeface="Libre Franklin Thin"/>
              <a:cs typeface="Libre Franklin Thin"/>
              <a:sym typeface="Libre Franklin Thin"/>
            </a:endParaRPr>
          </a:p>
          <a:p>
            <a:pPr marL="0" marR="0" lvl="0" indent="0" algn="l" rtl="0">
              <a:lnSpc>
                <a:spcPct val="200000"/>
              </a:lnSpc>
              <a:spcBef>
                <a:spcPts val="0"/>
              </a:spcBef>
              <a:spcAft>
                <a:spcPts val="0"/>
              </a:spcAft>
              <a:buNone/>
            </a:pPr>
            <a:r>
              <a:rPr lang="en-US" sz="4000">
                <a:solidFill>
                  <a:srgbClr val="737373"/>
                </a:solidFill>
                <a:latin typeface="Libre Franklin"/>
                <a:ea typeface="Libre Franklin"/>
                <a:cs typeface="Libre Franklin"/>
                <a:sym typeface="Libre Franklin"/>
              </a:rPr>
              <a:t>IP &amp; SMES: Take your ideas to markets</a:t>
            </a:r>
            <a:endParaRPr sz="4000">
              <a:solidFill>
                <a:srgbClr val="737373"/>
              </a:solidFill>
              <a:latin typeface="Libre Franklin"/>
              <a:ea typeface="Libre Franklin"/>
              <a:cs typeface="Libre Franklin"/>
              <a:sym typeface="Libre Franklin"/>
            </a:endParaRPr>
          </a:p>
          <a:p>
            <a:pPr marL="0" marR="0" lvl="0" indent="0" algn="l" rtl="0">
              <a:lnSpc>
                <a:spcPct val="200000"/>
              </a:lnSpc>
              <a:spcBef>
                <a:spcPts val="0"/>
              </a:spcBef>
              <a:spcAft>
                <a:spcPts val="0"/>
              </a:spcAft>
              <a:buNone/>
            </a:pPr>
            <a:r>
              <a:rPr lang="en-US" sz="3000">
                <a:solidFill>
                  <a:srgbClr val="737373"/>
                </a:solidFill>
                <a:latin typeface="Libre Franklin Thin"/>
                <a:ea typeface="Libre Franklin Thin"/>
                <a:cs typeface="Libre Franklin Thin"/>
                <a:sym typeface="Libre Franklin Thin"/>
              </a:rPr>
              <a:t>April 21, 2021 - 16:00 CEST </a:t>
            </a:r>
            <a:endParaRPr sz="3000">
              <a:solidFill>
                <a:srgbClr val="737373"/>
              </a:solidFill>
              <a:latin typeface="Libre Franklin Thin"/>
              <a:ea typeface="Libre Franklin Thin"/>
              <a:cs typeface="Libre Franklin Thin"/>
              <a:sym typeface="Libre Franklin Thin"/>
            </a:endParaRPr>
          </a:p>
        </p:txBody>
      </p:sp>
      <p:sp>
        <p:nvSpPr>
          <p:cNvPr id="87" name="Google Shape;87;p13"/>
          <p:cNvSpPr txBox="1"/>
          <p:nvPr/>
        </p:nvSpPr>
        <p:spPr>
          <a:xfrm>
            <a:off x="8493950" y="337500"/>
            <a:ext cx="6881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latin typeface="Libre Franklin"/>
                <a:ea typeface="Libre Franklin"/>
                <a:cs typeface="Libre Franklin"/>
                <a:sym typeface="Libre Franklin"/>
              </a:rPr>
              <a:t>World Intellectual Property Day 2021</a:t>
            </a:r>
            <a:endParaRPr sz="2900" b="1">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18"/>
          <p:cNvGrpSpPr/>
          <p:nvPr/>
        </p:nvGrpSpPr>
        <p:grpSpPr>
          <a:xfrm>
            <a:off x="1028701" y="1032049"/>
            <a:ext cx="4584700" cy="1368859"/>
            <a:chOff x="0" y="0"/>
            <a:chExt cx="8812660" cy="1531327"/>
          </a:xfrm>
        </p:grpSpPr>
        <p:sp>
          <p:nvSpPr>
            <p:cNvPr id="142" name="Google Shape;142;p18"/>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txBox="1"/>
            <p:nvPr/>
          </p:nvSpPr>
          <p:spPr>
            <a:xfrm>
              <a:off x="472876" y="240025"/>
              <a:ext cx="7866900" cy="120032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Who We Help</a:t>
              </a:r>
              <a:endParaRPr dirty="0">
                <a:latin typeface="Libre Franklin"/>
                <a:ea typeface="Libre Franklin"/>
                <a:cs typeface="Libre Franklin"/>
                <a:sym typeface="Libre Franklin"/>
              </a:endParaRPr>
            </a:p>
          </p:txBody>
        </p:sp>
      </p:grpSp>
      <p:sp>
        <p:nvSpPr>
          <p:cNvPr id="144" name="Google Shape;144;p18"/>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a:t>
            </a:r>
            <a:r>
              <a:rPr lang="en-US" sz="1600" b="0" i="0" u="none" strike="noStrike" cap="none" dirty="0">
                <a:solidFill>
                  <a:srgbClr val="141414"/>
                </a:solidFill>
                <a:latin typeface="Libre Franklin Thin"/>
                <a:ea typeface="Libre Franklin Thin"/>
                <a:cs typeface="Libre Franklin Thin"/>
                <a:sym typeface="Libre Franklin Thin"/>
              </a:rPr>
              <a:t>| World IP Day 2021</a:t>
            </a:r>
            <a:endParaRPr dirty="0"/>
          </a:p>
        </p:txBody>
      </p:sp>
      <p:sp>
        <p:nvSpPr>
          <p:cNvPr id="145" name="Google Shape;145;p18"/>
          <p:cNvSpPr txBox="1"/>
          <p:nvPr/>
        </p:nvSpPr>
        <p:spPr>
          <a:xfrm>
            <a:off x="1028700" y="2805108"/>
            <a:ext cx="10588624" cy="835921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00" dirty="0">
                <a:solidFill>
                  <a:srgbClr val="141414"/>
                </a:solidFill>
                <a:latin typeface="Libre Franklin"/>
                <a:sym typeface="Libre Franklin"/>
              </a:rPr>
              <a:t>UNR Students, Faculty, &amp; Staff – </a:t>
            </a:r>
            <a:r>
              <a:rPr lang="en-US" sz="3200" dirty="0">
                <a:solidFill>
                  <a:srgbClr val="141414"/>
                </a:solidFill>
                <a:latin typeface="Libre Franklin"/>
                <a:sym typeface="Libre Franklin"/>
              </a:rPr>
              <a:t>from a variety of disciplines</a:t>
            </a:r>
          </a:p>
          <a:p>
            <a:pPr marL="0" marR="0" lvl="0" indent="0" algn="l" rtl="0">
              <a:lnSpc>
                <a:spcPct val="140000"/>
              </a:lnSpc>
              <a:spcBef>
                <a:spcPts val="0"/>
              </a:spcBef>
              <a:spcAft>
                <a:spcPts val="0"/>
              </a:spcAft>
              <a:buNone/>
            </a:pPr>
            <a:r>
              <a:rPr lang="en-US" sz="4000" dirty="0">
                <a:solidFill>
                  <a:srgbClr val="141414"/>
                </a:solidFill>
                <a:latin typeface="Libre Franklin"/>
                <a:sym typeface="Libre Franklin"/>
              </a:rPr>
              <a:t>The Greater Northern Nevada Community</a:t>
            </a: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4DB3AB08-F101-D841-81D4-5DA11697C3F4}"/>
              </a:ext>
            </a:extLst>
          </p:cNvPr>
          <p:cNvSpPr txBox="1"/>
          <p:nvPr/>
        </p:nvSpPr>
        <p:spPr>
          <a:xfrm>
            <a:off x="7429501" y="5329238"/>
            <a:ext cx="9329738" cy="4444294"/>
          </a:xfrm>
          <a:prstGeom prst="rect">
            <a:avLst/>
          </a:prstGeom>
          <a:noFill/>
        </p:spPr>
        <p:txBody>
          <a:bodyPr wrap="square" rtlCol="0">
            <a:spAutoFit/>
          </a:bodyPr>
          <a:lstStyle/>
          <a:p>
            <a:pPr marL="571500" indent="-571500">
              <a:lnSpc>
                <a:spcPct val="140000"/>
              </a:lnSpc>
              <a:buFont typeface="Arial" panose="020B0604020202020204" pitchFamily="34" charset="0"/>
              <a:buChar char="•"/>
            </a:pPr>
            <a:r>
              <a:rPr lang="en-US" sz="3200" dirty="0">
                <a:solidFill>
                  <a:srgbClr val="141414"/>
                </a:solidFill>
                <a:latin typeface="+mj-lt"/>
                <a:sym typeface="Libre Franklin"/>
              </a:rPr>
              <a:t>Historical Researchers</a:t>
            </a:r>
          </a:p>
          <a:p>
            <a:pPr marL="571500" indent="-571500">
              <a:lnSpc>
                <a:spcPct val="140000"/>
              </a:lnSpc>
              <a:buFont typeface="Arial" panose="020B0604020202020204" pitchFamily="34" charset="0"/>
              <a:buChar char="•"/>
            </a:pPr>
            <a:r>
              <a:rPr lang="en-US" sz="3200" dirty="0">
                <a:solidFill>
                  <a:srgbClr val="141414"/>
                </a:solidFill>
                <a:latin typeface="+mj-lt"/>
                <a:sym typeface="Libre Franklin"/>
              </a:rPr>
              <a:t>Small Business</a:t>
            </a:r>
          </a:p>
          <a:p>
            <a:pPr marL="571500" lvl="0" indent="-571500">
              <a:lnSpc>
                <a:spcPct val="140000"/>
              </a:lnSpc>
              <a:buFont typeface="Arial" panose="020B0604020202020204" pitchFamily="34" charset="0"/>
              <a:buChar char="•"/>
            </a:pPr>
            <a:r>
              <a:rPr lang="en-US" sz="3200" dirty="0">
                <a:solidFill>
                  <a:srgbClr val="141414"/>
                </a:solidFill>
                <a:latin typeface="+mj-lt"/>
                <a:sym typeface="Libre Franklin"/>
              </a:rPr>
              <a:t>Startups and Entrepreneurs</a:t>
            </a:r>
          </a:p>
          <a:p>
            <a:pPr marL="571500" lvl="0" indent="-571500">
              <a:lnSpc>
                <a:spcPct val="140000"/>
              </a:lnSpc>
              <a:buFont typeface="Arial" panose="020B0604020202020204" pitchFamily="34" charset="0"/>
              <a:buChar char="•"/>
            </a:pPr>
            <a:r>
              <a:rPr lang="en-US" sz="3200" dirty="0">
                <a:solidFill>
                  <a:srgbClr val="141414"/>
                </a:solidFill>
                <a:latin typeface="+mj-lt"/>
                <a:sym typeface="Libre Franklin"/>
              </a:rPr>
              <a:t>Independent Inventors / Makers</a:t>
            </a:r>
          </a:p>
          <a:p>
            <a:pPr marL="571500" lvl="0" indent="-571500">
              <a:lnSpc>
                <a:spcPct val="140000"/>
              </a:lnSpc>
              <a:buFont typeface="Arial" panose="020B0604020202020204" pitchFamily="34" charset="0"/>
              <a:buChar char="•"/>
            </a:pPr>
            <a:r>
              <a:rPr lang="en-US" sz="3200" dirty="0">
                <a:solidFill>
                  <a:srgbClr val="141414"/>
                </a:solidFill>
                <a:latin typeface="+mj-lt"/>
                <a:sym typeface="Libre Franklin"/>
              </a:rPr>
              <a:t>Artists</a:t>
            </a:r>
          </a:p>
          <a:p>
            <a:pPr marL="571500" lvl="0" indent="-571500">
              <a:lnSpc>
                <a:spcPct val="140000"/>
              </a:lnSpc>
              <a:buFont typeface="Arial" panose="020B0604020202020204" pitchFamily="34" charset="0"/>
              <a:buChar char="•"/>
            </a:pPr>
            <a:r>
              <a:rPr lang="en-US" sz="3200" dirty="0">
                <a:solidFill>
                  <a:srgbClr val="141414"/>
                </a:solidFill>
                <a:latin typeface="+mj-lt"/>
                <a:sym typeface="Libre Franklin"/>
              </a:rPr>
              <a:t>Incarcerated </a:t>
            </a:r>
            <a:endParaRPr lang="en-US" sz="3200" dirty="0">
              <a:latin typeface="+mj-lt"/>
            </a:endParaRPr>
          </a:p>
          <a:p>
            <a:endParaRPr lang="en-US" dirty="0"/>
          </a:p>
        </p:txBody>
      </p:sp>
      <p:pic>
        <p:nvPicPr>
          <p:cNvPr id="4" name="Picture 3">
            <a:extLst>
              <a:ext uri="{FF2B5EF4-FFF2-40B4-BE49-F238E27FC236}">
                <a16:creationId xmlns:a16="http://schemas.microsoft.com/office/drawing/2014/main" id="{6C3A4B5C-E04A-CB41-9E9A-EAF83B607C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593" y="5560070"/>
            <a:ext cx="5772151" cy="2849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B1C496E0-AA53-A040-8422-4822A7F35A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7220" y="256127"/>
            <a:ext cx="6377813" cy="4444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700" y="1032049"/>
            <a:ext cx="6609495" cy="1148495"/>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5"/>
              <a:ext cx="7866900" cy="120032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How We Help</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sp>
        <p:nvSpPr>
          <p:cNvPr id="154" name="Google Shape;154;p19"/>
          <p:cNvSpPr txBox="1"/>
          <p:nvPr/>
        </p:nvSpPr>
        <p:spPr>
          <a:xfrm>
            <a:off x="1040363" y="2738783"/>
            <a:ext cx="10703400" cy="10255115"/>
          </a:xfrm>
          <a:prstGeom prst="rect">
            <a:avLst/>
          </a:prstGeom>
          <a:noFill/>
          <a:ln>
            <a:noFill/>
          </a:ln>
        </p:spPr>
        <p:txBody>
          <a:bodyPr spcFirstLastPara="1" wrap="square" lIns="0" tIns="0" rIns="0" bIns="0" anchor="t" anchorCtr="0">
            <a:spAutoFit/>
          </a:bodyPr>
          <a:lstStyle/>
          <a:p>
            <a:pPr marL="571500" marR="0" lvl="0" indent="-571500" algn="l" rtl="0">
              <a:lnSpc>
                <a:spcPct val="140000"/>
              </a:lnSpc>
              <a:spcBef>
                <a:spcPts val="0"/>
              </a:spcBef>
              <a:spcAft>
                <a:spcPts val="0"/>
              </a:spcAft>
              <a:buFont typeface="Arial" panose="020B0604020202020204" pitchFamily="34" charset="0"/>
              <a:buChar char="•"/>
            </a:pPr>
            <a:r>
              <a:rPr lang="en-US" sz="4000" dirty="0">
                <a:solidFill>
                  <a:srgbClr val="141414"/>
                </a:solidFill>
                <a:latin typeface="Libre Franklin"/>
                <a:sym typeface="Libre Franklin"/>
              </a:rPr>
              <a:t>Individual Consultations - 100 a year </a:t>
            </a:r>
          </a:p>
          <a:p>
            <a:pPr marL="571500" marR="0" lvl="0" indent="-571500" algn="l" rtl="0">
              <a:lnSpc>
                <a:spcPct val="140000"/>
              </a:lnSpc>
              <a:spcBef>
                <a:spcPts val="0"/>
              </a:spcBef>
              <a:spcAft>
                <a:spcPts val="0"/>
              </a:spcAft>
              <a:buFont typeface="Arial" panose="020B0604020202020204" pitchFamily="34" charset="0"/>
              <a:buChar char="•"/>
            </a:pPr>
            <a:r>
              <a:rPr lang="en-US" sz="4000" dirty="0">
                <a:solidFill>
                  <a:srgbClr val="141414"/>
                </a:solidFill>
                <a:latin typeface="Libre Franklin"/>
                <a:sym typeface="Libre Franklin"/>
              </a:rPr>
              <a:t>Free Workshops and Classroom Instruction </a:t>
            </a:r>
          </a:p>
          <a:p>
            <a:pPr marL="571500" marR="0" lvl="0" indent="-571500" algn="l" rtl="0">
              <a:lnSpc>
                <a:spcPct val="140000"/>
              </a:lnSpc>
              <a:spcBef>
                <a:spcPts val="0"/>
              </a:spcBef>
              <a:spcAft>
                <a:spcPts val="0"/>
              </a:spcAft>
              <a:buFont typeface="Arial" panose="020B0604020202020204" pitchFamily="34" charset="0"/>
              <a:buChar char="•"/>
            </a:pPr>
            <a:r>
              <a:rPr lang="en-US" sz="4000" dirty="0">
                <a:solidFill>
                  <a:srgbClr val="141414"/>
                </a:solidFill>
                <a:latin typeface="Libre Franklin"/>
                <a:sym typeface="Libre Franklin"/>
              </a:rPr>
              <a:t>Collaborative Outreach with other Entrepreneurial-Minded Groups</a:t>
            </a:r>
            <a:endParaRPr sz="4000" dirty="0"/>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A67049FB-CFD7-4A40-8E3A-38CC826D2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3620" y="4682248"/>
            <a:ext cx="6639391" cy="5123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7BF44CC0-11BC-E141-913D-AC5C88A15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54106" y="363370"/>
            <a:ext cx="5608800" cy="38302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700" y="1032049"/>
            <a:ext cx="6609495" cy="1148495"/>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5"/>
              <a:ext cx="7866900" cy="120032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The Consultation</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sp>
        <p:nvSpPr>
          <p:cNvPr id="154" name="Google Shape;154;p19"/>
          <p:cNvSpPr txBox="1"/>
          <p:nvPr/>
        </p:nvSpPr>
        <p:spPr>
          <a:xfrm>
            <a:off x="1028700" y="2292333"/>
            <a:ext cx="16230600" cy="6179127"/>
          </a:xfrm>
          <a:prstGeom prst="rect">
            <a:avLst/>
          </a:prstGeom>
          <a:noFill/>
          <a:ln>
            <a:noFill/>
          </a:ln>
        </p:spPr>
        <p:txBody>
          <a:bodyPr spcFirstLastPara="1" wrap="square" lIns="0" tIns="0" rIns="0" bIns="0" anchor="t" anchorCtr="0">
            <a:spAutoFit/>
          </a:bodyPr>
          <a:lstStyle/>
          <a:p>
            <a:pPr marL="0" marR="0" lvl="0" indent="0" algn="l" rtl="0">
              <a:lnSpc>
                <a:spcPct val="68505"/>
              </a:lnSpc>
              <a:spcBef>
                <a:spcPts val="0"/>
              </a:spcBef>
              <a:spcAft>
                <a:spcPts val="0"/>
              </a:spcAft>
              <a:buNone/>
            </a:pPr>
            <a:endParaRPr sz="4000" b="0" i="0" u="none" strike="noStrike" cap="none" dirty="0">
              <a:solidFill>
                <a:srgbClr val="141414"/>
              </a:solidFill>
              <a:latin typeface="Libre Franklin"/>
              <a:ea typeface="Libre Franklin"/>
              <a:cs typeface="Libre Franklin"/>
              <a:sym typeface="Libre Franklin"/>
            </a:endParaRPr>
          </a:p>
          <a:p>
            <a:pPr marL="0" marR="0" lvl="0" indent="0" algn="l" rtl="0">
              <a:lnSpc>
                <a:spcPct val="114000"/>
              </a:lnSpc>
              <a:spcBef>
                <a:spcPts val="0"/>
              </a:spcBef>
              <a:spcAft>
                <a:spcPts val="0"/>
              </a:spcAft>
              <a:buNone/>
            </a:pPr>
            <a:endParaRPr lang="en-US" sz="4000" dirty="0">
              <a:solidFill>
                <a:srgbClr val="141414"/>
              </a:solidFill>
              <a:latin typeface="Libre Franklin"/>
              <a:ea typeface="Libre Franklin"/>
              <a:cs typeface="Libre Franklin"/>
              <a:sym typeface="Libre Franklin"/>
            </a:endParaRPr>
          </a:p>
          <a:p>
            <a:pPr marL="742950" marR="0" lvl="0" indent="-742950" algn="l" rtl="0">
              <a:lnSpc>
                <a:spcPct val="114000"/>
              </a:lnSpc>
              <a:spcBef>
                <a:spcPts val="0"/>
              </a:spcBef>
              <a:spcAft>
                <a:spcPts val="0"/>
              </a:spcAft>
              <a:buFont typeface="+mj-lt"/>
              <a:buAutoNum type="arabicPeriod"/>
            </a:pPr>
            <a:r>
              <a:rPr lang="en-US" sz="3600" dirty="0">
                <a:solidFill>
                  <a:srgbClr val="141414"/>
                </a:solidFill>
                <a:latin typeface="Libre Franklin"/>
                <a:ea typeface="Libre Franklin"/>
                <a:cs typeface="Libre Franklin"/>
                <a:sym typeface="Libre Franklin"/>
              </a:rPr>
              <a:t>Determine the real need/type of IP</a:t>
            </a:r>
          </a:p>
          <a:p>
            <a:pPr marL="742950" marR="0" lvl="0" indent="-742950" algn="l" rtl="0">
              <a:lnSpc>
                <a:spcPct val="114000"/>
              </a:lnSpc>
              <a:spcBef>
                <a:spcPts val="0"/>
              </a:spcBef>
              <a:spcAft>
                <a:spcPts val="0"/>
              </a:spcAft>
              <a:buFont typeface="+mj-lt"/>
              <a:buAutoNum type="arabicPeriod"/>
            </a:pPr>
            <a:r>
              <a:rPr lang="en-US" sz="3600" dirty="0">
                <a:solidFill>
                  <a:srgbClr val="141414"/>
                </a:solidFill>
                <a:latin typeface="Libre Franklin"/>
                <a:ea typeface="Libre Franklin"/>
                <a:cs typeface="Libre Franklin"/>
                <a:sym typeface="Libre Franklin"/>
              </a:rPr>
              <a:t>Instruction on what IP is, what registration protects (&amp; doesn’t), and how to obtain it.</a:t>
            </a:r>
          </a:p>
          <a:p>
            <a:pPr marL="742950" marR="0" lvl="0" indent="-742950" algn="l" rtl="0">
              <a:lnSpc>
                <a:spcPct val="114000"/>
              </a:lnSpc>
              <a:spcBef>
                <a:spcPts val="0"/>
              </a:spcBef>
              <a:spcAft>
                <a:spcPts val="0"/>
              </a:spcAft>
              <a:buFont typeface="+mj-lt"/>
              <a:buAutoNum type="arabicPeriod"/>
            </a:pPr>
            <a:r>
              <a:rPr lang="en-US" sz="3600" dirty="0">
                <a:solidFill>
                  <a:srgbClr val="141414"/>
                </a:solidFill>
                <a:latin typeface="Libre Franklin"/>
                <a:ea typeface="Libre Franklin"/>
                <a:cs typeface="Libre Franklin"/>
                <a:sym typeface="Libre Franklin"/>
              </a:rPr>
              <a:t>Teach how to search existing IP</a:t>
            </a:r>
          </a:p>
          <a:p>
            <a:pPr marL="742950" marR="0" lvl="0" indent="-742950" algn="l" rtl="0">
              <a:lnSpc>
                <a:spcPct val="114000"/>
              </a:lnSpc>
              <a:spcBef>
                <a:spcPts val="0"/>
              </a:spcBef>
              <a:spcAft>
                <a:spcPts val="0"/>
              </a:spcAft>
              <a:buFont typeface="+mj-lt"/>
              <a:buAutoNum type="arabicPeriod"/>
            </a:pPr>
            <a:r>
              <a:rPr lang="en-US" sz="3600" dirty="0">
                <a:solidFill>
                  <a:srgbClr val="141414"/>
                </a:solidFill>
                <a:latin typeface="Libre Franklin"/>
                <a:ea typeface="Libre Franklin"/>
                <a:cs typeface="Libre Franklin"/>
                <a:sym typeface="Libre Franklin"/>
              </a:rPr>
              <a:t>Answer non-legal questions and connect users to critical information (USPTO, NOLO)</a:t>
            </a:r>
          </a:p>
          <a:p>
            <a:pPr marL="742950" marR="0" lvl="0" indent="-742950" algn="l" rtl="0">
              <a:lnSpc>
                <a:spcPct val="114000"/>
              </a:lnSpc>
              <a:spcBef>
                <a:spcPts val="0"/>
              </a:spcBef>
              <a:spcAft>
                <a:spcPts val="0"/>
              </a:spcAft>
              <a:buFont typeface="+mj-lt"/>
              <a:buAutoNum type="arabicPeriod"/>
            </a:pPr>
            <a:r>
              <a:rPr lang="en-US" sz="3600" dirty="0">
                <a:solidFill>
                  <a:srgbClr val="141414"/>
                </a:solidFill>
                <a:latin typeface="Libre Franklin"/>
                <a:ea typeface="Libre Franklin"/>
                <a:cs typeface="Libre Franklin"/>
                <a:sym typeface="Libre Franklin"/>
              </a:rPr>
              <a:t>Give referrals and information for next steps (Most often to the SBDC and Pro Bono Assistance Program)</a:t>
            </a:r>
            <a:endParaRPr sz="4000" b="0" i="0" u="none" strike="noStrike" cap="none" dirty="0">
              <a:solidFill>
                <a:srgbClr val="141414"/>
              </a:solidFill>
              <a:latin typeface="Libre Franklin"/>
              <a:ea typeface="Libre Franklin"/>
              <a:cs typeface="Libre Franklin"/>
              <a:sym typeface="Libre Franklin"/>
            </a:endParaRPr>
          </a:p>
        </p:txBody>
      </p:sp>
      <p:pic>
        <p:nvPicPr>
          <p:cNvPr id="4" name="Picture 3">
            <a:extLst>
              <a:ext uri="{FF2B5EF4-FFF2-40B4-BE49-F238E27FC236}">
                <a16:creationId xmlns:a16="http://schemas.microsoft.com/office/drawing/2014/main" id="{56BC5F5F-9C4A-474F-86F8-F353434460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0450" y="275576"/>
            <a:ext cx="3673475" cy="3673475"/>
          </a:xfrm>
          <a:prstGeom prst="rect">
            <a:avLst/>
          </a:prstGeom>
        </p:spPr>
      </p:pic>
    </p:spTree>
    <p:extLst>
      <p:ext uri="{BB962C8B-B14F-4D97-AF65-F5344CB8AC3E}">
        <p14:creationId xmlns:p14="http://schemas.microsoft.com/office/powerpoint/2010/main" val="11284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700" y="1032049"/>
            <a:ext cx="6609495" cy="1148495"/>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5"/>
              <a:ext cx="7866900" cy="120032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Resources We Use</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sp>
        <p:nvSpPr>
          <p:cNvPr id="154" name="Google Shape;154;p19"/>
          <p:cNvSpPr txBox="1"/>
          <p:nvPr/>
        </p:nvSpPr>
        <p:spPr>
          <a:xfrm>
            <a:off x="1143000" y="2374488"/>
            <a:ext cx="9055100" cy="3719160"/>
          </a:xfrm>
          <a:prstGeom prst="rect">
            <a:avLst/>
          </a:prstGeom>
          <a:noFill/>
          <a:ln>
            <a:noFill/>
          </a:ln>
        </p:spPr>
        <p:txBody>
          <a:bodyPr spcFirstLastPara="1" wrap="square" lIns="0" tIns="0" rIns="0" bIns="0" anchor="t" anchorCtr="0">
            <a:spAutoFit/>
          </a:bodyPr>
          <a:lstStyle/>
          <a:p>
            <a:pPr marL="0" marR="0" lvl="0" indent="0" algn="l" rtl="0">
              <a:lnSpc>
                <a:spcPct val="68505"/>
              </a:lnSpc>
              <a:spcBef>
                <a:spcPts val="0"/>
              </a:spcBef>
              <a:spcAft>
                <a:spcPts val="0"/>
              </a:spcAft>
              <a:buNone/>
            </a:pPr>
            <a:endParaRPr sz="3200" b="0" i="0" u="none" strike="noStrike" cap="none" dirty="0">
              <a:solidFill>
                <a:srgbClr val="141414"/>
              </a:solidFill>
              <a:latin typeface="Libre Franklin"/>
              <a:ea typeface="Libre Franklin"/>
              <a:cs typeface="Libre Franklin"/>
              <a:sym typeface="Libre Franklin"/>
            </a:endParaRPr>
          </a:p>
          <a:p>
            <a:pPr marL="571500" marR="0" lvl="0" indent="-571500" algn="l" rtl="0">
              <a:lnSpc>
                <a:spcPct val="150000"/>
              </a:lnSpc>
              <a:spcBef>
                <a:spcPts val="0"/>
              </a:spcBef>
              <a:spcAft>
                <a:spcPts val="0"/>
              </a:spcAft>
              <a:buFont typeface="Arial" panose="020B0604020202020204" pitchFamily="34" charset="0"/>
              <a:buChar char="•"/>
            </a:pPr>
            <a:r>
              <a:rPr lang="en-US" sz="3200" dirty="0" err="1">
                <a:solidFill>
                  <a:srgbClr val="141414"/>
                </a:solidFill>
                <a:latin typeface="Libre Franklin"/>
                <a:ea typeface="Libre Franklin"/>
                <a:cs typeface="Libre Franklin"/>
                <a:sym typeface="Libre Franklin"/>
              </a:rPr>
              <a:t>Espacenet</a:t>
            </a:r>
            <a:endParaRPr lang="en-US" sz="3200" dirty="0">
              <a:solidFill>
                <a:srgbClr val="141414"/>
              </a:solidFill>
              <a:latin typeface="Libre Franklin"/>
              <a:ea typeface="Libre Franklin"/>
              <a:cs typeface="Libre Franklin"/>
              <a:sym typeface="Libre Franklin"/>
            </a:endParaRPr>
          </a:p>
          <a:p>
            <a:pPr marL="571500" marR="0" lvl="0" indent="-571500" algn="l" rtl="0">
              <a:lnSpc>
                <a:spcPct val="150000"/>
              </a:lnSpc>
              <a:spcBef>
                <a:spcPts val="0"/>
              </a:spcBef>
              <a:spcAft>
                <a:spcPts val="0"/>
              </a:spcAft>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USPTO </a:t>
            </a:r>
            <a:r>
              <a:rPr lang="en-US" sz="3200" dirty="0" err="1">
                <a:solidFill>
                  <a:srgbClr val="141414"/>
                </a:solidFill>
                <a:latin typeface="Libre Franklin"/>
                <a:ea typeface="Libre Franklin"/>
                <a:cs typeface="Libre Franklin"/>
                <a:sym typeface="Libre Franklin"/>
              </a:rPr>
              <a:t>PatFT</a:t>
            </a:r>
            <a:r>
              <a:rPr lang="en-US" sz="3200" dirty="0">
                <a:solidFill>
                  <a:srgbClr val="141414"/>
                </a:solidFill>
                <a:latin typeface="Libre Franklin"/>
                <a:ea typeface="Libre Franklin"/>
                <a:cs typeface="Libre Franklin"/>
                <a:sym typeface="Libre Franklin"/>
              </a:rPr>
              <a:t>, </a:t>
            </a:r>
            <a:r>
              <a:rPr lang="en-US" sz="3200" dirty="0" err="1">
                <a:solidFill>
                  <a:srgbClr val="141414"/>
                </a:solidFill>
                <a:latin typeface="Libre Franklin"/>
                <a:ea typeface="Libre Franklin"/>
                <a:cs typeface="Libre Franklin"/>
                <a:sym typeface="Libre Franklin"/>
              </a:rPr>
              <a:t>AppFT</a:t>
            </a:r>
            <a:r>
              <a:rPr lang="en-US" sz="3200" dirty="0">
                <a:solidFill>
                  <a:srgbClr val="141414"/>
                </a:solidFill>
                <a:latin typeface="Libre Franklin"/>
                <a:ea typeface="Libre Franklin"/>
                <a:cs typeface="Libre Franklin"/>
                <a:sym typeface="Libre Franklin"/>
              </a:rPr>
              <a:t>, PAIR, TESS</a:t>
            </a:r>
          </a:p>
          <a:p>
            <a:pPr marL="571500" marR="0" lvl="0" indent="-571500" algn="l" rtl="0">
              <a:lnSpc>
                <a:spcPct val="150000"/>
              </a:lnSpc>
              <a:spcBef>
                <a:spcPts val="0"/>
              </a:spcBef>
              <a:spcAft>
                <a:spcPts val="0"/>
              </a:spcAft>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WIPO PATENTSCOPE</a:t>
            </a:r>
          </a:p>
          <a:p>
            <a:pPr marL="571500" marR="0" lvl="0" indent="-571500" algn="l" rtl="0">
              <a:lnSpc>
                <a:spcPct val="150000"/>
              </a:lnSpc>
              <a:spcBef>
                <a:spcPts val="0"/>
              </a:spcBef>
              <a:spcAft>
                <a:spcPts val="0"/>
              </a:spcAft>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Google Patents</a:t>
            </a:r>
          </a:p>
          <a:p>
            <a:pPr marL="742950" marR="0" lvl="0" indent="-742950" algn="l" rtl="0">
              <a:lnSpc>
                <a:spcPct val="68505"/>
              </a:lnSpc>
              <a:spcBef>
                <a:spcPts val="0"/>
              </a:spcBef>
              <a:spcAft>
                <a:spcPts val="0"/>
              </a:spcAft>
              <a:buFont typeface="+mj-lt"/>
              <a:buAutoNum type="arabicPeriod"/>
            </a:pPr>
            <a:endParaRPr sz="4000" b="0" i="0" u="none" strike="noStrike" cap="none" dirty="0">
              <a:solidFill>
                <a:srgbClr val="141414"/>
              </a:solidFill>
              <a:latin typeface="Libre Franklin"/>
              <a:ea typeface="Libre Franklin"/>
              <a:cs typeface="Libre Franklin"/>
              <a:sym typeface="Libre Franklin"/>
            </a:endParaRPr>
          </a:p>
        </p:txBody>
      </p:sp>
      <p:pic>
        <p:nvPicPr>
          <p:cNvPr id="5" name="Picture 4">
            <a:extLst>
              <a:ext uri="{FF2B5EF4-FFF2-40B4-BE49-F238E27FC236}">
                <a16:creationId xmlns:a16="http://schemas.microsoft.com/office/drawing/2014/main" id="{39C5FD6E-9E1D-8D4D-8D8C-F468B9E3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75518" y="61264"/>
            <a:ext cx="4102100" cy="4102100"/>
          </a:xfrm>
          <a:prstGeom prst="rect">
            <a:avLst/>
          </a:prstGeom>
        </p:spPr>
      </p:pic>
      <p:sp>
        <p:nvSpPr>
          <p:cNvPr id="2" name="TextBox 1">
            <a:extLst>
              <a:ext uri="{FF2B5EF4-FFF2-40B4-BE49-F238E27FC236}">
                <a16:creationId xmlns:a16="http://schemas.microsoft.com/office/drawing/2014/main" id="{F7285AD5-6229-EC49-8E58-A9B2FDD3DB2D}"/>
              </a:ext>
            </a:extLst>
          </p:cNvPr>
          <p:cNvSpPr txBox="1"/>
          <p:nvPr/>
        </p:nvSpPr>
        <p:spPr>
          <a:xfrm>
            <a:off x="7835900" y="4665388"/>
            <a:ext cx="9639300" cy="5355312"/>
          </a:xfrm>
          <a:prstGeom prst="rect">
            <a:avLst/>
          </a:prstGeom>
          <a:noFill/>
        </p:spPr>
        <p:txBody>
          <a:bodyPr wrap="square" rtlCol="0">
            <a:spAutoFit/>
          </a:bodyPr>
          <a:lstStyle/>
          <a:p>
            <a:r>
              <a:rPr lang="en-US" sz="4000" b="1" dirty="0"/>
              <a:t>Common Key Concepts</a:t>
            </a:r>
            <a:endParaRPr lang="en-US" sz="3200" dirty="0"/>
          </a:p>
          <a:p>
            <a:pPr marL="285750" indent="-285750">
              <a:lnSpc>
                <a:spcPct val="150000"/>
              </a:lnSpc>
              <a:buFont typeface="Arial" panose="020B0604020202020204" pitchFamily="34" charset="0"/>
              <a:buChar char="•"/>
            </a:pPr>
            <a:r>
              <a:rPr lang="en-US" sz="3200" dirty="0"/>
              <a:t>CPC Classification Function and Hierarchy</a:t>
            </a:r>
          </a:p>
          <a:p>
            <a:pPr marL="285750" indent="-285750">
              <a:lnSpc>
                <a:spcPct val="150000"/>
              </a:lnSpc>
              <a:buFont typeface="Arial" panose="020B0604020202020204" pitchFamily="34" charset="0"/>
              <a:buChar char="•"/>
            </a:pPr>
            <a:r>
              <a:rPr lang="en-US" sz="3200" dirty="0"/>
              <a:t>Searching by Assignee/Applicant</a:t>
            </a:r>
          </a:p>
          <a:p>
            <a:pPr marL="285750" indent="-285750">
              <a:lnSpc>
                <a:spcPct val="150000"/>
              </a:lnSpc>
              <a:buFont typeface="Arial" panose="020B0604020202020204" pitchFamily="34" charset="0"/>
              <a:buChar char="•"/>
            </a:pPr>
            <a:r>
              <a:rPr lang="en-US" sz="3200" dirty="0"/>
              <a:t>How to Read a Patent</a:t>
            </a:r>
          </a:p>
          <a:p>
            <a:pPr marL="285750" indent="-285750">
              <a:lnSpc>
                <a:spcPct val="150000"/>
              </a:lnSpc>
              <a:buFont typeface="Arial" panose="020B0604020202020204" pitchFamily="34" charset="0"/>
              <a:buChar char="•"/>
            </a:pPr>
            <a:r>
              <a:rPr lang="en-US" sz="3200" dirty="0"/>
              <a:t>Access/Downloading</a:t>
            </a:r>
          </a:p>
          <a:p>
            <a:pPr marL="285750" indent="-285750">
              <a:lnSpc>
                <a:spcPct val="150000"/>
              </a:lnSpc>
              <a:buFont typeface="Arial" panose="020B0604020202020204" pitchFamily="34" charset="0"/>
              <a:buChar char="•"/>
            </a:pPr>
            <a:r>
              <a:rPr lang="en-US" sz="3200" dirty="0"/>
              <a:t>International Protection: PCT and Madrid Protocol</a:t>
            </a:r>
          </a:p>
          <a:p>
            <a:pPr marL="285750" indent="-285750">
              <a:lnSpc>
                <a:spcPct val="150000"/>
              </a:lnSpc>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836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577180" y="1111382"/>
            <a:ext cx="15133639" cy="8064236"/>
            <a:chOff x="0" y="0"/>
            <a:chExt cx="8812660" cy="1688304"/>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5" y="240025"/>
              <a:ext cx="7894127" cy="144827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8800" b="1" dirty="0">
                  <a:solidFill>
                    <a:srgbClr val="141414"/>
                  </a:solidFill>
                  <a:latin typeface="Libre Franklin"/>
                  <a:ea typeface="Libre Franklin"/>
                  <a:cs typeface="Libre Franklin"/>
                  <a:sym typeface="Libre Franklin"/>
                </a:rPr>
                <a:t>We meet people wherever they are in their journey.</a:t>
              </a:r>
              <a:endParaRPr sz="8800"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spTree>
    <p:extLst>
      <p:ext uri="{BB962C8B-B14F-4D97-AF65-F5344CB8AC3E}">
        <p14:creationId xmlns:p14="http://schemas.microsoft.com/office/powerpoint/2010/main" val="103889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699" y="1032049"/>
            <a:ext cx="11963401" cy="1298028"/>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4"/>
              <a:ext cx="7866900" cy="122891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When NOT Protecting IP Makes Sense</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sp>
        <p:nvSpPr>
          <p:cNvPr id="154" name="Google Shape;154;p19"/>
          <p:cNvSpPr txBox="1"/>
          <p:nvPr/>
        </p:nvSpPr>
        <p:spPr>
          <a:xfrm>
            <a:off x="1028699" y="2972780"/>
            <a:ext cx="8458200" cy="701731"/>
          </a:xfrm>
          <a:prstGeom prst="rect">
            <a:avLst/>
          </a:prstGeom>
          <a:noFill/>
          <a:ln>
            <a:noFill/>
          </a:ln>
        </p:spPr>
        <p:txBody>
          <a:bodyPr spcFirstLastPara="1" wrap="square" lIns="0" tIns="0" rIns="0" bIns="0" anchor="t" anchorCtr="0">
            <a:spAutoFit/>
          </a:bodyPr>
          <a:lstStyle/>
          <a:p>
            <a:pPr marR="0" lvl="0" algn="l" rtl="0">
              <a:lnSpc>
                <a:spcPct val="114000"/>
              </a:lnSpc>
              <a:spcBef>
                <a:spcPts val="0"/>
              </a:spcBef>
              <a:spcAft>
                <a:spcPts val="0"/>
              </a:spcAft>
            </a:pPr>
            <a:r>
              <a:rPr lang="en-US" sz="4000" b="1" dirty="0">
                <a:solidFill>
                  <a:srgbClr val="141414"/>
                </a:solidFill>
                <a:latin typeface="Libre Franklin"/>
                <a:ea typeface="Libre Franklin"/>
                <a:cs typeface="Libre Franklin"/>
                <a:sym typeface="Libre Franklin"/>
              </a:rPr>
              <a:t>Who are they? </a:t>
            </a:r>
          </a:p>
        </p:txBody>
      </p:sp>
      <p:sp>
        <p:nvSpPr>
          <p:cNvPr id="2" name="TextBox 1">
            <a:extLst>
              <a:ext uri="{FF2B5EF4-FFF2-40B4-BE49-F238E27FC236}">
                <a16:creationId xmlns:a16="http://schemas.microsoft.com/office/drawing/2014/main" id="{044BA838-CB0D-A542-AFA4-7746BEAEC973}"/>
              </a:ext>
            </a:extLst>
          </p:cNvPr>
          <p:cNvSpPr txBox="1"/>
          <p:nvPr/>
        </p:nvSpPr>
        <p:spPr>
          <a:xfrm>
            <a:off x="3463131" y="4480432"/>
            <a:ext cx="6772275" cy="1926681"/>
          </a:xfrm>
          <a:prstGeom prst="rect">
            <a:avLst/>
          </a:prstGeom>
          <a:noFill/>
        </p:spPr>
        <p:txBody>
          <a:bodyPr wrap="square" rtlCol="0">
            <a:spAutoFit/>
          </a:bodyPr>
          <a:lstStyle/>
          <a:p>
            <a:pPr lvl="0">
              <a:lnSpc>
                <a:spcPct val="114000"/>
              </a:lnSpc>
            </a:pPr>
            <a:r>
              <a:rPr lang="en-US" sz="4000" b="1" dirty="0">
                <a:solidFill>
                  <a:srgbClr val="141414"/>
                </a:solidFill>
                <a:latin typeface="Libre Franklin"/>
                <a:ea typeface="Libre Franklin"/>
                <a:cs typeface="Libre Franklin"/>
                <a:sym typeface="Libre Franklin"/>
              </a:rPr>
              <a:t>What are their goals? </a:t>
            </a:r>
          </a:p>
          <a:p>
            <a:pPr marL="571500" lvl="0" indent="-571500">
              <a:lnSpc>
                <a:spcPct val="114000"/>
              </a:lnSpc>
              <a:buFont typeface="Arial" panose="020B0604020202020204" pitchFamily="34" charset="0"/>
              <a:buChar char="•"/>
            </a:pPr>
            <a:endParaRPr lang="en-US" sz="4000" dirty="0">
              <a:solidFill>
                <a:srgbClr val="141414"/>
              </a:solidFill>
              <a:latin typeface="Libre Franklin"/>
              <a:ea typeface="Libre Franklin"/>
              <a:cs typeface="Libre Franklin"/>
              <a:sym typeface="Libre Franklin"/>
            </a:endParaRPr>
          </a:p>
          <a:p>
            <a:endParaRPr lang="en-US" dirty="0"/>
          </a:p>
          <a:p>
            <a:endParaRPr lang="en-US" dirty="0"/>
          </a:p>
        </p:txBody>
      </p:sp>
      <p:sp>
        <p:nvSpPr>
          <p:cNvPr id="3" name="TextBox 2">
            <a:extLst>
              <a:ext uri="{FF2B5EF4-FFF2-40B4-BE49-F238E27FC236}">
                <a16:creationId xmlns:a16="http://schemas.microsoft.com/office/drawing/2014/main" id="{299E7931-BF81-C044-9A48-80DE192625C7}"/>
              </a:ext>
            </a:extLst>
          </p:cNvPr>
          <p:cNvSpPr txBox="1"/>
          <p:nvPr/>
        </p:nvSpPr>
        <p:spPr>
          <a:xfrm>
            <a:off x="10199687" y="7955982"/>
            <a:ext cx="7843837" cy="1255087"/>
          </a:xfrm>
          <a:prstGeom prst="rect">
            <a:avLst/>
          </a:prstGeom>
          <a:noFill/>
        </p:spPr>
        <p:txBody>
          <a:bodyPr wrap="square" rtlCol="0">
            <a:spAutoFit/>
          </a:bodyPr>
          <a:lstStyle/>
          <a:p>
            <a:pPr lvl="0">
              <a:lnSpc>
                <a:spcPct val="114000"/>
              </a:lnSpc>
            </a:pPr>
            <a:r>
              <a:rPr lang="en-US" sz="4000" b="1" dirty="0">
                <a:solidFill>
                  <a:srgbClr val="141414"/>
                </a:solidFill>
                <a:latin typeface="Libre Franklin"/>
                <a:ea typeface="Libre Franklin"/>
                <a:cs typeface="Libre Franklin"/>
                <a:sym typeface="Libre Franklin"/>
              </a:rPr>
              <a:t>What are their resources?</a:t>
            </a:r>
          </a:p>
          <a:p>
            <a:pPr lvl="0">
              <a:lnSpc>
                <a:spcPct val="114000"/>
              </a:lnSpc>
            </a:pPr>
            <a:endParaRPr lang="en-US" dirty="0">
              <a:solidFill>
                <a:srgbClr val="141414"/>
              </a:solidFill>
              <a:latin typeface="Libre Franklin"/>
              <a:ea typeface="Libre Franklin"/>
              <a:cs typeface="Libre Franklin"/>
              <a:sym typeface="Libre Franklin"/>
            </a:endParaRPr>
          </a:p>
          <a:p>
            <a:endParaRPr lang="en-US" dirty="0"/>
          </a:p>
        </p:txBody>
      </p:sp>
      <p:sp>
        <p:nvSpPr>
          <p:cNvPr id="4" name="TextBox 3">
            <a:extLst>
              <a:ext uri="{FF2B5EF4-FFF2-40B4-BE49-F238E27FC236}">
                <a16:creationId xmlns:a16="http://schemas.microsoft.com/office/drawing/2014/main" id="{7D5AE7AC-B521-EC4F-9B7A-2349F65B2F32}"/>
              </a:ext>
            </a:extLst>
          </p:cNvPr>
          <p:cNvSpPr txBox="1"/>
          <p:nvPr/>
        </p:nvSpPr>
        <p:spPr>
          <a:xfrm>
            <a:off x="6349206" y="6140554"/>
            <a:ext cx="7772400" cy="1009507"/>
          </a:xfrm>
          <a:prstGeom prst="rect">
            <a:avLst/>
          </a:prstGeom>
          <a:noFill/>
        </p:spPr>
        <p:txBody>
          <a:bodyPr wrap="square" rtlCol="0">
            <a:spAutoFit/>
          </a:bodyPr>
          <a:lstStyle/>
          <a:p>
            <a:pPr lvl="0">
              <a:lnSpc>
                <a:spcPct val="114000"/>
              </a:lnSpc>
            </a:pPr>
            <a:r>
              <a:rPr lang="en-US" sz="4000" b="1" dirty="0">
                <a:solidFill>
                  <a:srgbClr val="141414"/>
                </a:solidFill>
                <a:latin typeface="Libre Franklin"/>
                <a:ea typeface="Libre Franklin"/>
                <a:cs typeface="Libre Franklin"/>
                <a:sym typeface="Libre Franklin"/>
              </a:rPr>
              <a:t>What’s their product lifespan? </a:t>
            </a:r>
          </a:p>
          <a:p>
            <a:endParaRPr lang="en-US" dirty="0"/>
          </a:p>
        </p:txBody>
      </p:sp>
    </p:spTree>
    <p:extLst>
      <p:ext uri="{BB962C8B-B14F-4D97-AF65-F5344CB8AC3E}">
        <p14:creationId xmlns:p14="http://schemas.microsoft.com/office/powerpoint/2010/main" val="418134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699" y="1032049"/>
            <a:ext cx="9258301" cy="1382539"/>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4"/>
              <a:ext cx="7866900" cy="122891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Creative Commons Licensing</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lvl="0">
              <a:lnSpc>
                <a:spcPct val="140000"/>
              </a:lnSpc>
            </a:pPr>
            <a:r>
              <a:rPr lang="en-US" sz="1600" dirty="0">
                <a:solidFill>
                  <a:srgbClr val="141414"/>
                </a:solidFill>
                <a:latin typeface="Libre Franklin Thin"/>
                <a:ea typeface="Libre Franklin Thin"/>
                <a:cs typeface="Libre Franklin Thin"/>
                <a:sym typeface="Libre Franklin Thin"/>
              </a:rPr>
              <a:t>UNR PTRC | </a:t>
            </a:r>
            <a:r>
              <a:rPr lang="en-US" sz="1600" b="0" i="0" u="none" strike="noStrike" cap="none" dirty="0">
                <a:solidFill>
                  <a:srgbClr val="141414"/>
                </a:solidFill>
                <a:latin typeface="Libre Franklin Thin"/>
                <a:ea typeface="Libre Franklin Thin"/>
                <a:cs typeface="Libre Franklin Thin"/>
                <a:sym typeface="Libre Franklin Thin"/>
              </a:rPr>
              <a:t>World IP Day 2021</a:t>
            </a:r>
            <a:endParaRPr dirty="0"/>
          </a:p>
        </p:txBody>
      </p:sp>
      <p:pic>
        <p:nvPicPr>
          <p:cNvPr id="6" name="Picture 5">
            <a:extLst>
              <a:ext uri="{FF2B5EF4-FFF2-40B4-BE49-F238E27FC236}">
                <a16:creationId xmlns:a16="http://schemas.microsoft.com/office/drawing/2014/main" id="{BA2DBDD6-F8C3-194E-9C8D-3F85E97C2B2B}"/>
              </a:ext>
            </a:extLst>
          </p:cNvPr>
          <p:cNvPicPr>
            <a:picLocks noChangeAspect="1"/>
          </p:cNvPicPr>
          <p:nvPr/>
        </p:nvPicPr>
        <p:blipFill>
          <a:blip r:embed="rId3"/>
          <a:stretch>
            <a:fillRect/>
          </a:stretch>
        </p:blipFill>
        <p:spPr>
          <a:xfrm>
            <a:off x="1028699" y="3842491"/>
            <a:ext cx="12497604" cy="4644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12BC00E8-6BB8-8F4E-8FEA-5ADD7F2C9D6A}"/>
              </a:ext>
            </a:extLst>
          </p:cNvPr>
          <p:cNvSpPr txBox="1"/>
          <p:nvPr/>
        </p:nvSpPr>
        <p:spPr>
          <a:xfrm>
            <a:off x="9209555" y="8778874"/>
            <a:ext cx="7829550" cy="523220"/>
          </a:xfrm>
          <a:prstGeom prst="rect">
            <a:avLst/>
          </a:prstGeom>
          <a:noFill/>
        </p:spPr>
        <p:txBody>
          <a:bodyPr wrap="square" rtlCol="0">
            <a:spAutoFit/>
          </a:bodyPr>
          <a:lstStyle/>
          <a:p>
            <a:r>
              <a:rPr lang="en-US" sz="2800" dirty="0"/>
              <a:t>https://business-</a:t>
            </a:r>
            <a:r>
              <a:rPr lang="en-US" sz="2800" dirty="0" err="1"/>
              <a:t>toolkit.creativecommons.org</a:t>
            </a:r>
            <a:r>
              <a:rPr lang="en-US" sz="2800" dirty="0"/>
              <a:t>/</a:t>
            </a:r>
          </a:p>
        </p:txBody>
      </p:sp>
      <p:pic>
        <p:nvPicPr>
          <p:cNvPr id="3" name="Picture 2">
            <a:extLst>
              <a:ext uri="{FF2B5EF4-FFF2-40B4-BE49-F238E27FC236}">
                <a16:creationId xmlns:a16="http://schemas.microsoft.com/office/drawing/2014/main" id="{E6AD0F4E-2471-F349-A011-490BC1E6A3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97810" y="310230"/>
            <a:ext cx="6144090" cy="4096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4ED3BC3-D2A5-0048-BA35-9E3B2BA3B86A}"/>
              </a:ext>
            </a:extLst>
          </p:cNvPr>
          <p:cNvSpPr txBox="1"/>
          <p:nvPr/>
        </p:nvSpPr>
        <p:spPr>
          <a:xfrm>
            <a:off x="14023092" y="4586288"/>
            <a:ext cx="3664833" cy="523220"/>
          </a:xfrm>
          <a:prstGeom prst="rect">
            <a:avLst/>
          </a:prstGeom>
          <a:noFill/>
        </p:spPr>
        <p:txBody>
          <a:bodyPr wrap="square" rtlCol="0">
            <a:spAutoFit/>
          </a:bodyPr>
          <a:lstStyle/>
          <a:p>
            <a:r>
              <a:rPr lang="en-US" dirty="0"/>
              <a:t>Doctrine of fair use by </a:t>
            </a:r>
            <a:r>
              <a:rPr lang="en-US" dirty="0">
                <a:hlinkClick r:id="rId5"/>
              </a:rPr>
              <a:t>Nick Youngson</a:t>
            </a:r>
            <a:r>
              <a:rPr lang="en-US" dirty="0"/>
              <a:t> </a:t>
            </a:r>
            <a:r>
              <a:rPr lang="en-US" dirty="0">
                <a:hlinkClick r:id="rId6"/>
              </a:rPr>
              <a:t>CC BY-SA 3.0</a:t>
            </a:r>
            <a:r>
              <a:rPr lang="en-US" dirty="0"/>
              <a:t> </a:t>
            </a:r>
            <a:r>
              <a:rPr lang="en-US" dirty="0">
                <a:hlinkClick r:id="rId7"/>
              </a:rPr>
              <a:t>Alpha Stock Images</a:t>
            </a:r>
            <a:endParaRPr lang="en-US" dirty="0"/>
          </a:p>
        </p:txBody>
      </p:sp>
    </p:spTree>
    <p:extLst>
      <p:ext uri="{BB962C8B-B14F-4D97-AF65-F5344CB8AC3E}">
        <p14:creationId xmlns:p14="http://schemas.microsoft.com/office/powerpoint/2010/main" val="149513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9"/>
          <p:cNvGrpSpPr/>
          <p:nvPr/>
        </p:nvGrpSpPr>
        <p:grpSpPr>
          <a:xfrm>
            <a:off x="1028699" y="1032049"/>
            <a:ext cx="9258301" cy="1382539"/>
            <a:chOff x="0" y="0"/>
            <a:chExt cx="8812660" cy="1531327"/>
          </a:xfrm>
        </p:grpSpPr>
        <p:sp>
          <p:nvSpPr>
            <p:cNvPr id="151" name="Google Shape;151;p19"/>
            <p:cNvSpPr/>
            <p:nvPr/>
          </p:nvSpPr>
          <p:spPr>
            <a:xfrm>
              <a:off x="0" y="0"/>
              <a:ext cx="8812660" cy="1531327"/>
            </a:xfrm>
            <a:custGeom>
              <a:avLst/>
              <a:gdLst/>
              <a:ahLst/>
              <a:cxnLst/>
              <a:rect l="l" t="t" r="r" b="b"/>
              <a:pathLst>
                <a:path w="3864650" h="671539" extrusionOk="0">
                  <a:moveTo>
                    <a:pt x="3740190" y="671539"/>
                  </a:moveTo>
                  <a:lnTo>
                    <a:pt x="124460" y="671539"/>
                  </a:lnTo>
                  <a:cubicBezTo>
                    <a:pt x="55880" y="671539"/>
                    <a:pt x="0" y="615659"/>
                    <a:pt x="0" y="547079"/>
                  </a:cubicBezTo>
                  <a:lnTo>
                    <a:pt x="0" y="124460"/>
                  </a:lnTo>
                  <a:cubicBezTo>
                    <a:pt x="0" y="55880"/>
                    <a:pt x="55880" y="0"/>
                    <a:pt x="124460" y="0"/>
                  </a:cubicBezTo>
                  <a:lnTo>
                    <a:pt x="3740190" y="0"/>
                  </a:lnTo>
                  <a:cubicBezTo>
                    <a:pt x="3808770" y="0"/>
                    <a:pt x="3864650" y="55880"/>
                    <a:pt x="3864650" y="124460"/>
                  </a:cubicBezTo>
                  <a:lnTo>
                    <a:pt x="3864650" y="547079"/>
                  </a:lnTo>
                  <a:cubicBezTo>
                    <a:pt x="3864650" y="615659"/>
                    <a:pt x="3808770" y="671539"/>
                    <a:pt x="3740190"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txBox="1"/>
            <p:nvPr/>
          </p:nvSpPr>
          <p:spPr>
            <a:xfrm>
              <a:off x="472876" y="240024"/>
              <a:ext cx="7866900" cy="99713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dirty="0">
                  <a:solidFill>
                    <a:srgbClr val="141414"/>
                  </a:solidFill>
                  <a:latin typeface="Libre Franklin"/>
                  <a:ea typeface="Libre Franklin"/>
                  <a:cs typeface="Libre Franklin"/>
                  <a:sym typeface="Libre Franklin"/>
                </a:rPr>
                <a:t>Who We’ve Helped</a:t>
              </a:r>
              <a:endParaRPr dirty="0">
                <a:latin typeface="Libre Franklin"/>
                <a:ea typeface="Libre Franklin"/>
                <a:cs typeface="Libre Franklin"/>
                <a:sym typeface="Libre Franklin"/>
              </a:endParaRPr>
            </a:p>
          </p:txBody>
        </p:sp>
      </p:grpSp>
      <p:sp>
        <p:nvSpPr>
          <p:cNvPr id="153" name="Google Shape;153;p19"/>
          <p:cNvSpPr txBox="1"/>
          <p:nvPr/>
        </p:nvSpPr>
        <p:spPr>
          <a:xfrm>
            <a:off x="1028700" y="8951604"/>
            <a:ext cx="6639392" cy="2796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a:solidFill>
                  <a:srgbClr val="141414"/>
                </a:solidFill>
                <a:latin typeface="Libre Franklin Thin"/>
                <a:ea typeface="Libre Franklin Thin"/>
                <a:cs typeface="Libre Franklin Thin"/>
                <a:sym typeface="Libre Franklin Thin"/>
              </a:rPr>
              <a:t>Your Agency or Department Name | World IP Day 2021</a:t>
            </a:r>
            <a:endParaRPr/>
          </a:p>
        </p:txBody>
      </p:sp>
      <p:pic>
        <p:nvPicPr>
          <p:cNvPr id="3" name="Picture 2">
            <a:extLst>
              <a:ext uri="{FF2B5EF4-FFF2-40B4-BE49-F238E27FC236}">
                <a16:creationId xmlns:a16="http://schemas.microsoft.com/office/drawing/2014/main" id="{484E3DBD-3711-C146-92AD-D33757B0A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193" y="2316937"/>
            <a:ext cx="4140157" cy="4291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A50DCA8-E8CC-924B-8896-EBAAD0AFA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3061" y="2998900"/>
            <a:ext cx="4673600" cy="262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C98F975-FE33-BA41-96D1-4DEB4801C1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2369" y="6215361"/>
            <a:ext cx="7480301" cy="3823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25DE7AD-884A-9841-91D6-F2AF985B86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29238" y="1959890"/>
            <a:ext cx="4916227" cy="610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107CCF92-E47E-444D-87B2-5DC5ADD6D9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8699" y="6435735"/>
            <a:ext cx="5538034" cy="3383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4DD8968B-6E8A-3B4B-B1E2-BAE84DBC81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62543" y="593866"/>
            <a:ext cx="4543282" cy="2258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467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10331952" y="1565094"/>
            <a:ext cx="6927348" cy="2297137"/>
          </a:xfrm>
          <a:custGeom>
            <a:avLst/>
            <a:gdLst/>
            <a:ahLst/>
            <a:cxnLst/>
            <a:rect l="l" t="t" r="r" b="b"/>
            <a:pathLst>
              <a:path w="4050502" h="1343163" extrusionOk="0">
                <a:moveTo>
                  <a:pt x="3926041" y="1343163"/>
                </a:moveTo>
                <a:lnTo>
                  <a:pt x="124460" y="1343163"/>
                </a:lnTo>
                <a:cubicBezTo>
                  <a:pt x="55880" y="1343163"/>
                  <a:pt x="0" y="1287283"/>
                  <a:pt x="0" y="1218703"/>
                </a:cubicBezTo>
                <a:lnTo>
                  <a:pt x="0" y="124460"/>
                </a:lnTo>
                <a:cubicBezTo>
                  <a:pt x="0" y="55880"/>
                  <a:pt x="55880" y="0"/>
                  <a:pt x="124460" y="0"/>
                </a:cubicBezTo>
                <a:lnTo>
                  <a:pt x="3926041" y="0"/>
                </a:lnTo>
                <a:cubicBezTo>
                  <a:pt x="3994621" y="0"/>
                  <a:pt x="4050502" y="55880"/>
                  <a:pt x="4050502" y="124460"/>
                </a:cubicBezTo>
                <a:lnTo>
                  <a:pt x="4050502" y="1218703"/>
                </a:lnTo>
                <a:cubicBezTo>
                  <a:pt x="4050502" y="1287283"/>
                  <a:pt x="3994621" y="1343163"/>
                  <a:pt x="3926041" y="13431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10331952" y="4531326"/>
            <a:ext cx="6927348" cy="2297137"/>
          </a:xfrm>
          <a:custGeom>
            <a:avLst/>
            <a:gdLst/>
            <a:ahLst/>
            <a:cxnLst/>
            <a:rect l="l" t="t" r="r" b="b"/>
            <a:pathLst>
              <a:path w="4050502" h="1343163" extrusionOk="0">
                <a:moveTo>
                  <a:pt x="3926041" y="1343163"/>
                </a:moveTo>
                <a:lnTo>
                  <a:pt x="124460" y="1343163"/>
                </a:lnTo>
                <a:cubicBezTo>
                  <a:pt x="55880" y="1343163"/>
                  <a:pt x="0" y="1287283"/>
                  <a:pt x="0" y="1218703"/>
                </a:cubicBezTo>
                <a:lnTo>
                  <a:pt x="0" y="124460"/>
                </a:lnTo>
                <a:cubicBezTo>
                  <a:pt x="0" y="55880"/>
                  <a:pt x="55880" y="0"/>
                  <a:pt x="124460" y="0"/>
                </a:cubicBezTo>
                <a:lnTo>
                  <a:pt x="3926041" y="0"/>
                </a:lnTo>
                <a:cubicBezTo>
                  <a:pt x="3994621" y="0"/>
                  <a:pt x="4050502" y="55880"/>
                  <a:pt x="4050502" y="124460"/>
                </a:cubicBezTo>
                <a:lnTo>
                  <a:pt x="4050502" y="1218703"/>
                </a:lnTo>
                <a:cubicBezTo>
                  <a:pt x="4050502" y="1287283"/>
                  <a:pt x="3994621" y="1343163"/>
                  <a:pt x="3926041" y="13431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10331952" y="7497557"/>
            <a:ext cx="6926358" cy="2296809"/>
          </a:xfrm>
          <a:custGeom>
            <a:avLst/>
            <a:gdLst/>
            <a:ahLst/>
            <a:cxnLst/>
            <a:rect l="l" t="t" r="r" b="b"/>
            <a:pathLst>
              <a:path w="4050502" h="1343163" extrusionOk="0">
                <a:moveTo>
                  <a:pt x="3926041" y="1343163"/>
                </a:moveTo>
                <a:lnTo>
                  <a:pt x="124460" y="1343163"/>
                </a:lnTo>
                <a:cubicBezTo>
                  <a:pt x="55880" y="1343163"/>
                  <a:pt x="0" y="1287283"/>
                  <a:pt x="0" y="1218703"/>
                </a:cubicBezTo>
                <a:lnTo>
                  <a:pt x="0" y="124460"/>
                </a:lnTo>
                <a:cubicBezTo>
                  <a:pt x="0" y="55880"/>
                  <a:pt x="55880" y="0"/>
                  <a:pt x="124460" y="0"/>
                </a:cubicBezTo>
                <a:lnTo>
                  <a:pt x="3926041" y="0"/>
                </a:lnTo>
                <a:cubicBezTo>
                  <a:pt x="3994621" y="0"/>
                  <a:pt x="4050502" y="55880"/>
                  <a:pt x="4050502" y="124460"/>
                </a:cubicBezTo>
                <a:lnTo>
                  <a:pt x="4050502" y="1218703"/>
                </a:lnTo>
                <a:cubicBezTo>
                  <a:pt x="4050502" y="1287283"/>
                  <a:pt x="3994621" y="1343163"/>
                  <a:pt x="3926041" y="13431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20"/>
          <p:cNvGrpSpPr/>
          <p:nvPr/>
        </p:nvGrpSpPr>
        <p:grpSpPr>
          <a:xfrm>
            <a:off x="799533" y="1855026"/>
            <a:ext cx="5580225" cy="1769609"/>
            <a:chOff x="0" y="0"/>
            <a:chExt cx="7440300" cy="2359479"/>
          </a:xfrm>
        </p:grpSpPr>
        <p:sp>
          <p:nvSpPr>
            <p:cNvPr id="163" name="Google Shape;163;p20"/>
            <p:cNvSpPr/>
            <p:nvPr/>
          </p:nvSpPr>
          <p:spPr>
            <a:xfrm>
              <a:off x="0" y="0"/>
              <a:ext cx="7440300" cy="2359479"/>
            </a:xfrm>
            <a:custGeom>
              <a:avLst/>
              <a:gdLst/>
              <a:ahLst/>
              <a:cxnLst/>
              <a:rect l="l" t="t" r="r" b="b"/>
              <a:pathLst>
                <a:path w="3262824" h="1034712" extrusionOk="0">
                  <a:moveTo>
                    <a:pt x="3138364" y="1034712"/>
                  </a:moveTo>
                  <a:lnTo>
                    <a:pt x="124460" y="1034712"/>
                  </a:lnTo>
                  <a:cubicBezTo>
                    <a:pt x="55880" y="1034712"/>
                    <a:pt x="0" y="978832"/>
                    <a:pt x="0" y="910252"/>
                  </a:cubicBezTo>
                  <a:lnTo>
                    <a:pt x="0" y="124460"/>
                  </a:lnTo>
                  <a:cubicBezTo>
                    <a:pt x="0" y="55880"/>
                    <a:pt x="55880" y="0"/>
                    <a:pt x="124460" y="0"/>
                  </a:cubicBezTo>
                  <a:lnTo>
                    <a:pt x="3138364" y="0"/>
                  </a:lnTo>
                  <a:cubicBezTo>
                    <a:pt x="3206944" y="0"/>
                    <a:pt x="3262824" y="55880"/>
                    <a:pt x="3262824" y="124460"/>
                  </a:cubicBezTo>
                  <a:lnTo>
                    <a:pt x="3262824" y="910252"/>
                  </a:lnTo>
                  <a:cubicBezTo>
                    <a:pt x="3262824" y="978832"/>
                    <a:pt x="3206944" y="1034712"/>
                    <a:pt x="3138364" y="10347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txBox="1"/>
            <p:nvPr/>
          </p:nvSpPr>
          <p:spPr>
            <a:xfrm>
              <a:off x="472876" y="948815"/>
              <a:ext cx="6494549" cy="40216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dirty="0"/>
            </a:p>
          </p:txBody>
        </p:sp>
      </p:grpSp>
      <p:grpSp>
        <p:nvGrpSpPr>
          <p:cNvPr id="165" name="Google Shape;165;p20"/>
          <p:cNvGrpSpPr/>
          <p:nvPr/>
        </p:nvGrpSpPr>
        <p:grpSpPr>
          <a:xfrm>
            <a:off x="1028700" y="1028700"/>
            <a:ext cx="4029704" cy="1148495"/>
            <a:chOff x="0" y="0"/>
            <a:chExt cx="5372937" cy="1531327"/>
          </a:xfrm>
        </p:grpSpPr>
        <p:sp>
          <p:nvSpPr>
            <p:cNvPr id="166" name="Google Shape;166;p20"/>
            <p:cNvSpPr/>
            <p:nvPr/>
          </p:nvSpPr>
          <p:spPr>
            <a:xfrm>
              <a:off x="0" y="0"/>
              <a:ext cx="5372937" cy="1531327"/>
            </a:xfrm>
            <a:custGeom>
              <a:avLst/>
              <a:gdLst/>
              <a:ahLst/>
              <a:cxnLst/>
              <a:rect l="l" t="t" r="r" b="b"/>
              <a:pathLst>
                <a:path w="2356215" h="671539" extrusionOk="0">
                  <a:moveTo>
                    <a:pt x="2231754" y="671539"/>
                  </a:moveTo>
                  <a:lnTo>
                    <a:pt x="124460" y="671539"/>
                  </a:lnTo>
                  <a:cubicBezTo>
                    <a:pt x="55880" y="671539"/>
                    <a:pt x="0" y="615659"/>
                    <a:pt x="0" y="547079"/>
                  </a:cubicBezTo>
                  <a:lnTo>
                    <a:pt x="0" y="124460"/>
                  </a:lnTo>
                  <a:cubicBezTo>
                    <a:pt x="0" y="55880"/>
                    <a:pt x="55880" y="0"/>
                    <a:pt x="124460" y="0"/>
                  </a:cubicBezTo>
                  <a:lnTo>
                    <a:pt x="2231754" y="0"/>
                  </a:lnTo>
                  <a:cubicBezTo>
                    <a:pt x="2300335" y="0"/>
                    <a:pt x="2356215" y="55880"/>
                    <a:pt x="2356215" y="124460"/>
                  </a:cubicBezTo>
                  <a:lnTo>
                    <a:pt x="2356215" y="547079"/>
                  </a:lnTo>
                  <a:cubicBezTo>
                    <a:pt x="2356215" y="615659"/>
                    <a:pt x="2300335" y="671539"/>
                    <a:pt x="2231754"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txBox="1"/>
            <p:nvPr/>
          </p:nvSpPr>
          <p:spPr>
            <a:xfrm>
              <a:off x="472876" y="240025"/>
              <a:ext cx="4427100" cy="92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i="0" u="none" strike="noStrike" cap="none">
                  <a:solidFill>
                    <a:srgbClr val="141414"/>
                  </a:solidFill>
                  <a:latin typeface="Libre Franklin"/>
                  <a:ea typeface="Libre Franklin"/>
                  <a:cs typeface="Libre Franklin"/>
                  <a:sym typeface="Libre Franklin"/>
                </a:rPr>
                <a:t>Conclusion</a:t>
              </a:r>
              <a:endParaRPr b="1">
                <a:latin typeface="Libre Franklin"/>
                <a:ea typeface="Libre Franklin"/>
                <a:cs typeface="Libre Franklin"/>
                <a:sym typeface="Libre Franklin"/>
              </a:endParaRPr>
            </a:p>
          </p:txBody>
        </p:sp>
      </p:grpSp>
      <p:grpSp>
        <p:nvGrpSpPr>
          <p:cNvPr id="168" name="Google Shape;168;p20"/>
          <p:cNvGrpSpPr/>
          <p:nvPr/>
        </p:nvGrpSpPr>
        <p:grpSpPr>
          <a:xfrm>
            <a:off x="7302498" y="1208719"/>
            <a:ext cx="3384091" cy="1438345"/>
            <a:chOff x="0" y="0"/>
            <a:chExt cx="3576728" cy="1917793"/>
          </a:xfrm>
        </p:grpSpPr>
        <p:sp>
          <p:nvSpPr>
            <p:cNvPr id="169" name="Google Shape;169;p20"/>
            <p:cNvSpPr/>
            <p:nvPr/>
          </p:nvSpPr>
          <p:spPr>
            <a:xfrm>
              <a:off x="0" y="0"/>
              <a:ext cx="3576728" cy="1363077"/>
            </a:xfrm>
            <a:custGeom>
              <a:avLst/>
              <a:gdLst/>
              <a:ahLst/>
              <a:cxnLst/>
              <a:rect l="l" t="t" r="r" b="b"/>
              <a:pathLst>
                <a:path w="1930287" h="735624" extrusionOk="0">
                  <a:moveTo>
                    <a:pt x="1805826" y="735624"/>
                  </a:moveTo>
                  <a:lnTo>
                    <a:pt x="124460" y="735624"/>
                  </a:lnTo>
                  <a:cubicBezTo>
                    <a:pt x="55880" y="735624"/>
                    <a:pt x="0" y="679744"/>
                    <a:pt x="0" y="611164"/>
                  </a:cubicBezTo>
                  <a:lnTo>
                    <a:pt x="0" y="124460"/>
                  </a:lnTo>
                  <a:cubicBezTo>
                    <a:pt x="0" y="55880"/>
                    <a:pt x="55880" y="0"/>
                    <a:pt x="124460" y="0"/>
                  </a:cubicBezTo>
                  <a:lnTo>
                    <a:pt x="1805827" y="0"/>
                  </a:lnTo>
                  <a:cubicBezTo>
                    <a:pt x="1874407" y="0"/>
                    <a:pt x="1930287" y="55880"/>
                    <a:pt x="1930287" y="124460"/>
                  </a:cubicBezTo>
                  <a:lnTo>
                    <a:pt x="1930287" y="611164"/>
                  </a:lnTo>
                  <a:cubicBezTo>
                    <a:pt x="1930287" y="679744"/>
                    <a:pt x="1874407" y="735624"/>
                    <a:pt x="1805827" y="735624"/>
                  </a:cubicBezTo>
                  <a:close/>
                </a:path>
              </a:pathLst>
            </a:cu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txBox="1"/>
            <p:nvPr/>
          </p:nvSpPr>
          <p:spPr>
            <a:xfrm>
              <a:off x="458232" y="317355"/>
              <a:ext cx="2769900" cy="160043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dirty="0">
                  <a:solidFill>
                    <a:srgbClr val="141414"/>
                  </a:solidFill>
                  <a:latin typeface="Libre Franklin Thin"/>
                  <a:sym typeface="Libre Franklin Thin"/>
                </a:rPr>
                <a:t>Who We Are</a:t>
              </a:r>
              <a:endParaRPr dirty="0"/>
            </a:p>
          </p:txBody>
        </p:sp>
      </p:grpSp>
      <p:grpSp>
        <p:nvGrpSpPr>
          <p:cNvPr id="171" name="Google Shape;171;p20"/>
          <p:cNvGrpSpPr/>
          <p:nvPr/>
        </p:nvGrpSpPr>
        <p:grpSpPr>
          <a:xfrm>
            <a:off x="7302498" y="4134257"/>
            <a:ext cx="3384091" cy="1438345"/>
            <a:chOff x="0" y="0"/>
            <a:chExt cx="3576728" cy="1917793"/>
          </a:xfrm>
        </p:grpSpPr>
        <p:sp>
          <p:nvSpPr>
            <p:cNvPr id="172" name="Google Shape;172;p20"/>
            <p:cNvSpPr/>
            <p:nvPr/>
          </p:nvSpPr>
          <p:spPr>
            <a:xfrm>
              <a:off x="0" y="0"/>
              <a:ext cx="3576728" cy="1363077"/>
            </a:xfrm>
            <a:custGeom>
              <a:avLst/>
              <a:gdLst/>
              <a:ahLst/>
              <a:cxnLst/>
              <a:rect l="l" t="t" r="r" b="b"/>
              <a:pathLst>
                <a:path w="1930287" h="735624" extrusionOk="0">
                  <a:moveTo>
                    <a:pt x="1805826" y="735624"/>
                  </a:moveTo>
                  <a:lnTo>
                    <a:pt x="124460" y="735624"/>
                  </a:lnTo>
                  <a:cubicBezTo>
                    <a:pt x="55880" y="735624"/>
                    <a:pt x="0" y="679744"/>
                    <a:pt x="0" y="611164"/>
                  </a:cubicBezTo>
                  <a:lnTo>
                    <a:pt x="0" y="124460"/>
                  </a:lnTo>
                  <a:cubicBezTo>
                    <a:pt x="0" y="55880"/>
                    <a:pt x="55880" y="0"/>
                    <a:pt x="124460" y="0"/>
                  </a:cubicBezTo>
                  <a:lnTo>
                    <a:pt x="1805827" y="0"/>
                  </a:lnTo>
                  <a:cubicBezTo>
                    <a:pt x="1874407" y="0"/>
                    <a:pt x="1930287" y="55880"/>
                    <a:pt x="1930287" y="124460"/>
                  </a:cubicBezTo>
                  <a:lnTo>
                    <a:pt x="1930287" y="611164"/>
                  </a:lnTo>
                  <a:cubicBezTo>
                    <a:pt x="1930287" y="679744"/>
                    <a:pt x="1874407" y="735624"/>
                    <a:pt x="1805827" y="735624"/>
                  </a:cubicBezTo>
                  <a:close/>
                </a:path>
              </a:pathLst>
            </a:cu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txBox="1"/>
            <p:nvPr/>
          </p:nvSpPr>
          <p:spPr>
            <a:xfrm>
              <a:off x="458232" y="317355"/>
              <a:ext cx="2769900" cy="160043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dirty="0">
                  <a:solidFill>
                    <a:srgbClr val="141414"/>
                  </a:solidFill>
                  <a:latin typeface="Libre Franklin Thin"/>
                  <a:sym typeface="Libre Franklin Thin"/>
                </a:rPr>
                <a:t>Who We Help</a:t>
              </a:r>
              <a:endParaRPr dirty="0"/>
            </a:p>
          </p:txBody>
        </p:sp>
      </p:grpSp>
      <p:sp>
        <p:nvSpPr>
          <p:cNvPr id="174" name="Google Shape;174;p20"/>
          <p:cNvSpPr txBox="1"/>
          <p:nvPr/>
        </p:nvSpPr>
        <p:spPr>
          <a:xfrm>
            <a:off x="11072626" y="1400031"/>
            <a:ext cx="5776435" cy="1619098"/>
          </a:xfrm>
          <a:prstGeom prst="rect">
            <a:avLst/>
          </a:prstGeom>
          <a:noFill/>
          <a:ln>
            <a:noFill/>
          </a:ln>
        </p:spPr>
        <p:txBody>
          <a:bodyPr spcFirstLastPara="1" wrap="square" lIns="0" tIns="0" rIns="0" bIns="0" anchor="t" anchorCtr="0">
            <a:spAutoFit/>
          </a:bodyPr>
          <a:lstStyle/>
          <a:p>
            <a:pPr marL="342900" marR="0" lvl="0" indent="-342900" algn="l" rtl="0">
              <a:lnSpc>
                <a:spcPct val="167000"/>
              </a:lnSpc>
              <a:spcBef>
                <a:spcPts val="0"/>
              </a:spcBef>
              <a:spcAft>
                <a:spcPts val="0"/>
              </a:spcAft>
              <a:buFont typeface="Arial" panose="020B0604020202020204" pitchFamily="34" charset="0"/>
              <a:buChar char="•"/>
            </a:pPr>
            <a:r>
              <a:rPr lang="en-US" sz="2100" dirty="0">
                <a:solidFill>
                  <a:srgbClr val="141414"/>
                </a:solidFill>
                <a:latin typeface="Libre Franklin"/>
                <a:sym typeface="Libre Franklin"/>
              </a:rPr>
              <a:t>Nation-wide network of Patent and Trademark Resource Center</a:t>
            </a:r>
          </a:p>
          <a:p>
            <a:pPr marL="342900" marR="0" lvl="0" indent="-342900" algn="l" rtl="0">
              <a:lnSpc>
                <a:spcPct val="167000"/>
              </a:lnSpc>
              <a:spcBef>
                <a:spcPts val="0"/>
              </a:spcBef>
              <a:spcAft>
                <a:spcPts val="0"/>
              </a:spcAft>
              <a:buFont typeface="Arial" panose="020B0604020202020204" pitchFamily="34" charset="0"/>
              <a:buChar char="•"/>
            </a:pPr>
            <a:r>
              <a:rPr lang="en-US" sz="2100" dirty="0">
                <a:solidFill>
                  <a:srgbClr val="141414"/>
                </a:solidFill>
                <a:latin typeface="Libre Franklin"/>
                <a:sym typeface="Libre Franklin"/>
              </a:rPr>
              <a:t>Makerspace</a:t>
            </a:r>
            <a:endParaRPr dirty="0"/>
          </a:p>
        </p:txBody>
      </p:sp>
      <p:sp>
        <p:nvSpPr>
          <p:cNvPr id="175" name="Google Shape;175;p20"/>
          <p:cNvSpPr txBox="1"/>
          <p:nvPr/>
        </p:nvSpPr>
        <p:spPr>
          <a:xfrm>
            <a:off x="11084736" y="4347352"/>
            <a:ext cx="5776435" cy="2698496"/>
          </a:xfrm>
          <a:prstGeom prst="rect">
            <a:avLst/>
          </a:prstGeom>
          <a:noFill/>
          <a:ln>
            <a:noFill/>
          </a:ln>
        </p:spPr>
        <p:txBody>
          <a:bodyPr spcFirstLastPara="1" wrap="square" lIns="0" tIns="0" rIns="0" bIns="0" anchor="t" anchorCtr="0">
            <a:spAutoFit/>
          </a:bodyPr>
          <a:lstStyle/>
          <a:p>
            <a:pPr marL="0" marR="0" lvl="0" indent="0" algn="l" rtl="0">
              <a:lnSpc>
                <a:spcPct val="167000"/>
              </a:lnSpc>
              <a:spcBef>
                <a:spcPts val="0"/>
              </a:spcBef>
              <a:spcAft>
                <a:spcPts val="0"/>
              </a:spcAft>
              <a:buNone/>
            </a:pPr>
            <a:r>
              <a:rPr lang="en-US" sz="2100" dirty="0">
                <a:solidFill>
                  <a:srgbClr val="141414"/>
                </a:solidFill>
                <a:latin typeface="Libre Franklin"/>
                <a:sym typeface="Libre Franklin"/>
              </a:rPr>
              <a:t>Everyone:</a:t>
            </a:r>
            <a:endParaRPr dirty="0"/>
          </a:p>
          <a:p>
            <a:pPr marL="453390" marR="0" lvl="1" indent="-226695" algn="l" rtl="0">
              <a:lnSpc>
                <a:spcPct val="167000"/>
              </a:lnSpc>
              <a:spcBef>
                <a:spcPts val="0"/>
              </a:spcBef>
              <a:spcAft>
                <a:spcPts val="0"/>
              </a:spcAft>
              <a:buClr>
                <a:srgbClr val="141414"/>
              </a:buClr>
              <a:buSzPts val="2100"/>
              <a:buFont typeface="Arial"/>
              <a:buChar char="•"/>
            </a:pPr>
            <a:r>
              <a:rPr lang="en-US" sz="2100" b="0" i="0" u="none" strike="noStrike" cap="none" dirty="0">
                <a:solidFill>
                  <a:srgbClr val="141414"/>
                </a:solidFill>
                <a:latin typeface="Libre Franklin"/>
                <a:ea typeface="Libre Franklin"/>
                <a:cs typeface="Libre Franklin"/>
                <a:sym typeface="Libre Franklin"/>
              </a:rPr>
              <a:t>Students, staff, faculty</a:t>
            </a:r>
          </a:p>
          <a:p>
            <a:pPr marL="453390" marR="0" lvl="1" indent="-226695" algn="l" rtl="0">
              <a:lnSpc>
                <a:spcPct val="167000"/>
              </a:lnSpc>
              <a:spcBef>
                <a:spcPts val="0"/>
              </a:spcBef>
              <a:spcAft>
                <a:spcPts val="0"/>
              </a:spcAft>
              <a:buClr>
                <a:srgbClr val="141414"/>
              </a:buClr>
              <a:buSzPts val="2100"/>
              <a:buFont typeface="Arial"/>
              <a:buChar char="•"/>
            </a:pPr>
            <a:r>
              <a:rPr lang="en-US" sz="2100" dirty="0">
                <a:solidFill>
                  <a:srgbClr val="141414"/>
                </a:solidFill>
                <a:latin typeface="Libre Franklin"/>
                <a:sym typeface="Libre Franklin"/>
              </a:rPr>
              <a:t>Community Members</a:t>
            </a:r>
          </a:p>
          <a:p>
            <a:pPr marL="453390" marR="0" lvl="1" indent="-226695" algn="l" rtl="0">
              <a:lnSpc>
                <a:spcPct val="167000"/>
              </a:lnSpc>
              <a:spcBef>
                <a:spcPts val="0"/>
              </a:spcBef>
              <a:spcAft>
                <a:spcPts val="0"/>
              </a:spcAft>
              <a:buClr>
                <a:srgbClr val="141414"/>
              </a:buClr>
              <a:buSzPts val="2100"/>
              <a:buFont typeface="Arial"/>
              <a:buChar char="•"/>
            </a:pPr>
            <a:r>
              <a:rPr lang="en-US" sz="2100" dirty="0">
                <a:solidFill>
                  <a:srgbClr val="141414"/>
                </a:solidFill>
                <a:latin typeface="Libre Franklin"/>
                <a:sym typeface="Libre Franklin"/>
              </a:rPr>
              <a:t>Small Businesses</a:t>
            </a:r>
          </a:p>
          <a:p>
            <a:pPr marL="453390" marR="0" lvl="1" indent="-226695" algn="l" rtl="0">
              <a:lnSpc>
                <a:spcPct val="167000"/>
              </a:lnSpc>
              <a:spcBef>
                <a:spcPts val="0"/>
              </a:spcBef>
              <a:spcAft>
                <a:spcPts val="0"/>
              </a:spcAft>
              <a:buClr>
                <a:srgbClr val="141414"/>
              </a:buClr>
              <a:buSzPts val="2100"/>
              <a:buFont typeface="Arial"/>
              <a:buChar char="•"/>
            </a:pPr>
            <a:r>
              <a:rPr lang="en-US" sz="2100" dirty="0">
                <a:solidFill>
                  <a:srgbClr val="141414"/>
                </a:solidFill>
                <a:latin typeface="Libre Franklin"/>
                <a:sym typeface="Libre Franklin"/>
              </a:rPr>
              <a:t>K12</a:t>
            </a:r>
            <a:endParaRPr dirty="0"/>
          </a:p>
        </p:txBody>
      </p:sp>
      <p:sp>
        <p:nvSpPr>
          <p:cNvPr id="176" name="Google Shape;176;p20"/>
          <p:cNvSpPr txBox="1"/>
          <p:nvPr/>
        </p:nvSpPr>
        <p:spPr>
          <a:xfrm>
            <a:off x="11072625" y="7714301"/>
            <a:ext cx="5776435" cy="1079398"/>
          </a:xfrm>
          <a:prstGeom prst="rect">
            <a:avLst/>
          </a:prstGeom>
          <a:noFill/>
          <a:ln>
            <a:noFill/>
          </a:ln>
        </p:spPr>
        <p:txBody>
          <a:bodyPr spcFirstLastPara="1" wrap="square" lIns="0" tIns="0" rIns="0" bIns="0" anchor="t" anchorCtr="0">
            <a:spAutoFit/>
          </a:bodyPr>
          <a:lstStyle/>
          <a:p>
            <a:pPr marL="0" marR="0" lvl="0" indent="0" algn="l" rtl="0">
              <a:lnSpc>
                <a:spcPct val="167000"/>
              </a:lnSpc>
              <a:spcBef>
                <a:spcPts val="0"/>
              </a:spcBef>
              <a:spcAft>
                <a:spcPts val="0"/>
              </a:spcAft>
              <a:buNone/>
            </a:pPr>
            <a:r>
              <a:rPr lang="en-US" sz="2100" dirty="0">
                <a:solidFill>
                  <a:srgbClr val="141414"/>
                </a:solidFill>
                <a:latin typeface="Libre Franklin"/>
                <a:sym typeface="Libre Franklin"/>
              </a:rPr>
              <a:t>Meeting people where they are in their making and IP journey. </a:t>
            </a:r>
            <a:endParaRPr dirty="0"/>
          </a:p>
        </p:txBody>
      </p:sp>
      <p:sp>
        <p:nvSpPr>
          <p:cNvPr id="177" name="Google Shape;177;p20"/>
          <p:cNvSpPr txBox="1"/>
          <p:nvPr/>
        </p:nvSpPr>
        <p:spPr>
          <a:xfrm>
            <a:off x="11901861" y="9627609"/>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grpSp>
        <p:nvGrpSpPr>
          <p:cNvPr id="178" name="Google Shape;178;p20"/>
          <p:cNvGrpSpPr/>
          <p:nvPr/>
        </p:nvGrpSpPr>
        <p:grpSpPr>
          <a:xfrm>
            <a:off x="7332239" y="7497557"/>
            <a:ext cx="3428338" cy="1022058"/>
            <a:chOff x="55246" y="-56200"/>
            <a:chExt cx="3575857" cy="1362743"/>
          </a:xfrm>
        </p:grpSpPr>
        <p:sp>
          <p:nvSpPr>
            <p:cNvPr id="179" name="Google Shape;179;p20"/>
            <p:cNvSpPr/>
            <p:nvPr/>
          </p:nvSpPr>
          <p:spPr>
            <a:xfrm>
              <a:off x="55246" y="-56200"/>
              <a:ext cx="3575857" cy="1362743"/>
            </a:xfrm>
            <a:custGeom>
              <a:avLst/>
              <a:gdLst/>
              <a:ahLst/>
              <a:cxnLst/>
              <a:rect l="l" t="t" r="r" b="b"/>
              <a:pathLst>
                <a:path w="1930287" h="735624" extrusionOk="0">
                  <a:moveTo>
                    <a:pt x="1805826" y="735624"/>
                  </a:moveTo>
                  <a:lnTo>
                    <a:pt x="124460" y="735624"/>
                  </a:lnTo>
                  <a:cubicBezTo>
                    <a:pt x="55880" y="735624"/>
                    <a:pt x="0" y="679744"/>
                    <a:pt x="0" y="611164"/>
                  </a:cubicBezTo>
                  <a:lnTo>
                    <a:pt x="0" y="124460"/>
                  </a:lnTo>
                  <a:cubicBezTo>
                    <a:pt x="0" y="55880"/>
                    <a:pt x="55880" y="0"/>
                    <a:pt x="124460" y="0"/>
                  </a:cubicBezTo>
                  <a:lnTo>
                    <a:pt x="1805827" y="0"/>
                  </a:lnTo>
                  <a:cubicBezTo>
                    <a:pt x="1874407" y="0"/>
                    <a:pt x="1930287" y="55880"/>
                    <a:pt x="1930287" y="124460"/>
                  </a:cubicBezTo>
                  <a:lnTo>
                    <a:pt x="1930287" y="611164"/>
                  </a:lnTo>
                  <a:cubicBezTo>
                    <a:pt x="1930287" y="679744"/>
                    <a:pt x="1874407" y="735624"/>
                    <a:pt x="1805827" y="735624"/>
                  </a:cubicBezTo>
                  <a:close/>
                </a:path>
              </a:pathLst>
            </a:cu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txBox="1"/>
            <p:nvPr/>
          </p:nvSpPr>
          <p:spPr>
            <a:xfrm>
              <a:off x="458232" y="317354"/>
              <a:ext cx="2769900" cy="80021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dirty="0">
                  <a:solidFill>
                    <a:srgbClr val="141414"/>
                  </a:solidFill>
                  <a:latin typeface="Libre Franklin Thin"/>
                  <a:ea typeface="Libre Franklin Thin"/>
                  <a:cs typeface="Libre Franklin Thin"/>
                  <a:sym typeface="Libre Franklin Thin"/>
                </a:rPr>
                <a:t>How We Help</a:t>
              </a: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grpSp>
        <p:nvGrpSpPr>
          <p:cNvPr id="185" name="Google Shape;185;p21"/>
          <p:cNvGrpSpPr/>
          <p:nvPr/>
        </p:nvGrpSpPr>
        <p:grpSpPr>
          <a:xfrm>
            <a:off x="190500" y="1101746"/>
            <a:ext cx="12930904" cy="4903005"/>
            <a:chOff x="0" y="-152400"/>
            <a:chExt cx="17241205" cy="6537339"/>
          </a:xfrm>
        </p:grpSpPr>
        <p:sp>
          <p:nvSpPr>
            <p:cNvPr id="186" name="Google Shape;186;p21"/>
            <p:cNvSpPr txBox="1"/>
            <p:nvPr/>
          </p:nvSpPr>
          <p:spPr>
            <a:xfrm>
              <a:off x="0" y="-152400"/>
              <a:ext cx="17241205" cy="306944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4400" b="1" i="0" u="none" strike="noStrike" cap="none" dirty="0">
                  <a:solidFill>
                    <a:srgbClr val="737373"/>
                  </a:solidFill>
                  <a:latin typeface="Franklin Gothic"/>
                  <a:ea typeface="Franklin Gothic"/>
                  <a:cs typeface="Franklin Gothic"/>
                  <a:sym typeface="Franklin Gothic"/>
                </a:rPr>
                <a:t>Thank you!</a:t>
              </a:r>
              <a:endParaRPr dirty="0"/>
            </a:p>
          </p:txBody>
        </p:sp>
        <p:sp>
          <p:nvSpPr>
            <p:cNvPr id="187" name="Google Shape;187;p21"/>
            <p:cNvSpPr txBox="1"/>
            <p:nvPr/>
          </p:nvSpPr>
          <p:spPr>
            <a:xfrm>
              <a:off x="2531119" y="3430285"/>
              <a:ext cx="12178968" cy="295465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b="0" i="0" u="none" strike="noStrike" cap="none" dirty="0">
                  <a:solidFill>
                    <a:srgbClr val="737373"/>
                  </a:solidFill>
                  <a:latin typeface="Libre Franklin Thin"/>
                  <a:ea typeface="Libre Franklin Thin"/>
                  <a:cs typeface="Libre Franklin Thin"/>
                  <a:sym typeface="Libre Franklin Thin"/>
                </a:rPr>
                <a:t>For more information visit: </a:t>
              </a:r>
              <a:endParaRPr dirty="0"/>
            </a:p>
            <a:p>
              <a:pPr lvl="0" algn="ctr">
                <a:lnSpc>
                  <a:spcPct val="150000"/>
                </a:lnSpc>
              </a:pPr>
              <a:r>
                <a:rPr lang="en-US" sz="3200" dirty="0">
                  <a:solidFill>
                    <a:srgbClr val="737373"/>
                  </a:solidFill>
                  <a:latin typeface="Libre Franklin Thin"/>
                  <a:ea typeface="Libre Franklin Thin"/>
                  <a:cs typeface="Libre Franklin Thin"/>
                  <a:sym typeface="Libre Franklin Thin"/>
                  <a:hlinkClick r:id="rId4"/>
                </a:rPr>
                <a:t>https://library.unr.edu/delamare</a:t>
              </a:r>
              <a:r>
                <a:rPr lang="en-US" sz="3200" dirty="0">
                  <a:solidFill>
                    <a:srgbClr val="737373"/>
                  </a:solidFill>
                  <a:latin typeface="Libre Franklin Thin"/>
                  <a:ea typeface="Libre Franklin Thin"/>
                  <a:cs typeface="Libre Franklin Thin"/>
                  <a:sym typeface="Libre Franklin Thin"/>
                </a:rPr>
                <a:t> </a:t>
              </a:r>
            </a:p>
            <a:p>
              <a:pPr lvl="0" algn="ctr">
                <a:lnSpc>
                  <a:spcPct val="150000"/>
                </a:lnSpc>
              </a:pPr>
              <a:r>
                <a:rPr lang="en-US" sz="3200" dirty="0">
                  <a:solidFill>
                    <a:srgbClr val="737373"/>
                  </a:solidFill>
                  <a:latin typeface="Libre Franklin Thin"/>
                  <a:ea typeface="Libre Franklin Thin"/>
                  <a:cs typeface="Libre Franklin Thin"/>
                  <a:sym typeface="Libre Franklin Thin"/>
                </a:rPr>
                <a:t>or </a:t>
              </a:r>
              <a:r>
                <a:rPr lang="en-US" sz="3200" dirty="0">
                  <a:solidFill>
                    <a:srgbClr val="737373"/>
                  </a:solidFill>
                  <a:latin typeface="Libre Franklin Thin"/>
                  <a:ea typeface="Libre Franklin Thin"/>
                  <a:cs typeface="Libre Franklin Thin"/>
                  <a:sym typeface="Libre Franklin Thin"/>
                  <a:hlinkClick r:id="rId5"/>
                </a:rPr>
                <a:t>https://bit.ly/usptoptrc</a:t>
              </a:r>
              <a:r>
                <a:rPr lang="en-US" sz="3200" dirty="0">
                  <a:solidFill>
                    <a:srgbClr val="737373"/>
                  </a:solidFill>
                  <a:latin typeface="Libre Franklin Thin"/>
                  <a:ea typeface="Libre Franklin Thin"/>
                  <a:cs typeface="Libre Franklin Thin"/>
                  <a:sym typeface="Libre Franklin Thin"/>
                </a:rPr>
                <a:t> </a:t>
              </a:r>
              <a:endParaRPr sz="3200" b="0" i="0" u="none" strike="noStrike" cap="none" dirty="0">
                <a:solidFill>
                  <a:srgbClr val="737373"/>
                </a:solidFill>
                <a:latin typeface="Libre Franklin Thin"/>
                <a:ea typeface="Libre Franklin Thin"/>
                <a:cs typeface="Libre Franklin Thin"/>
                <a:sym typeface="Libre Franklin Thin"/>
              </a:endParaRPr>
            </a:p>
          </p:txBody>
        </p:sp>
      </p:grpSp>
      <p:sp>
        <p:nvSpPr>
          <p:cNvPr id="2" name="TextBox 1">
            <a:extLst>
              <a:ext uri="{FF2B5EF4-FFF2-40B4-BE49-F238E27FC236}">
                <a16:creationId xmlns:a16="http://schemas.microsoft.com/office/drawing/2014/main" id="{952068F4-730E-AB41-A902-C43AE6F4FCE6}"/>
              </a:ext>
            </a:extLst>
          </p:cNvPr>
          <p:cNvSpPr txBox="1"/>
          <p:nvPr/>
        </p:nvSpPr>
        <p:spPr>
          <a:xfrm>
            <a:off x="3969902" y="6391256"/>
            <a:ext cx="5372100" cy="1478418"/>
          </a:xfrm>
          <a:prstGeom prst="rect">
            <a:avLst/>
          </a:prstGeom>
          <a:noFill/>
        </p:spPr>
        <p:txBody>
          <a:bodyPr wrap="square" rtlCol="0">
            <a:spAutoFit/>
          </a:bodyPr>
          <a:lstStyle/>
          <a:p>
            <a:pPr algn="ctr">
              <a:lnSpc>
                <a:spcPct val="150000"/>
              </a:lnSpc>
            </a:pPr>
            <a:r>
              <a:rPr lang="en-US" sz="3200" dirty="0">
                <a:solidFill>
                  <a:schemeClr val="tx1">
                    <a:lumMod val="75000"/>
                    <a:lumOff val="25000"/>
                  </a:schemeClr>
                </a:solidFill>
              </a:rPr>
              <a:t>Tara Radniecki, MLIS</a:t>
            </a:r>
          </a:p>
          <a:p>
            <a:pPr algn="ctr">
              <a:lnSpc>
                <a:spcPct val="150000"/>
              </a:lnSpc>
            </a:pPr>
            <a:r>
              <a:rPr lang="en-US" sz="3200" dirty="0" err="1">
                <a:solidFill>
                  <a:schemeClr val="tx1">
                    <a:lumMod val="75000"/>
                    <a:lumOff val="25000"/>
                  </a:schemeClr>
                </a:solidFill>
              </a:rPr>
              <a:t>tradniecki@unr.edu</a:t>
            </a:r>
            <a:endParaRPr lang="en-US" sz="32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p:nvPr/>
        </p:nvSpPr>
        <p:spPr>
          <a:xfrm>
            <a:off x="1028700" y="3271062"/>
            <a:ext cx="12427403" cy="3744875"/>
          </a:xfrm>
          <a:custGeom>
            <a:avLst/>
            <a:gdLst/>
            <a:ahLst/>
            <a:cxnLst/>
            <a:rect l="l" t="t" r="r" b="b"/>
            <a:pathLst>
              <a:path w="2315104" h="697634" extrusionOk="0">
                <a:moveTo>
                  <a:pt x="2190644" y="697634"/>
                </a:moveTo>
                <a:lnTo>
                  <a:pt x="124460" y="697634"/>
                </a:lnTo>
                <a:cubicBezTo>
                  <a:pt x="55880" y="697634"/>
                  <a:pt x="0" y="641754"/>
                  <a:pt x="0" y="573174"/>
                </a:cubicBezTo>
                <a:lnTo>
                  <a:pt x="0" y="124460"/>
                </a:lnTo>
                <a:cubicBezTo>
                  <a:pt x="0" y="55880"/>
                  <a:pt x="55880" y="0"/>
                  <a:pt x="124460" y="0"/>
                </a:cubicBezTo>
                <a:lnTo>
                  <a:pt x="2190644" y="0"/>
                </a:lnTo>
                <a:cubicBezTo>
                  <a:pt x="2259224" y="0"/>
                  <a:pt x="2315104" y="55880"/>
                  <a:pt x="2315104" y="124460"/>
                </a:cubicBezTo>
                <a:lnTo>
                  <a:pt x="2315104" y="573174"/>
                </a:lnTo>
                <a:cubicBezTo>
                  <a:pt x="2315104" y="641754"/>
                  <a:pt x="2259224" y="697634"/>
                  <a:pt x="2190644" y="697634"/>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1323788" y="3780595"/>
            <a:ext cx="11899841" cy="2720745"/>
          </a:xfrm>
          <a:prstGeom prst="rect">
            <a:avLst/>
          </a:prstGeom>
          <a:noFill/>
          <a:ln>
            <a:noFill/>
          </a:ln>
        </p:spPr>
        <p:txBody>
          <a:bodyPr spcFirstLastPara="1" wrap="square" lIns="0" tIns="0" rIns="0" bIns="0" anchor="t" anchorCtr="0">
            <a:spAutoFit/>
          </a:bodyPr>
          <a:lstStyle/>
          <a:p>
            <a:pPr lvl="0" algn="ctr">
              <a:lnSpc>
                <a:spcPct val="129989"/>
              </a:lnSpc>
            </a:pPr>
            <a:r>
              <a:rPr lang="en-US" sz="4800" dirty="0">
                <a:solidFill>
                  <a:srgbClr val="141414"/>
                </a:solidFill>
                <a:latin typeface="Libre Franklin Thin"/>
                <a:ea typeface="Libre Franklin Thin"/>
                <a:cs typeface="Libre Franklin Thin"/>
                <a:sym typeface="Libre Franklin Thin"/>
              </a:rPr>
              <a:t>From patent searches to makerspaces: </a:t>
            </a:r>
          </a:p>
          <a:p>
            <a:pPr lvl="0" algn="ctr">
              <a:lnSpc>
                <a:spcPct val="129989"/>
              </a:lnSpc>
            </a:pPr>
            <a:endParaRPr lang="en-US" sz="2400" dirty="0">
              <a:solidFill>
                <a:srgbClr val="141414"/>
              </a:solidFill>
              <a:latin typeface="Libre Franklin Thin"/>
              <a:ea typeface="Libre Franklin Thin"/>
              <a:cs typeface="Libre Franklin Thin"/>
              <a:sym typeface="Libre Franklin Thin"/>
            </a:endParaRPr>
          </a:p>
          <a:p>
            <a:pPr lvl="0" algn="ctr">
              <a:lnSpc>
                <a:spcPct val="129989"/>
              </a:lnSpc>
            </a:pPr>
            <a:r>
              <a:rPr lang="en-US" sz="3200" i="1" dirty="0">
                <a:solidFill>
                  <a:srgbClr val="141414"/>
                </a:solidFill>
                <a:latin typeface="Libre Franklin Thin"/>
                <a:ea typeface="Libre Franklin Thin"/>
                <a:cs typeface="Libre Franklin Thin"/>
                <a:sym typeface="Libre Franklin Thin"/>
              </a:rPr>
              <a:t>How an academic library benefits the local </a:t>
            </a:r>
          </a:p>
          <a:p>
            <a:pPr lvl="0" algn="ctr">
              <a:lnSpc>
                <a:spcPct val="129989"/>
              </a:lnSpc>
            </a:pPr>
            <a:r>
              <a:rPr lang="en-US" sz="3200" i="1" dirty="0">
                <a:solidFill>
                  <a:srgbClr val="141414"/>
                </a:solidFill>
                <a:latin typeface="Libre Franklin Thin"/>
                <a:ea typeface="Libre Franklin Thin"/>
                <a:cs typeface="Libre Franklin Thin"/>
                <a:sym typeface="Libre Franklin Thin"/>
              </a:rPr>
              <a:t>business community</a:t>
            </a:r>
            <a:endParaRPr sz="3200" i="1" dirty="0">
              <a:latin typeface="Libre Franklin Thin"/>
              <a:ea typeface="Libre Franklin Thin"/>
              <a:cs typeface="Libre Franklin Thin"/>
              <a:sym typeface="Libre Franklin Thin"/>
            </a:endParaRPr>
          </a:p>
        </p:txBody>
      </p:sp>
      <p:sp>
        <p:nvSpPr>
          <p:cNvPr id="95" name="Google Shape;95;p14"/>
          <p:cNvSpPr txBox="1"/>
          <p:nvPr/>
        </p:nvSpPr>
        <p:spPr>
          <a:xfrm>
            <a:off x="1028700" y="925275"/>
            <a:ext cx="5248114" cy="99104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dirty="0">
                <a:solidFill>
                  <a:srgbClr val="141414"/>
                </a:solidFill>
                <a:latin typeface="Franklin Gothic"/>
                <a:sym typeface="Franklin Gothic"/>
              </a:rPr>
              <a:t>Patent and Trademark Resource Center</a:t>
            </a:r>
          </a:p>
          <a:p>
            <a:pPr marL="0" marR="0" lvl="0" indent="0" algn="r" rtl="0">
              <a:lnSpc>
                <a:spcPct val="140000"/>
              </a:lnSpc>
              <a:spcBef>
                <a:spcPts val="0"/>
              </a:spcBef>
              <a:spcAft>
                <a:spcPts val="0"/>
              </a:spcAft>
              <a:buNone/>
            </a:pPr>
            <a:r>
              <a:rPr lang="en-US" sz="2300" dirty="0">
                <a:solidFill>
                  <a:srgbClr val="141414"/>
                </a:solidFill>
                <a:latin typeface="Franklin Gothic"/>
                <a:sym typeface="Franklin Gothic"/>
              </a:rPr>
              <a:t>@ the University of Nevada, Reno</a:t>
            </a:r>
            <a:endParaRPr dirty="0"/>
          </a:p>
        </p:txBody>
      </p:sp>
      <p:pic>
        <p:nvPicPr>
          <p:cNvPr id="3" name="Picture 2">
            <a:extLst>
              <a:ext uri="{FF2B5EF4-FFF2-40B4-BE49-F238E27FC236}">
                <a16:creationId xmlns:a16="http://schemas.microsoft.com/office/drawing/2014/main" id="{0A4AAF27-1A51-3F4D-A426-F43233ADE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14016" y="2208828"/>
            <a:ext cx="2514600" cy="838200"/>
          </a:xfrm>
          <a:prstGeom prst="rect">
            <a:avLst/>
          </a:prstGeom>
        </p:spPr>
      </p:pic>
      <p:pic>
        <p:nvPicPr>
          <p:cNvPr id="5" name="Picture 4">
            <a:extLst>
              <a:ext uri="{FF2B5EF4-FFF2-40B4-BE49-F238E27FC236}">
                <a16:creationId xmlns:a16="http://schemas.microsoft.com/office/drawing/2014/main" id="{CE366581-CA86-A543-A44C-E907B70636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84284" y="606772"/>
            <a:ext cx="1974065" cy="1431574"/>
          </a:xfrm>
          <a:prstGeom prst="rect">
            <a:avLst/>
          </a:prstGeom>
        </p:spPr>
      </p:pic>
      <p:sp>
        <p:nvSpPr>
          <p:cNvPr id="2" name="TextBox 1">
            <a:extLst>
              <a:ext uri="{FF2B5EF4-FFF2-40B4-BE49-F238E27FC236}">
                <a16:creationId xmlns:a16="http://schemas.microsoft.com/office/drawing/2014/main" id="{978290CB-C1D8-0E49-9719-74541BC80CD3}"/>
              </a:ext>
            </a:extLst>
          </p:cNvPr>
          <p:cNvSpPr txBox="1"/>
          <p:nvPr/>
        </p:nvSpPr>
        <p:spPr>
          <a:xfrm>
            <a:off x="9148421" y="8370683"/>
            <a:ext cx="8615363" cy="1569660"/>
          </a:xfrm>
          <a:prstGeom prst="rect">
            <a:avLst/>
          </a:prstGeom>
          <a:noFill/>
        </p:spPr>
        <p:txBody>
          <a:bodyPr wrap="square" rtlCol="0">
            <a:spAutoFit/>
          </a:bodyPr>
          <a:lstStyle/>
          <a:p>
            <a:pPr algn="r"/>
            <a:r>
              <a:rPr lang="en-US" sz="2400" dirty="0"/>
              <a:t>Tara Radniecki</a:t>
            </a:r>
          </a:p>
          <a:p>
            <a:pPr algn="r"/>
            <a:r>
              <a:rPr lang="en-US" sz="2400" dirty="0"/>
              <a:t>Head, DeLaMare Science &amp; Engineering Library</a:t>
            </a:r>
          </a:p>
          <a:p>
            <a:pPr algn="r"/>
            <a:r>
              <a:rPr lang="en-US" sz="2400" dirty="0"/>
              <a:t>Patent and Trademark Resource Center Librarian</a:t>
            </a:r>
          </a:p>
          <a:p>
            <a:pPr algn="r"/>
            <a:r>
              <a:rPr lang="en-US" sz="2400" dirty="0" err="1"/>
              <a:t>tradniecki@unr.edu</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p:nvPr/>
        </p:nvSpPr>
        <p:spPr>
          <a:xfrm>
            <a:off x="25125" y="0"/>
            <a:ext cx="6810375" cy="102870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7909450" y="3752850"/>
            <a:ext cx="8837293" cy="9525"/>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7909450" y="5955460"/>
            <a:ext cx="8837293" cy="9525"/>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7909450" y="4850560"/>
            <a:ext cx="8837293" cy="9566"/>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7909450" y="7053169"/>
            <a:ext cx="8837293" cy="9525"/>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5"/>
          <p:cNvGrpSpPr/>
          <p:nvPr/>
        </p:nvGrpSpPr>
        <p:grpSpPr>
          <a:xfrm>
            <a:off x="7909450" y="1028700"/>
            <a:ext cx="7396684" cy="1157913"/>
            <a:chOff x="0" y="0"/>
            <a:chExt cx="9862245" cy="1543883"/>
          </a:xfrm>
        </p:grpSpPr>
        <p:sp>
          <p:nvSpPr>
            <p:cNvPr id="107" name="Google Shape;107;p15"/>
            <p:cNvSpPr/>
            <p:nvPr/>
          </p:nvSpPr>
          <p:spPr>
            <a:xfrm>
              <a:off x="0" y="0"/>
              <a:ext cx="9862245" cy="1543883"/>
            </a:xfrm>
            <a:custGeom>
              <a:avLst/>
              <a:gdLst/>
              <a:ahLst/>
              <a:cxnLst/>
              <a:rect l="l" t="t" r="r" b="b"/>
              <a:pathLst>
                <a:path w="4218600" h="660400" extrusionOk="0">
                  <a:moveTo>
                    <a:pt x="4094140" y="660400"/>
                  </a:moveTo>
                  <a:lnTo>
                    <a:pt x="124460" y="660400"/>
                  </a:lnTo>
                  <a:cubicBezTo>
                    <a:pt x="55880" y="660400"/>
                    <a:pt x="0" y="604520"/>
                    <a:pt x="0" y="535940"/>
                  </a:cubicBezTo>
                  <a:lnTo>
                    <a:pt x="0" y="124460"/>
                  </a:lnTo>
                  <a:cubicBezTo>
                    <a:pt x="0" y="55880"/>
                    <a:pt x="55880" y="0"/>
                    <a:pt x="124460" y="0"/>
                  </a:cubicBezTo>
                  <a:lnTo>
                    <a:pt x="4094140" y="0"/>
                  </a:lnTo>
                  <a:cubicBezTo>
                    <a:pt x="4162720" y="0"/>
                    <a:pt x="4218600" y="55880"/>
                    <a:pt x="4218600" y="124460"/>
                  </a:cubicBezTo>
                  <a:lnTo>
                    <a:pt x="4218600" y="535940"/>
                  </a:lnTo>
                  <a:cubicBezTo>
                    <a:pt x="4218600" y="604520"/>
                    <a:pt x="4162720" y="660400"/>
                    <a:pt x="4094140" y="660400"/>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465038" y="260510"/>
              <a:ext cx="8932200" cy="92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500" b="1" i="0" u="none" strike="noStrike" cap="none">
                  <a:solidFill>
                    <a:srgbClr val="141414"/>
                  </a:solidFill>
                  <a:latin typeface="Libre Franklin"/>
                  <a:ea typeface="Libre Franklin"/>
                  <a:cs typeface="Libre Franklin"/>
                  <a:sym typeface="Libre Franklin"/>
                </a:rPr>
                <a:t>Presentation Outline</a:t>
              </a:r>
              <a:endParaRPr>
                <a:latin typeface="Libre Franklin"/>
                <a:ea typeface="Libre Franklin"/>
                <a:cs typeface="Libre Franklin"/>
                <a:sym typeface="Libre Franklin"/>
              </a:endParaRPr>
            </a:p>
          </p:txBody>
        </p:sp>
      </p:grpSp>
      <p:sp>
        <p:nvSpPr>
          <p:cNvPr id="110" name="Google Shape;110;p15"/>
          <p:cNvSpPr txBox="1"/>
          <p:nvPr/>
        </p:nvSpPr>
        <p:spPr>
          <a:xfrm>
            <a:off x="7909450" y="5181600"/>
            <a:ext cx="6924971" cy="467436"/>
          </a:xfrm>
          <a:prstGeom prst="rect">
            <a:avLst/>
          </a:prstGeom>
          <a:noFill/>
          <a:ln>
            <a:noFill/>
          </a:ln>
        </p:spPr>
        <p:txBody>
          <a:bodyPr spcFirstLastPara="1" wrap="square" lIns="0" tIns="0" rIns="0" bIns="0" anchor="t" anchorCtr="0">
            <a:spAutoFit/>
          </a:bodyPr>
          <a:lstStyle/>
          <a:p>
            <a:pPr marL="0" marR="0" lvl="0" indent="0" algn="l" rtl="0">
              <a:lnSpc>
                <a:spcPct val="134977"/>
              </a:lnSpc>
              <a:spcBef>
                <a:spcPts val="0"/>
              </a:spcBef>
              <a:spcAft>
                <a:spcPts val="0"/>
              </a:spcAft>
              <a:buNone/>
            </a:pPr>
            <a:r>
              <a:rPr lang="en-US" sz="2250" dirty="0">
                <a:solidFill>
                  <a:srgbClr val="141414"/>
                </a:solidFill>
                <a:latin typeface="Libre Franklin"/>
                <a:ea typeface="Libre Franklin"/>
                <a:cs typeface="Libre Franklin"/>
                <a:sym typeface="Libre Franklin"/>
              </a:rPr>
              <a:t>Who</a:t>
            </a:r>
            <a:r>
              <a:rPr lang="en-US" sz="2250" b="0" i="0" u="none" strike="noStrike" cap="none" dirty="0">
                <a:solidFill>
                  <a:srgbClr val="141414"/>
                </a:solidFill>
                <a:latin typeface="Libre Franklin"/>
                <a:ea typeface="Libre Franklin"/>
                <a:cs typeface="Libre Franklin"/>
                <a:sym typeface="Libre Franklin"/>
              </a:rPr>
              <a:t> We Help</a:t>
            </a:r>
            <a:endParaRPr dirty="0"/>
          </a:p>
        </p:txBody>
      </p:sp>
      <p:sp>
        <p:nvSpPr>
          <p:cNvPr id="111" name="Google Shape;111;p15"/>
          <p:cNvSpPr txBox="1"/>
          <p:nvPr/>
        </p:nvSpPr>
        <p:spPr>
          <a:xfrm>
            <a:off x="7909450" y="4086225"/>
            <a:ext cx="6924971" cy="467436"/>
          </a:xfrm>
          <a:prstGeom prst="rect">
            <a:avLst/>
          </a:prstGeom>
          <a:noFill/>
          <a:ln>
            <a:noFill/>
          </a:ln>
        </p:spPr>
        <p:txBody>
          <a:bodyPr spcFirstLastPara="1" wrap="square" lIns="0" tIns="0" rIns="0" bIns="0" anchor="t" anchorCtr="0">
            <a:spAutoFit/>
          </a:bodyPr>
          <a:lstStyle/>
          <a:p>
            <a:pPr marL="0" marR="0" lvl="0" indent="0" algn="l" rtl="0">
              <a:lnSpc>
                <a:spcPct val="134977"/>
              </a:lnSpc>
              <a:spcBef>
                <a:spcPts val="0"/>
              </a:spcBef>
              <a:spcAft>
                <a:spcPts val="0"/>
              </a:spcAft>
              <a:buNone/>
            </a:pPr>
            <a:r>
              <a:rPr lang="en-US" sz="2250" dirty="0">
                <a:solidFill>
                  <a:srgbClr val="141414"/>
                </a:solidFill>
                <a:latin typeface="Libre Franklin"/>
                <a:sym typeface="Libre Franklin"/>
              </a:rPr>
              <a:t>Who We Are</a:t>
            </a:r>
            <a:endParaRPr dirty="0"/>
          </a:p>
        </p:txBody>
      </p:sp>
      <p:sp>
        <p:nvSpPr>
          <p:cNvPr id="112" name="Google Shape;112;p15"/>
          <p:cNvSpPr txBox="1"/>
          <p:nvPr/>
        </p:nvSpPr>
        <p:spPr>
          <a:xfrm>
            <a:off x="7909450" y="6279310"/>
            <a:ext cx="6924971" cy="467436"/>
          </a:xfrm>
          <a:prstGeom prst="rect">
            <a:avLst/>
          </a:prstGeom>
          <a:noFill/>
          <a:ln>
            <a:noFill/>
          </a:ln>
        </p:spPr>
        <p:txBody>
          <a:bodyPr spcFirstLastPara="1" wrap="square" lIns="0" tIns="0" rIns="0" bIns="0" anchor="t" anchorCtr="0">
            <a:spAutoFit/>
          </a:bodyPr>
          <a:lstStyle/>
          <a:p>
            <a:pPr marL="0" marR="0" lvl="0" indent="0" algn="l" rtl="0">
              <a:lnSpc>
                <a:spcPct val="134977"/>
              </a:lnSpc>
              <a:spcBef>
                <a:spcPts val="0"/>
              </a:spcBef>
              <a:spcAft>
                <a:spcPts val="0"/>
              </a:spcAft>
              <a:buNone/>
            </a:pPr>
            <a:r>
              <a:rPr lang="en-US" sz="2250" dirty="0">
                <a:solidFill>
                  <a:srgbClr val="141414"/>
                </a:solidFill>
                <a:latin typeface="Libre Franklin"/>
                <a:sym typeface="Libre Franklin"/>
              </a:rPr>
              <a:t>How We Help</a:t>
            </a:r>
            <a:endParaRPr dirty="0"/>
          </a:p>
        </p:txBody>
      </p:sp>
      <p:sp>
        <p:nvSpPr>
          <p:cNvPr id="114" name="Google Shape;114;p15"/>
          <p:cNvSpPr txBox="1"/>
          <p:nvPr/>
        </p:nvSpPr>
        <p:spPr>
          <a:xfrm>
            <a:off x="10107351" y="9099409"/>
            <a:ext cx="6639392" cy="34471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700"/>
            <a:ext cx="6561424" cy="1148495"/>
            <a:chOff x="0" y="0"/>
            <a:chExt cx="8748565" cy="1531327"/>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6" y="240025"/>
              <a:ext cx="7802700" cy="93359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i="0" u="none" strike="noStrike" cap="none" dirty="0">
                  <a:solidFill>
                    <a:srgbClr val="141414"/>
                  </a:solidFill>
                  <a:latin typeface="Libre Franklin"/>
                  <a:ea typeface="Libre Franklin"/>
                  <a:cs typeface="Libre Franklin"/>
                  <a:sym typeface="Libre Franklin"/>
                </a:rPr>
                <a:t>University of Nevada, Reno</a:t>
              </a:r>
              <a:endParaRPr sz="3500" dirty="0">
                <a:latin typeface="Libre Franklin"/>
                <a:ea typeface="Libre Franklin"/>
                <a:cs typeface="Libre Franklin"/>
                <a:sym typeface="Libre Franklin"/>
              </a:endParaRPr>
            </a:p>
          </p:txBody>
        </p:sp>
      </p:grpSp>
      <p:sp>
        <p:nvSpPr>
          <p:cNvPr id="122" name="Google Shape;122;p16"/>
          <p:cNvSpPr txBox="1"/>
          <p:nvPr/>
        </p:nvSpPr>
        <p:spPr>
          <a:xfrm>
            <a:off x="1028700" y="2357214"/>
            <a:ext cx="10879500" cy="10886122"/>
          </a:xfrm>
          <a:prstGeom prst="rect">
            <a:avLst/>
          </a:prstGeom>
          <a:noFill/>
          <a:ln>
            <a:noFill/>
          </a:ln>
        </p:spPr>
        <p:txBody>
          <a:bodyPr spcFirstLastPara="1" wrap="square" lIns="0" tIns="0" rIns="0" bIns="0" anchor="t" anchorCtr="0">
            <a:spAutoFit/>
          </a:bodyPr>
          <a:lstStyle/>
          <a:p>
            <a:pPr marL="571500" marR="0" lvl="0" indent="-571500" algn="l" rtl="0">
              <a:lnSpc>
                <a:spcPct val="140000"/>
              </a:lnSpc>
              <a:spcBef>
                <a:spcPts val="0"/>
              </a:spcBef>
              <a:spcAft>
                <a:spcPts val="0"/>
              </a:spcAft>
              <a:buFont typeface="Arial" panose="020B0604020202020204" pitchFamily="34" charset="0"/>
              <a:buChar char="•"/>
            </a:pPr>
            <a:r>
              <a:rPr lang="en-US" sz="3600" dirty="0">
                <a:solidFill>
                  <a:srgbClr val="141414"/>
                </a:solidFill>
                <a:latin typeface="+mj-lt"/>
                <a:sym typeface="Libre Franklin"/>
              </a:rPr>
              <a:t>145 academic majors</a:t>
            </a:r>
            <a:endParaRPr lang="en-US" sz="3600" dirty="0">
              <a:latin typeface="+mj-lt"/>
            </a:endParaRPr>
          </a:p>
          <a:p>
            <a:pPr marL="571500" marR="0" lvl="0" indent="-571500" algn="l" rtl="0">
              <a:lnSpc>
                <a:spcPct val="140000"/>
              </a:lnSpc>
              <a:spcBef>
                <a:spcPts val="0"/>
              </a:spcBef>
              <a:spcAft>
                <a:spcPts val="0"/>
              </a:spcAft>
              <a:buFont typeface="Arial" panose="020B0604020202020204" pitchFamily="34" charset="0"/>
              <a:buChar char="•"/>
            </a:pPr>
            <a:r>
              <a:rPr lang="en-US" sz="3600" b="0" i="0" u="none" strike="noStrike" cap="none" dirty="0">
                <a:solidFill>
                  <a:srgbClr val="141414"/>
                </a:solidFill>
                <a:latin typeface="+mj-lt"/>
                <a:ea typeface="Libre Franklin"/>
                <a:cs typeface="Libre Franklin"/>
                <a:sym typeface="Libre Franklin"/>
              </a:rPr>
              <a:t>~21,000 students</a:t>
            </a:r>
            <a:br>
              <a:rPr lang="en-US" sz="3600" b="0" i="0" u="none" strike="noStrike" cap="none" dirty="0">
                <a:solidFill>
                  <a:srgbClr val="141414"/>
                </a:solidFill>
                <a:latin typeface="+mj-lt"/>
                <a:ea typeface="Libre Franklin"/>
                <a:cs typeface="Libre Franklin"/>
                <a:sym typeface="Libre Franklin"/>
              </a:rPr>
            </a:br>
            <a:endParaRPr lang="en-US" sz="3600" b="0" i="0" u="none" strike="noStrike" cap="none" dirty="0">
              <a:solidFill>
                <a:srgbClr val="141414"/>
              </a:solidFill>
              <a:latin typeface="+mj-lt"/>
              <a:ea typeface="Libre Franklin"/>
              <a:cs typeface="Libre Franklin"/>
              <a:sym typeface="Libre Franklin"/>
            </a:endParaRPr>
          </a:p>
          <a:p>
            <a:pPr marL="571500" marR="0" lvl="0" indent="-571500" algn="l" rtl="0">
              <a:lnSpc>
                <a:spcPct val="140000"/>
              </a:lnSpc>
              <a:spcBef>
                <a:spcPts val="0"/>
              </a:spcBef>
              <a:spcAft>
                <a:spcPts val="0"/>
              </a:spcAft>
              <a:buFont typeface="Arial" panose="020B0604020202020204" pitchFamily="34" charset="0"/>
              <a:buChar char="•"/>
            </a:pPr>
            <a:r>
              <a:rPr lang="en-US" sz="3600" dirty="0">
                <a:solidFill>
                  <a:srgbClr val="141414"/>
                </a:solidFill>
                <a:latin typeface="+mj-lt"/>
                <a:ea typeface="Libre Franklin"/>
                <a:cs typeface="Libre Franklin"/>
                <a:sym typeface="Libre Franklin"/>
              </a:rPr>
              <a:t>Reno Area: 425,000</a:t>
            </a:r>
          </a:p>
          <a:p>
            <a:pPr marL="571500" marR="0" lvl="0" indent="-571500" algn="l" rtl="0">
              <a:lnSpc>
                <a:spcPct val="140000"/>
              </a:lnSpc>
              <a:spcBef>
                <a:spcPts val="0"/>
              </a:spcBef>
              <a:spcAft>
                <a:spcPts val="0"/>
              </a:spcAft>
              <a:buFont typeface="Arial" panose="020B0604020202020204" pitchFamily="34" charset="0"/>
              <a:buChar char="•"/>
            </a:pPr>
            <a:r>
              <a:rPr lang="en-US" sz="3600" dirty="0">
                <a:solidFill>
                  <a:srgbClr val="141414"/>
                </a:solidFill>
                <a:latin typeface="+mj-lt"/>
                <a:ea typeface="Libre Franklin"/>
                <a:cs typeface="Libre Franklin"/>
                <a:sym typeface="Libre Franklin"/>
              </a:rPr>
              <a:t>Key Industries: Tech, Adv. Manufacturing, Distribution &amp; Logistics</a:t>
            </a:r>
            <a:endParaRPr lang="en-US" sz="3600" b="0" i="0" u="none" strike="noStrike" cap="none" dirty="0">
              <a:solidFill>
                <a:srgbClr val="141414"/>
              </a:solidFill>
              <a:latin typeface="+mj-lt"/>
              <a:ea typeface="Libre Franklin"/>
              <a:cs typeface="Libre Franklin"/>
              <a:sym typeface="Libre Franklin"/>
            </a:endParaRPr>
          </a:p>
          <a:p>
            <a:pPr marR="0" lvl="0" algn="l" rtl="0">
              <a:lnSpc>
                <a:spcPct val="68504"/>
              </a:lnSpc>
              <a:spcBef>
                <a:spcPts val="0"/>
              </a:spcBef>
              <a:spcAft>
                <a:spcPts val="0"/>
              </a:spcAft>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grpSp>
        <p:nvGrpSpPr>
          <p:cNvPr id="124" name="Google Shape;124;p16"/>
          <p:cNvGrpSpPr/>
          <p:nvPr/>
        </p:nvGrpSpPr>
        <p:grpSpPr>
          <a:xfrm>
            <a:off x="12128162" y="5800792"/>
            <a:ext cx="4981205" cy="3323167"/>
            <a:chOff x="0" y="0"/>
            <a:chExt cx="5829593" cy="3455955"/>
          </a:xfrm>
        </p:grpSpPr>
        <p:sp>
          <p:nvSpPr>
            <p:cNvPr id="125" name="Google Shape;125;p16"/>
            <p:cNvSpPr/>
            <p:nvPr/>
          </p:nvSpPr>
          <p:spPr>
            <a:xfrm>
              <a:off x="0" y="0"/>
              <a:ext cx="5829593" cy="3455955"/>
            </a:xfrm>
            <a:custGeom>
              <a:avLst/>
              <a:gdLst/>
              <a:ahLst/>
              <a:cxnLst/>
              <a:rect l="l" t="t" r="r" b="b"/>
              <a:pathLst>
                <a:path w="2087117" h="1237304" extrusionOk="0">
                  <a:moveTo>
                    <a:pt x="1962656" y="1237304"/>
                  </a:moveTo>
                  <a:lnTo>
                    <a:pt x="124460" y="1237304"/>
                  </a:lnTo>
                  <a:cubicBezTo>
                    <a:pt x="55880" y="1237304"/>
                    <a:pt x="0" y="1181424"/>
                    <a:pt x="0" y="1112844"/>
                  </a:cubicBezTo>
                  <a:lnTo>
                    <a:pt x="0" y="124460"/>
                  </a:lnTo>
                  <a:cubicBezTo>
                    <a:pt x="0" y="55880"/>
                    <a:pt x="55880" y="0"/>
                    <a:pt x="124460" y="0"/>
                  </a:cubicBezTo>
                  <a:lnTo>
                    <a:pt x="1962657" y="0"/>
                  </a:lnTo>
                  <a:cubicBezTo>
                    <a:pt x="2031237" y="0"/>
                    <a:pt x="2087117" y="55880"/>
                    <a:pt x="2087117" y="124460"/>
                  </a:cubicBezTo>
                  <a:lnTo>
                    <a:pt x="2087117" y="1112844"/>
                  </a:lnTo>
                  <a:cubicBezTo>
                    <a:pt x="2087117" y="1181424"/>
                    <a:pt x="2031237" y="1237304"/>
                    <a:pt x="1962657" y="1237304"/>
                  </a:cubicBezTo>
                  <a:close/>
                </a:path>
              </a:pathLst>
            </a:cu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p:nvPr/>
          </p:nvSpPr>
          <p:spPr>
            <a:xfrm>
              <a:off x="502877" y="818987"/>
              <a:ext cx="4823838" cy="241296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141414"/>
                  </a:solidFill>
                  <a:latin typeface="Franklin Gothic"/>
                  <a:ea typeface="Franklin Gothic"/>
                  <a:cs typeface="Franklin Gothic"/>
                  <a:sym typeface="Franklin Gothic"/>
                </a:rPr>
                <a:t>San Francisco: 218 miles</a:t>
              </a:r>
            </a:p>
            <a:p>
              <a:pPr marL="0" marR="0" lvl="0" indent="0" algn="ctr" rtl="0">
                <a:lnSpc>
                  <a:spcPct val="140000"/>
                </a:lnSpc>
                <a:spcBef>
                  <a:spcPts val="0"/>
                </a:spcBef>
                <a:spcAft>
                  <a:spcPts val="0"/>
                </a:spcAft>
                <a:buNone/>
              </a:pPr>
              <a:r>
                <a:rPr lang="en-US" sz="2800" b="1" dirty="0">
                  <a:solidFill>
                    <a:srgbClr val="141414"/>
                  </a:solidFill>
                  <a:latin typeface="Franklin Gothic"/>
                  <a:ea typeface="Franklin Gothic"/>
                  <a:cs typeface="Franklin Gothic"/>
                  <a:sym typeface="Franklin Gothic"/>
                </a:rPr>
                <a:t>Las Vegas: 438 miles</a:t>
              </a:r>
            </a:p>
            <a:p>
              <a:pPr marL="0" marR="0" lvl="0" indent="0" algn="ctr" rtl="0">
                <a:lnSpc>
                  <a:spcPct val="140000"/>
                </a:lnSpc>
                <a:spcBef>
                  <a:spcPts val="0"/>
                </a:spcBef>
                <a:spcAft>
                  <a:spcPts val="0"/>
                </a:spcAft>
                <a:buNone/>
              </a:pPr>
              <a:r>
                <a:rPr lang="en-US" sz="2800" b="1" i="0" u="none" strike="noStrike" cap="none" dirty="0">
                  <a:solidFill>
                    <a:srgbClr val="141414"/>
                  </a:solidFill>
                  <a:latin typeface="Franklin Gothic"/>
                  <a:ea typeface="Franklin Gothic"/>
                  <a:cs typeface="Franklin Gothic"/>
                  <a:sym typeface="Franklin Gothic"/>
                </a:rPr>
                <a:t>Los Angeles: 472 miles </a:t>
              </a:r>
              <a:endParaRPr dirty="0"/>
            </a:p>
          </p:txBody>
        </p:sp>
      </p:grpSp>
      <p:pic>
        <p:nvPicPr>
          <p:cNvPr id="5" name="Picture 4">
            <a:extLst>
              <a:ext uri="{FF2B5EF4-FFF2-40B4-BE49-F238E27FC236}">
                <a16:creationId xmlns:a16="http://schemas.microsoft.com/office/drawing/2014/main" id="{5AB4D3C9-ACC4-6D4F-9EB7-D2D25ABFF7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04608" y="593238"/>
            <a:ext cx="5454692" cy="5250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Line Callout 1 (Border and Accent Bar) 5">
            <a:extLst>
              <a:ext uri="{FF2B5EF4-FFF2-40B4-BE49-F238E27FC236}">
                <a16:creationId xmlns:a16="http://schemas.microsoft.com/office/drawing/2014/main" id="{E31172FE-FBE4-C144-A88A-D354AE28AE71}"/>
              </a:ext>
            </a:extLst>
          </p:cNvPr>
          <p:cNvSpPr/>
          <p:nvPr/>
        </p:nvSpPr>
        <p:spPr>
          <a:xfrm>
            <a:off x="13750869" y="2760948"/>
            <a:ext cx="1324947" cy="457486"/>
          </a:xfrm>
          <a:prstGeom prst="accentBorderCallout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22FEFA5-341B-F844-976E-73080B74E7CF}"/>
              </a:ext>
            </a:extLst>
          </p:cNvPr>
          <p:cNvSpPr txBox="1"/>
          <p:nvPr/>
        </p:nvSpPr>
        <p:spPr>
          <a:xfrm>
            <a:off x="13698187" y="2868979"/>
            <a:ext cx="1324947" cy="307777"/>
          </a:xfrm>
          <a:prstGeom prst="rect">
            <a:avLst/>
          </a:prstGeom>
          <a:noFill/>
        </p:spPr>
        <p:txBody>
          <a:bodyPr wrap="square" rtlCol="0">
            <a:spAutoFit/>
          </a:bodyPr>
          <a:lstStyle/>
          <a:p>
            <a:r>
              <a:rPr lang="en-US" dirty="0"/>
              <a:t>Reno, Nevada</a:t>
            </a:r>
          </a:p>
        </p:txBody>
      </p:sp>
      <p:sp>
        <p:nvSpPr>
          <p:cNvPr id="8" name="5-Point Star 7">
            <a:extLst>
              <a:ext uri="{FF2B5EF4-FFF2-40B4-BE49-F238E27FC236}">
                <a16:creationId xmlns:a16="http://schemas.microsoft.com/office/drawing/2014/main" id="{AF7CC68F-EC2F-D943-ABD1-B13E37166158}"/>
              </a:ext>
            </a:extLst>
          </p:cNvPr>
          <p:cNvSpPr/>
          <p:nvPr/>
        </p:nvSpPr>
        <p:spPr>
          <a:xfrm>
            <a:off x="13059615" y="3208436"/>
            <a:ext cx="173620" cy="144628"/>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5161F1-039D-5240-B346-99BF2EE939C3}"/>
              </a:ext>
            </a:extLst>
          </p:cNvPr>
          <p:cNvSpPr/>
          <p:nvPr/>
        </p:nvSpPr>
        <p:spPr>
          <a:xfrm>
            <a:off x="12381876" y="3517382"/>
            <a:ext cx="81023" cy="81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8237D27-F44E-334B-91F4-7C0C1A7E1327}"/>
              </a:ext>
            </a:extLst>
          </p:cNvPr>
          <p:cNvSpPr/>
          <p:nvPr/>
        </p:nvSpPr>
        <p:spPr>
          <a:xfrm>
            <a:off x="13866657" y="4402179"/>
            <a:ext cx="81023" cy="81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0DAD2EB-57A1-1942-A913-46C073945E93}"/>
              </a:ext>
            </a:extLst>
          </p:cNvPr>
          <p:cNvSpPr/>
          <p:nvPr/>
        </p:nvSpPr>
        <p:spPr>
          <a:xfrm>
            <a:off x="13019104" y="4895411"/>
            <a:ext cx="81023" cy="81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30EEF6B-79EF-FE43-ABA1-805A41F81B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2266" y="7462375"/>
            <a:ext cx="2709238" cy="218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06D2241B-802F-2246-8FCA-AA1C4DBB2741}"/>
              </a:ext>
            </a:extLst>
          </p:cNvPr>
          <p:cNvPicPr>
            <a:picLocks noChangeAspect="1"/>
          </p:cNvPicPr>
          <p:nvPr/>
        </p:nvPicPr>
        <p:blipFill>
          <a:blip r:embed="rId5"/>
          <a:stretch>
            <a:fillRect/>
          </a:stretch>
        </p:blipFill>
        <p:spPr>
          <a:xfrm>
            <a:off x="9603904" y="6282625"/>
            <a:ext cx="2425700" cy="303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5EB74B3A-29AE-5543-82A7-B1428F59C1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64512" y="7078685"/>
            <a:ext cx="3345355" cy="1692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700"/>
            <a:ext cx="6561424" cy="1148495"/>
            <a:chOff x="0" y="0"/>
            <a:chExt cx="8748565" cy="1531327"/>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6" y="240025"/>
              <a:ext cx="7802700" cy="93359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i="0" u="none" strike="noStrike" cap="none" dirty="0">
                  <a:solidFill>
                    <a:srgbClr val="141414"/>
                  </a:solidFill>
                  <a:latin typeface="Libre Franklin"/>
                  <a:ea typeface="Libre Franklin"/>
                  <a:cs typeface="Libre Franklin"/>
                  <a:sym typeface="Libre Franklin"/>
                </a:rPr>
                <a:t>Arts &amp; Culture</a:t>
              </a:r>
              <a:endParaRPr sz="3500" dirty="0">
                <a:latin typeface="Libre Franklin"/>
                <a:ea typeface="Libre Franklin"/>
                <a:cs typeface="Libre Franklin"/>
                <a:sym typeface="Libre Franklin"/>
              </a:endParaRPr>
            </a:p>
          </p:txBody>
        </p:sp>
      </p:grpSp>
      <p:sp>
        <p:nvSpPr>
          <p:cNvPr id="122" name="Google Shape;122;p16"/>
          <p:cNvSpPr txBox="1"/>
          <p:nvPr/>
        </p:nvSpPr>
        <p:spPr>
          <a:xfrm>
            <a:off x="1028700" y="2357214"/>
            <a:ext cx="10879500" cy="6232540"/>
          </a:xfrm>
          <a:prstGeom prst="rect">
            <a:avLst/>
          </a:prstGeom>
          <a:noFill/>
          <a:ln>
            <a:noFill/>
          </a:ln>
        </p:spPr>
        <p:txBody>
          <a:bodyPr spcFirstLastPara="1" wrap="square" lIns="0" tIns="0" rIns="0" bIns="0" anchor="t" anchorCtr="0">
            <a:spAutoFit/>
          </a:bodyPr>
          <a:lstStyle/>
          <a:p>
            <a:pPr marR="0" lvl="0" algn="l" rtl="0">
              <a:lnSpc>
                <a:spcPct val="68504"/>
              </a:lnSpc>
              <a:spcBef>
                <a:spcPts val="0"/>
              </a:spcBef>
              <a:spcAft>
                <a:spcPts val="0"/>
              </a:spcAft>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pic>
        <p:nvPicPr>
          <p:cNvPr id="3" name="Picture 2">
            <a:extLst>
              <a:ext uri="{FF2B5EF4-FFF2-40B4-BE49-F238E27FC236}">
                <a16:creationId xmlns:a16="http://schemas.microsoft.com/office/drawing/2014/main" id="{A98E833F-FDF6-FC47-9656-A8CEEDE92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74" y="2539045"/>
            <a:ext cx="4568081" cy="2566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BEDCB6F-45F1-9541-8FFD-C65D2F4513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6388" y="899338"/>
            <a:ext cx="6094635" cy="4049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BC4AC793-E65A-9D4D-8803-A4B186E1C5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4692" y="1602947"/>
            <a:ext cx="7054799" cy="5291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6FA948F0-AC0F-8047-86C7-B764D46E33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91600" y="5959648"/>
            <a:ext cx="5352999" cy="3570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1901C6A1-8072-F64C-9CBD-131352B22CDD}"/>
              </a:ext>
            </a:extLst>
          </p:cNvPr>
          <p:cNvPicPr>
            <a:picLocks noChangeAspect="1"/>
          </p:cNvPicPr>
          <p:nvPr/>
        </p:nvPicPr>
        <p:blipFill>
          <a:blip r:embed="rId7"/>
          <a:stretch>
            <a:fillRect/>
          </a:stretch>
        </p:blipFill>
        <p:spPr>
          <a:xfrm>
            <a:off x="1639205" y="5473484"/>
            <a:ext cx="6794500" cy="337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243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699"/>
            <a:ext cx="7615238" cy="1757363"/>
            <a:chOff x="0" y="0"/>
            <a:chExt cx="8748565" cy="2107203"/>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6" y="240025"/>
              <a:ext cx="7802700" cy="186717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i="0" u="none" strike="noStrike" cap="none" dirty="0">
                  <a:solidFill>
                    <a:srgbClr val="141414"/>
                  </a:solidFill>
                  <a:latin typeface="Libre Franklin"/>
                  <a:ea typeface="Libre Franklin"/>
                  <a:cs typeface="Libre Franklin"/>
                  <a:sym typeface="Libre Franklin"/>
                </a:rPr>
                <a:t>Startup Support Infrastructure</a:t>
              </a:r>
              <a:endParaRPr sz="3500" dirty="0">
                <a:latin typeface="Libre Franklin"/>
                <a:ea typeface="Libre Franklin"/>
                <a:cs typeface="Libre Franklin"/>
                <a:sym typeface="Libre Franklin"/>
              </a:endParaRPr>
            </a:p>
          </p:txBody>
        </p:sp>
      </p:grpSp>
      <p:sp>
        <p:nvSpPr>
          <p:cNvPr id="122" name="Google Shape;122;p16"/>
          <p:cNvSpPr txBox="1"/>
          <p:nvPr/>
        </p:nvSpPr>
        <p:spPr>
          <a:xfrm>
            <a:off x="1028700" y="2357214"/>
            <a:ext cx="10879500" cy="6232540"/>
          </a:xfrm>
          <a:prstGeom prst="rect">
            <a:avLst/>
          </a:prstGeom>
          <a:noFill/>
          <a:ln>
            <a:noFill/>
          </a:ln>
        </p:spPr>
        <p:txBody>
          <a:bodyPr spcFirstLastPara="1" wrap="square" lIns="0" tIns="0" rIns="0" bIns="0" anchor="t" anchorCtr="0">
            <a:spAutoFit/>
          </a:bodyPr>
          <a:lstStyle/>
          <a:p>
            <a:pPr marR="0" lvl="0" algn="l" rtl="0">
              <a:lnSpc>
                <a:spcPct val="68504"/>
              </a:lnSpc>
              <a:spcBef>
                <a:spcPts val="0"/>
              </a:spcBef>
              <a:spcAft>
                <a:spcPts val="0"/>
              </a:spcAft>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pic>
        <p:nvPicPr>
          <p:cNvPr id="4" name="Picture 3">
            <a:extLst>
              <a:ext uri="{FF2B5EF4-FFF2-40B4-BE49-F238E27FC236}">
                <a16:creationId xmlns:a16="http://schemas.microsoft.com/office/drawing/2014/main" id="{159F5606-FE9F-094B-8246-FC770A0C1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34510" y="409830"/>
            <a:ext cx="3568699" cy="3568699"/>
          </a:xfrm>
          <a:prstGeom prst="rect">
            <a:avLst/>
          </a:prstGeom>
        </p:spPr>
      </p:pic>
      <p:pic>
        <p:nvPicPr>
          <p:cNvPr id="6" name="Picture 5">
            <a:extLst>
              <a:ext uri="{FF2B5EF4-FFF2-40B4-BE49-F238E27FC236}">
                <a16:creationId xmlns:a16="http://schemas.microsoft.com/office/drawing/2014/main" id="{400153FE-B1B9-6540-AACE-514AD4604089}"/>
              </a:ext>
            </a:extLst>
          </p:cNvPr>
          <p:cNvPicPr>
            <a:picLocks noChangeAspect="1"/>
          </p:cNvPicPr>
          <p:nvPr/>
        </p:nvPicPr>
        <p:blipFill>
          <a:blip r:embed="rId4"/>
          <a:stretch>
            <a:fillRect/>
          </a:stretch>
        </p:blipFill>
        <p:spPr>
          <a:xfrm>
            <a:off x="5077800" y="4125971"/>
            <a:ext cx="2781300" cy="1727200"/>
          </a:xfrm>
          <a:prstGeom prst="rect">
            <a:avLst/>
          </a:prstGeom>
        </p:spPr>
      </p:pic>
      <p:pic>
        <p:nvPicPr>
          <p:cNvPr id="8" name="Picture 7">
            <a:extLst>
              <a:ext uri="{FF2B5EF4-FFF2-40B4-BE49-F238E27FC236}">
                <a16:creationId xmlns:a16="http://schemas.microsoft.com/office/drawing/2014/main" id="{99B739DD-B193-3443-AAF1-C2E243122BA2}"/>
              </a:ext>
            </a:extLst>
          </p:cNvPr>
          <p:cNvPicPr>
            <a:picLocks noChangeAspect="1"/>
          </p:cNvPicPr>
          <p:nvPr/>
        </p:nvPicPr>
        <p:blipFill>
          <a:blip r:embed="rId5"/>
          <a:stretch>
            <a:fillRect/>
          </a:stretch>
        </p:blipFill>
        <p:spPr>
          <a:xfrm>
            <a:off x="14794010" y="4780186"/>
            <a:ext cx="2997200" cy="2235200"/>
          </a:xfrm>
          <a:prstGeom prst="rect">
            <a:avLst/>
          </a:prstGeom>
        </p:spPr>
      </p:pic>
      <p:pic>
        <p:nvPicPr>
          <p:cNvPr id="11" name="Picture 10">
            <a:extLst>
              <a:ext uri="{FF2B5EF4-FFF2-40B4-BE49-F238E27FC236}">
                <a16:creationId xmlns:a16="http://schemas.microsoft.com/office/drawing/2014/main" id="{83C6D442-6DCB-3F47-8D68-50DE46731BE9}"/>
              </a:ext>
            </a:extLst>
          </p:cNvPr>
          <p:cNvPicPr>
            <a:picLocks noChangeAspect="1"/>
          </p:cNvPicPr>
          <p:nvPr/>
        </p:nvPicPr>
        <p:blipFill>
          <a:blip r:embed="rId6"/>
          <a:stretch>
            <a:fillRect/>
          </a:stretch>
        </p:blipFill>
        <p:spPr>
          <a:xfrm>
            <a:off x="496790" y="5728711"/>
            <a:ext cx="11214100" cy="1485900"/>
          </a:xfrm>
          <a:prstGeom prst="rect">
            <a:avLst/>
          </a:prstGeom>
        </p:spPr>
      </p:pic>
      <p:pic>
        <p:nvPicPr>
          <p:cNvPr id="15" name="Picture 14">
            <a:extLst>
              <a:ext uri="{FF2B5EF4-FFF2-40B4-BE49-F238E27FC236}">
                <a16:creationId xmlns:a16="http://schemas.microsoft.com/office/drawing/2014/main" id="{7EBEA113-3614-3149-9684-5CFC7462B678}"/>
              </a:ext>
            </a:extLst>
          </p:cNvPr>
          <p:cNvPicPr>
            <a:picLocks noChangeAspect="1"/>
          </p:cNvPicPr>
          <p:nvPr/>
        </p:nvPicPr>
        <p:blipFill>
          <a:blip r:embed="rId7"/>
          <a:stretch>
            <a:fillRect/>
          </a:stretch>
        </p:blipFill>
        <p:spPr>
          <a:xfrm>
            <a:off x="6901780" y="2703202"/>
            <a:ext cx="5080000" cy="1981200"/>
          </a:xfrm>
          <a:prstGeom prst="rect">
            <a:avLst/>
          </a:prstGeom>
        </p:spPr>
      </p:pic>
      <p:pic>
        <p:nvPicPr>
          <p:cNvPr id="17" name="Picture 16">
            <a:extLst>
              <a:ext uri="{FF2B5EF4-FFF2-40B4-BE49-F238E27FC236}">
                <a16:creationId xmlns:a16="http://schemas.microsoft.com/office/drawing/2014/main" id="{FCB3C971-BBBC-5C4D-8B85-EE5CFFC3B882}"/>
              </a:ext>
            </a:extLst>
          </p:cNvPr>
          <p:cNvPicPr>
            <a:picLocks noChangeAspect="1"/>
          </p:cNvPicPr>
          <p:nvPr/>
        </p:nvPicPr>
        <p:blipFill>
          <a:blip r:embed="rId8"/>
          <a:stretch>
            <a:fillRect/>
          </a:stretch>
        </p:blipFill>
        <p:spPr>
          <a:xfrm>
            <a:off x="1028602" y="2702569"/>
            <a:ext cx="4610100" cy="1651000"/>
          </a:xfrm>
          <a:prstGeom prst="rect">
            <a:avLst/>
          </a:prstGeom>
        </p:spPr>
      </p:pic>
      <p:pic>
        <p:nvPicPr>
          <p:cNvPr id="19" name="Picture 18">
            <a:extLst>
              <a:ext uri="{FF2B5EF4-FFF2-40B4-BE49-F238E27FC236}">
                <a16:creationId xmlns:a16="http://schemas.microsoft.com/office/drawing/2014/main" id="{A4A75956-5D57-F047-ACCB-F98EBDE45CAB}"/>
              </a:ext>
            </a:extLst>
          </p:cNvPr>
          <p:cNvPicPr>
            <a:picLocks noChangeAspect="1"/>
          </p:cNvPicPr>
          <p:nvPr/>
        </p:nvPicPr>
        <p:blipFill>
          <a:blip r:embed="rId9"/>
          <a:stretch>
            <a:fillRect/>
          </a:stretch>
        </p:blipFill>
        <p:spPr>
          <a:xfrm>
            <a:off x="6776090" y="7401446"/>
            <a:ext cx="10337800" cy="2159000"/>
          </a:xfrm>
          <a:prstGeom prst="rect">
            <a:avLst/>
          </a:prstGeom>
        </p:spPr>
      </p:pic>
      <p:pic>
        <p:nvPicPr>
          <p:cNvPr id="21" name="Picture 20">
            <a:extLst>
              <a:ext uri="{FF2B5EF4-FFF2-40B4-BE49-F238E27FC236}">
                <a16:creationId xmlns:a16="http://schemas.microsoft.com/office/drawing/2014/main" id="{49E16483-DFAB-E642-93B9-0C05B3D5D81D}"/>
              </a:ext>
            </a:extLst>
          </p:cNvPr>
          <p:cNvPicPr>
            <a:picLocks noChangeAspect="1"/>
          </p:cNvPicPr>
          <p:nvPr/>
        </p:nvPicPr>
        <p:blipFill>
          <a:blip r:embed="rId10"/>
          <a:stretch>
            <a:fillRect/>
          </a:stretch>
        </p:blipFill>
        <p:spPr>
          <a:xfrm>
            <a:off x="10998660" y="4108069"/>
            <a:ext cx="2882900" cy="1473200"/>
          </a:xfrm>
          <a:prstGeom prst="rect">
            <a:avLst/>
          </a:prstGeom>
        </p:spPr>
      </p:pic>
      <p:pic>
        <p:nvPicPr>
          <p:cNvPr id="23" name="Picture 22">
            <a:extLst>
              <a:ext uri="{FF2B5EF4-FFF2-40B4-BE49-F238E27FC236}">
                <a16:creationId xmlns:a16="http://schemas.microsoft.com/office/drawing/2014/main" id="{A3ACFDB0-A6A5-F747-93AA-13D70ED1743B}"/>
              </a:ext>
            </a:extLst>
          </p:cNvPr>
          <p:cNvPicPr>
            <a:picLocks noChangeAspect="1"/>
          </p:cNvPicPr>
          <p:nvPr/>
        </p:nvPicPr>
        <p:blipFill>
          <a:blip r:embed="rId11"/>
          <a:stretch>
            <a:fillRect/>
          </a:stretch>
        </p:blipFill>
        <p:spPr>
          <a:xfrm>
            <a:off x="9828694" y="314212"/>
            <a:ext cx="3594100" cy="2057400"/>
          </a:xfrm>
          <a:prstGeom prst="rect">
            <a:avLst/>
          </a:prstGeom>
        </p:spPr>
      </p:pic>
      <p:pic>
        <p:nvPicPr>
          <p:cNvPr id="26" name="Picture 25">
            <a:extLst>
              <a:ext uri="{FF2B5EF4-FFF2-40B4-BE49-F238E27FC236}">
                <a16:creationId xmlns:a16="http://schemas.microsoft.com/office/drawing/2014/main" id="{B2C330D7-9D41-F447-B666-ECC242362513}"/>
              </a:ext>
            </a:extLst>
          </p:cNvPr>
          <p:cNvPicPr>
            <a:picLocks noChangeAspect="1"/>
          </p:cNvPicPr>
          <p:nvPr/>
        </p:nvPicPr>
        <p:blipFill>
          <a:blip r:embed="rId12"/>
          <a:stretch>
            <a:fillRect/>
          </a:stretch>
        </p:blipFill>
        <p:spPr>
          <a:xfrm>
            <a:off x="1823940" y="6991703"/>
            <a:ext cx="4279900" cy="1828800"/>
          </a:xfrm>
          <a:prstGeom prst="rect">
            <a:avLst/>
          </a:prstGeom>
        </p:spPr>
      </p:pic>
    </p:spTree>
    <p:extLst>
      <p:ext uri="{BB962C8B-B14F-4D97-AF65-F5344CB8AC3E}">
        <p14:creationId xmlns:p14="http://schemas.microsoft.com/office/powerpoint/2010/main" val="47686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700"/>
            <a:ext cx="7158370" cy="2324364"/>
            <a:chOff x="0" y="0"/>
            <a:chExt cx="8748565" cy="2107203"/>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6" y="240025"/>
              <a:ext cx="7802700" cy="186717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i="0" u="none" strike="noStrike" cap="none" dirty="0">
                  <a:solidFill>
                    <a:srgbClr val="141414"/>
                  </a:solidFill>
                  <a:latin typeface="Libre Franklin"/>
                  <a:ea typeface="Libre Franklin"/>
                  <a:cs typeface="Libre Franklin"/>
                  <a:sym typeface="Libre Franklin"/>
                </a:rPr>
                <a:t>DeLaMare Science &amp; Engineering Library</a:t>
              </a:r>
              <a:endParaRPr sz="3500" dirty="0">
                <a:latin typeface="Libre Franklin"/>
                <a:ea typeface="Libre Franklin"/>
                <a:cs typeface="Libre Franklin"/>
                <a:sym typeface="Libre Franklin"/>
              </a:endParaRPr>
            </a:p>
          </p:txBody>
        </p:sp>
      </p:grpSp>
      <p:sp>
        <p:nvSpPr>
          <p:cNvPr id="122" name="Google Shape;122;p16"/>
          <p:cNvSpPr txBox="1"/>
          <p:nvPr/>
        </p:nvSpPr>
        <p:spPr>
          <a:xfrm>
            <a:off x="1028699" y="2982601"/>
            <a:ext cx="6200775" cy="10665356"/>
          </a:xfrm>
          <a:prstGeom prst="rect">
            <a:avLst/>
          </a:prstGeom>
          <a:noFill/>
          <a:ln>
            <a:noFill/>
          </a:ln>
        </p:spPr>
        <p:txBody>
          <a:bodyPr spcFirstLastPara="1" wrap="square" lIns="0" tIns="0" rIns="0" bIns="0" anchor="t" anchorCtr="0">
            <a:spAutoFit/>
          </a:bodyPr>
          <a:lstStyle/>
          <a:p>
            <a:pPr marR="0" lvl="0" algn="l" rtl="0">
              <a:lnSpc>
                <a:spcPct val="68504"/>
              </a:lnSpc>
              <a:spcBef>
                <a:spcPts val="0"/>
              </a:spcBef>
              <a:spcAft>
                <a:spcPts val="0"/>
              </a:spcAft>
            </a:pPr>
            <a:endParaRPr sz="4515" b="0" i="0" u="none" strike="noStrike" cap="none" dirty="0">
              <a:solidFill>
                <a:srgbClr val="141414"/>
              </a:solidFill>
              <a:latin typeface="Libre Franklin"/>
              <a:ea typeface="Libre Franklin"/>
              <a:cs typeface="Libre Franklin"/>
              <a:sym typeface="Libre Franklin"/>
            </a:endParaRPr>
          </a:p>
          <a:p>
            <a:pPr marL="457200" marR="0" lvl="0" indent="-457200" algn="l" rtl="0">
              <a:lnSpc>
                <a:spcPct val="114000"/>
              </a:lnSpc>
              <a:spcBef>
                <a:spcPts val="0"/>
              </a:spcBef>
              <a:spcAft>
                <a:spcPts val="0"/>
              </a:spcAft>
              <a:buFont typeface="Arial" panose="020B0604020202020204" pitchFamily="34" charset="0"/>
              <a:buChar char="•"/>
            </a:pPr>
            <a:r>
              <a:rPr lang="en-US" sz="2800" dirty="0">
                <a:solidFill>
                  <a:srgbClr val="141414"/>
                </a:solidFill>
                <a:latin typeface="Libre Franklin"/>
                <a:ea typeface="Libre Franklin"/>
                <a:cs typeface="Libre Franklin"/>
                <a:sym typeface="Libre Franklin"/>
              </a:rPr>
              <a:t>Collections serving geosciences, engineering, and the physical sciences</a:t>
            </a:r>
            <a:br>
              <a:rPr lang="en-US" sz="2800" dirty="0">
                <a:solidFill>
                  <a:srgbClr val="141414"/>
                </a:solidFill>
                <a:latin typeface="Libre Franklin"/>
                <a:ea typeface="Libre Franklin"/>
                <a:cs typeface="Libre Franklin"/>
                <a:sym typeface="Libre Franklin"/>
              </a:rPr>
            </a:br>
            <a:endParaRPr lang="en-US" sz="2800" dirty="0">
              <a:solidFill>
                <a:srgbClr val="141414"/>
              </a:solidFill>
              <a:latin typeface="Libre Franklin"/>
              <a:ea typeface="Libre Franklin"/>
              <a:cs typeface="Libre Franklin"/>
              <a:sym typeface="Libre Franklin"/>
            </a:endParaRPr>
          </a:p>
          <a:p>
            <a:pPr marL="457200" marR="0" lvl="0" indent="-457200" algn="l" rtl="0">
              <a:lnSpc>
                <a:spcPct val="114000"/>
              </a:lnSpc>
              <a:spcBef>
                <a:spcPts val="0"/>
              </a:spcBef>
              <a:spcAft>
                <a:spcPts val="0"/>
              </a:spcAft>
              <a:buFont typeface="Arial" panose="020B0604020202020204" pitchFamily="34" charset="0"/>
              <a:buChar char="•"/>
            </a:pPr>
            <a:r>
              <a:rPr lang="en-US" sz="2800" b="0" i="0" u="none" strike="noStrike" cap="none" dirty="0">
                <a:solidFill>
                  <a:srgbClr val="141414"/>
                </a:solidFill>
                <a:latin typeface="Libre Franklin"/>
                <a:ea typeface="Libre Franklin"/>
                <a:cs typeface="Libre Franklin"/>
                <a:sym typeface="Libre Franklin"/>
              </a:rPr>
              <a:t>Makerspace that is open to all community members</a:t>
            </a:r>
            <a:br>
              <a:rPr lang="en-US" sz="2800" b="0" i="0" u="none" strike="noStrike" cap="none" dirty="0">
                <a:solidFill>
                  <a:srgbClr val="141414"/>
                </a:solidFill>
                <a:latin typeface="Libre Franklin"/>
                <a:ea typeface="Libre Franklin"/>
                <a:cs typeface="Libre Franklin"/>
                <a:sym typeface="Libre Franklin"/>
              </a:rPr>
            </a:br>
            <a:endParaRPr lang="en-US" sz="2800" b="0" i="0" u="none" strike="noStrike" cap="none" dirty="0">
              <a:solidFill>
                <a:srgbClr val="141414"/>
              </a:solidFill>
              <a:latin typeface="Libre Franklin"/>
              <a:ea typeface="Libre Franklin"/>
              <a:cs typeface="Libre Franklin"/>
              <a:sym typeface="Libre Franklin"/>
            </a:endParaRPr>
          </a:p>
          <a:p>
            <a:pPr marL="457200" marR="0" lvl="0" indent="-457200" algn="l" rtl="0">
              <a:lnSpc>
                <a:spcPct val="114000"/>
              </a:lnSpc>
              <a:spcBef>
                <a:spcPts val="0"/>
              </a:spcBef>
              <a:spcAft>
                <a:spcPts val="0"/>
              </a:spcAft>
              <a:buFont typeface="Arial" panose="020B0604020202020204" pitchFamily="34" charset="0"/>
              <a:buChar char="•"/>
            </a:pPr>
            <a:r>
              <a:rPr lang="en-US" sz="2800" dirty="0">
                <a:solidFill>
                  <a:srgbClr val="141414"/>
                </a:solidFill>
                <a:latin typeface="Libre Franklin"/>
                <a:ea typeface="Libre Franklin"/>
                <a:cs typeface="Libre Franklin"/>
                <a:sym typeface="Libre Franklin"/>
              </a:rPr>
              <a:t>Close relationship to local inventor/maker/entrepreneurial communities</a:t>
            </a:r>
            <a:endParaRPr sz="2800"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pic>
        <p:nvPicPr>
          <p:cNvPr id="3" name="Picture 2">
            <a:extLst>
              <a:ext uri="{FF2B5EF4-FFF2-40B4-BE49-F238E27FC236}">
                <a16:creationId xmlns:a16="http://schemas.microsoft.com/office/drawing/2014/main" id="{47C5C6C3-AD59-B544-AF09-72E1D76F99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054" y="3102946"/>
            <a:ext cx="10114959" cy="6021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806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700"/>
            <a:ext cx="5986463" cy="1185863"/>
            <a:chOff x="0" y="0"/>
            <a:chExt cx="8748565" cy="1531327"/>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6" y="240025"/>
              <a:ext cx="7802699" cy="63477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i="0" u="none" strike="noStrike" cap="none" dirty="0">
                  <a:solidFill>
                    <a:srgbClr val="141414"/>
                  </a:solidFill>
                  <a:latin typeface="Libre Franklin"/>
                  <a:ea typeface="Libre Franklin"/>
                  <a:cs typeface="Libre Franklin"/>
                  <a:sym typeface="Libre Franklin"/>
                </a:rPr>
                <a:t>DeLaMare Makerspace</a:t>
              </a:r>
              <a:endParaRPr sz="3500" dirty="0">
                <a:latin typeface="Libre Franklin"/>
                <a:ea typeface="Libre Franklin"/>
                <a:cs typeface="Libre Franklin"/>
                <a:sym typeface="Libre Franklin"/>
              </a:endParaRPr>
            </a:p>
          </p:txBody>
        </p:sp>
      </p:grpSp>
      <p:sp>
        <p:nvSpPr>
          <p:cNvPr id="122" name="Google Shape;122;p16"/>
          <p:cNvSpPr txBox="1"/>
          <p:nvPr/>
        </p:nvSpPr>
        <p:spPr>
          <a:xfrm>
            <a:off x="1002182" y="2620546"/>
            <a:ext cx="7958139" cy="9004388"/>
          </a:xfrm>
          <a:prstGeom prst="rect">
            <a:avLst/>
          </a:prstGeom>
          <a:noFill/>
          <a:ln>
            <a:noFill/>
          </a:ln>
        </p:spPr>
        <p:txBody>
          <a:bodyPr spcFirstLastPara="1" wrap="square" lIns="0" tIns="0" rIns="0" bIns="0" anchor="t" anchorCtr="0">
            <a:spAutoFit/>
          </a:bodyPr>
          <a:lstStyle/>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114000"/>
              </a:lnSpc>
              <a:spcBef>
                <a:spcPts val="0"/>
              </a:spcBef>
              <a:spcAft>
                <a:spcPts val="0"/>
              </a:spcAft>
              <a:buFont typeface="Arial" panose="020B0604020202020204" pitchFamily="34" charset="0"/>
              <a:buChar char="•"/>
            </a:pPr>
            <a:r>
              <a:rPr lang="en-US" sz="2400" b="0" i="0" u="none" strike="noStrike" cap="none" dirty="0">
                <a:solidFill>
                  <a:srgbClr val="141414"/>
                </a:solidFill>
                <a:latin typeface="Libre Franklin"/>
                <a:ea typeface="Libre Franklin"/>
                <a:cs typeface="Libre Franklin"/>
                <a:sym typeface="Libre Franklin"/>
              </a:rPr>
              <a:t>Free  to access (we do charge for some consumables)</a:t>
            </a:r>
            <a:br>
              <a:rPr lang="en-US" sz="2400" b="0" i="0" u="none" strike="noStrike" cap="none" dirty="0">
                <a:solidFill>
                  <a:srgbClr val="141414"/>
                </a:solidFill>
                <a:latin typeface="Libre Franklin"/>
                <a:ea typeface="Libre Franklin"/>
                <a:cs typeface="Libre Franklin"/>
                <a:sym typeface="Libre Franklin"/>
              </a:rPr>
            </a:br>
            <a:endParaRPr lang="en-US" sz="2400"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114000"/>
              </a:lnSpc>
              <a:spcBef>
                <a:spcPts val="0"/>
              </a:spcBef>
              <a:spcAft>
                <a:spcPts val="0"/>
              </a:spcAft>
              <a:buFont typeface="Arial" panose="020B0604020202020204" pitchFamily="34" charset="0"/>
              <a:buChar char="•"/>
            </a:pPr>
            <a:r>
              <a:rPr lang="en-US" sz="2400" dirty="0">
                <a:solidFill>
                  <a:srgbClr val="141414"/>
                </a:solidFill>
                <a:latin typeface="Libre Franklin"/>
                <a:ea typeface="Libre Franklin"/>
                <a:cs typeface="Libre Franklin"/>
                <a:sym typeface="Libre Franklin"/>
              </a:rPr>
              <a:t>Equipment includes: 3D scanners, 3D printers, vinyl &amp; laser cutters,  </a:t>
            </a:r>
            <a:r>
              <a:rPr lang="en-US" sz="2400" dirty="0" err="1">
                <a:solidFill>
                  <a:srgbClr val="141414"/>
                </a:solidFill>
                <a:latin typeface="Libre Franklin"/>
                <a:ea typeface="Libre Franklin"/>
                <a:cs typeface="Libre Franklin"/>
                <a:sym typeface="Libre Franklin"/>
              </a:rPr>
              <a:t>pcb</a:t>
            </a:r>
            <a:r>
              <a:rPr lang="en-US" sz="2400" dirty="0">
                <a:solidFill>
                  <a:srgbClr val="141414"/>
                </a:solidFill>
                <a:latin typeface="Libre Franklin"/>
                <a:ea typeface="Libre Franklin"/>
                <a:cs typeface="Libre Franklin"/>
                <a:sym typeface="Libre Franklin"/>
              </a:rPr>
              <a:t> milling machine, hand tools, VR headsets, and much more.</a:t>
            </a:r>
            <a:br>
              <a:rPr lang="en-US" sz="2400" dirty="0">
                <a:solidFill>
                  <a:srgbClr val="141414"/>
                </a:solidFill>
                <a:latin typeface="Libre Franklin"/>
                <a:ea typeface="Libre Franklin"/>
                <a:cs typeface="Libre Franklin"/>
                <a:sym typeface="Libre Franklin"/>
              </a:rPr>
            </a:br>
            <a:endParaRPr lang="en-US" sz="2400" dirty="0">
              <a:solidFill>
                <a:srgbClr val="141414"/>
              </a:solidFill>
              <a:latin typeface="Libre Franklin"/>
              <a:ea typeface="Libre Franklin"/>
              <a:cs typeface="Libre Franklin"/>
              <a:sym typeface="Libre Franklin"/>
            </a:endParaRPr>
          </a:p>
          <a:p>
            <a:pPr marL="685800" marR="0" lvl="0" indent="-685800" algn="l" rtl="0">
              <a:lnSpc>
                <a:spcPct val="114000"/>
              </a:lnSpc>
              <a:spcBef>
                <a:spcPts val="0"/>
              </a:spcBef>
              <a:spcAft>
                <a:spcPts val="0"/>
              </a:spcAft>
              <a:buFont typeface="Arial" panose="020B0604020202020204" pitchFamily="34" charset="0"/>
              <a:buChar char="•"/>
            </a:pPr>
            <a:r>
              <a:rPr lang="en-US" sz="2400" b="0" i="0" u="none" strike="noStrike" cap="none" dirty="0">
                <a:solidFill>
                  <a:srgbClr val="141414"/>
                </a:solidFill>
                <a:latin typeface="Libre Franklin"/>
                <a:ea typeface="Libre Franklin"/>
                <a:cs typeface="Libre Franklin"/>
                <a:sym typeface="Libre Franklin"/>
              </a:rPr>
              <a:t>Maker Wranglers: Expert student employees who will teach anyone how to use or create content for anything  in our makerspace.</a:t>
            </a:r>
            <a:endParaRPr sz="2400"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a:p>
            <a:pPr marL="685800" marR="0" lvl="0" indent="-685800" algn="l" rtl="0">
              <a:lnSpc>
                <a:spcPct val="68504"/>
              </a:lnSpc>
              <a:spcBef>
                <a:spcPts val="0"/>
              </a:spcBef>
              <a:spcAft>
                <a:spcPts val="0"/>
              </a:spcAft>
              <a:buFont typeface="Arial" panose="020B0604020202020204" pitchFamily="34" charset="0"/>
              <a:buChar char="•"/>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pic>
        <p:nvPicPr>
          <p:cNvPr id="4" name="Picture 3">
            <a:extLst>
              <a:ext uri="{FF2B5EF4-FFF2-40B4-BE49-F238E27FC236}">
                <a16:creationId xmlns:a16="http://schemas.microsoft.com/office/drawing/2014/main" id="{00D599FB-1C41-8E4E-AB45-D3A10D005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2207" y="71199"/>
            <a:ext cx="3124200" cy="2549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DA280E9-C31C-0346-B01B-6DC63DE944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68361" y="5892800"/>
            <a:ext cx="2547075" cy="39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1F0243F-52B0-914D-BBF3-AB83E96677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39187" y="5892800"/>
            <a:ext cx="1828607" cy="39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5C5ACF9-599E-7546-9481-06A0E18160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91544" y="5892800"/>
            <a:ext cx="1466776" cy="39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BF58F627-2EE7-B747-820F-9A4476B270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06514" y="7302500"/>
            <a:ext cx="3861722" cy="2882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BE06AB5-9814-AF44-B9E1-6530CD9B16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1889" y="101600"/>
            <a:ext cx="4953592" cy="345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E3D8112E-3AD6-E049-8B72-A1B2FB6D8F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27680" y="3183325"/>
            <a:ext cx="2278805" cy="298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59545EAB-FF9F-3C4C-9CFF-9750D6FF05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63221" y="2691380"/>
            <a:ext cx="2798905" cy="3177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224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028700" y="1028700"/>
            <a:ext cx="10985500" cy="990600"/>
            <a:chOff x="0" y="0"/>
            <a:chExt cx="10723488" cy="1531327"/>
          </a:xfrm>
        </p:grpSpPr>
        <p:sp>
          <p:nvSpPr>
            <p:cNvPr id="120" name="Google Shape;120;p16"/>
            <p:cNvSpPr/>
            <p:nvPr/>
          </p:nvSpPr>
          <p:spPr>
            <a:xfrm>
              <a:off x="0" y="0"/>
              <a:ext cx="8748565" cy="1531327"/>
            </a:xfrm>
            <a:custGeom>
              <a:avLst/>
              <a:gdLst/>
              <a:ahLst/>
              <a:cxnLst/>
              <a:rect l="l" t="t" r="r" b="b"/>
              <a:pathLst>
                <a:path w="3836543" h="671539" extrusionOk="0">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FBD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472875" y="240025"/>
              <a:ext cx="10250613" cy="48526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800" b="1" dirty="0">
                  <a:solidFill>
                    <a:srgbClr val="141414"/>
                  </a:solidFill>
                  <a:latin typeface="Libre Franklin"/>
                  <a:ea typeface="Libre Franklin"/>
                  <a:cs typeface="Libre Franklin"/>
                  <a:sym typeface="Libre Franklin"/>
                </a:rPr>
                <a:t>Patent &amp; Trademark Resource Centers (PTRC)</a:t>
              </a:r>
              <a:endParaRPr sz="2800" dirty="0">
                <a:latin typeface="Libre Franklin"/>
                <a:ea typeface="Libre Franklin"/>
                <a:cs typeface="Libre Franklin"/>
                <a:sym typeface="Libre Franklin"/>
              </a:endParaRPr>
            </a:p>
          </p:txBody>
        </p:sp>
      </p:grpSp>
      <p:sp>
        <p:nvSpPr>
          <p:cNvPr id="122" name="Google Shape;122;p16"/>
          <p:cNvSpPr txBox="1"/>
          <p:nvPr/>
        </p:nvSpPr>
        <p:spPr>
          <a:xfrm>
            <a:off x="1028700" y="2285234"/>
            <a:ext cx="10183838" cy="13299090"/>
          </a:xfrm>
          <a:prstGeom prst="rect">
            <a:avLst/>
          </a:prstGeom>
          <a:noFill/>
          <a:ln>
            <a:noFill/>
          </a:ln>
        </p:spPr>
        <p:txBody>
          <a:bodyPr spcFirstLastPara="1" wrap="square" lIns="0" tIns="0" rIns="0" bIns="0" anchor="t" anchorCtr="0">
            <a:spAutoFit/>
          </a:bodyPr>
          <a:lstStyle/>
          <a:p>
            <a:pPr marL="571500" marR="0" lvl="0" indent="-571500" algn="l" rtl="0">
              <a:lnSpc>
                <a:spcPct val="140000"/>
              </a:lnSpc>
              <a:spcBef>
                <a:spcPts val="0"/>
              </a:spcBef>
              <a:spcAft>
                <a:spcPts val="0"/>
              </a:spcAft>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Began in 1871 with patent depository program. Program greatly expanded in 1977.</a:t>
            </a:r>
          </a:p>
          <a:p>
            <a:pPr marL="571500" marR="0" lvl="0" indent="-571500" algn="l" rtl="0">
              <a:lnSpc>
                <a:spcPct val="140000"/>
              </a:lnSpc>
              <a:spcBef>
                <a:spcPts val="0"/>
              </a:spcBef>
              <a:spcAft>
                <a:spcPts val="0"/>
              </a:spcAft>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Reno was designated in 1983. </a:t>
            </a:r>
          </a:p>
          <a:p>
            <a:pPr>
              <a:lnSpc>
                <a:spcPct val="140000"/>
              </a:lnSpc>
            </a:pPr>
            <a:endParaRPr lang="en-US" sz="3200" b="0" i="0" u="none" strike="noStrike" cap="none" dirty="0">
              <a:solidFill>
                <a:srgbClr val="141414"/>
              </a:solidFill>
              <a:latin typeface="Libre Franklin"/>
              <a:ea typeface="Libre Franklin"/>
              <a:cs typeface="Libre Franklin"/>
              <a:sym typeface="Libre Franklin"/>
            </a:endParaRPr>
          </a:p>
          <a:p>
            <a:pPr>
              <a:lnSpc>
                <a:spcPct val="140000"/>
              </a:lnSpc>
            </a:pPr>
            <a:r>
              <a:rPr lang="en-US" sz="3200" b="0" i="0" u="none" strike="noStrike" cap="none" dirty="0">
                <a:solidFill>
                  <a:srgbClr val="141414"/>
                </a:solidFill>
                <a:latin typeface="Libre Franklin"/>
                <a:ea typeface="Libre Franklin"/>
                <a:cs typeface="Libre Franklin"/>
                <a:sym typeface="Libre Franklin"/>
              </a:rPr>
              <a:t>Mission: </a:t>
            </a:r>
          </a:p>
          <a:p>
            <a:pPr marL="571500" indent="-571500">
              <a:lnSpc>
                <a:spcPct val="140000"/>
              </a:lnSpc>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Disseminate patent and trademark information</a:t>
            </a:r>
          </a:p>
          <a:p>
            <a:pPr marL="571500" indent="-571500">
              <a:lnSpc>
                <a:spcPct val="140000"/>
              </a:lnSpc>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Support diverse intellectual property needs of the public</a:t>
            </a:r>
          </a:p>
          <a:p>
            <a:pPr marL="571500" indent="-571500">
              <a:lnSpc>
                <a:spcPct val="140000"/>
              </a:lnSpc>
              <a:buFont typeface="Arial" panose="020B0604020202020204" pitchFamily="34" charset="0"/>
              <a:buChar char="•"/>
            </a:pPr>
            <a:r>
              <a:rPr lang="en-US" sz="3200" dirty="0">
                <a:solidFill>
                  <a:srgbClr val="141414"/>
                </a:solidFill>
                <a:latin typeface="Libre Franklin"/>
                <a:ea typeface="Libre Franklin"/>
                <a:cs typeface="Libre Franklin"/>
                <a:sym typeface="Libre Franklin"/>
              </a:rPr>
              <a:t>We do NOT provide legal assistance</a:t>
            </a:r>
          </a:p>
          <a:p>
            <a:pPr marL="571500" indent="-571500">
              <a:lnSpc>
                <a:spcPct val="140000"/>
              </a:lnSpc>
              <a:buFont typeface="Arial" panose="020B0604020202020204" pitchFamily="34" charset="0"/>
              <a:buChar char="•"/>
            </a:pPr>
            <a:endParaRPr lang="en-US" sz="4000" b="0" i="0" u="none" strike="noStrike" cap="none" dirty="0">
              <a:solidFill>
                <a:srgbClr val="141414"/>
              </a:solidFill>
              <a:latin typeface="Libre Franklin"/>
              <a:ea typeface="Libre Franklin"/>
              <a:cs typeface="Libre Franklin"/>
              <a:sym typeface="Libre Franklin"/>
            </a:endParaRPr>
          </a:p>
          <a:p>
            <a:pPr marR="0" lvl="0" algn="l" rtl="0">
              <a:lnSpc>
                <a:spcPct val="68504"/>
              </a:lnSpc>
              <a:spcBef>
                <a:spcPts val="0"/>
              </a:spcBef>
              <a:spcAft>
                <a:spcPts val="0"/>
              </a:spcAft>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a:p>
            <a:pPr marL="0" marR="0" lvl="0" indent="0" algn="l" rtl="0">
              <a:lnSpc>
                <a:spcPct val="68504"/>
              </a:lnSpc>
              <a:spcBef>
                <a:spcPts val="0"/>
              </a:spcBef>
              <a:spcAft>
                <a:spcPts val="0"/>
              </a:spcAft>
              <a:buNone/>
            </a:pPr>
            <a:endParaRPr sz="4515" b="0" i="0" u="none" strike="noStrike" cap="none" dirty="0">
              <a:solidFill>
                <a:srgbClr val="141414"/>
              </a:solidFill>
              <a:latin typeface="Libre Franklin"/>
              <a:ea typeface="Libre Franklin"/>
              <a:cs typeface="Libre Franklin"/>
              <a:sym typeface="Libre Franklin"/>
            </a:endParaRPr>
          </a:p>
        </p:txBody>
      </p:sp>
      <p:sp>
        <p:nvSpPr>
          <p:cNvPr id="123" name="Google Shape;123;p16"/>
          <p:cNvSpPr txBox="1"/>
          <p:nvPr/>
        </p:nvSpPr>
        <p:spPr>
          <a:xfrm>
            <a:off x="1028700" y="8951604"/>
            <a:ext cx="6639392"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00" b="0" i="0" u="none" strike="noStrike" cap="none" dirty="0">
                <a:solidFill>
                  <a:srgbClr val="141414"/>
                </a:solidFill>
                <a:latin typeface="Libre Franklin Thin"/>
                <a:ea typeface="Libre Franklin Thin"/>
                <a:cs typeface="Libre Franklin Thin"/>
                <a:sym typeface="Libre Franklin Thin"/>
              </a:rPr>
              <a:t>UNR PTRC | World IP Day 2021</a:t>
            </a:r>
            <a:endParaRPr dirty="0"/>
          </a:p>
        </p:txBody>
      </p:sp>
      <p:pic>
        <p:nvPicPr>
          <p:cNvPr id="3" name="Picture 2">
            <a:extLst>
              <a:ext uri="{FF2B5EF4-FFF2-40B4-BE49-F238E27FC236}">
                <a16:creationId xmlns:a16="http://schemas.microsoft.com/office/drawing/2014/main" id="{B2F58A15-EE6C-F04A-A1DF-48B22F59DE17}"/>
              </a:ext>
            </a:extLst>
          </p:cNvPr>
          <p:cNvPicPr>
            <a:picLocks noChangeAspect="1"/>
          </p:cNvPicPr>
          <p:nvPr/>
        </p:nvPicPr>
        <p:blipFill>
          <a:blip r:embed="rId3"/>
          <a:stretch>
            <a:fillRect/>
          </a:stretch>
        </p:blipFill>
        <p:spPr>
          <a:xfrm>
            <a:off x="11212538" y="918036"/>
            <a:ext cx="6378524" cy="559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24" name="Google Shape;124;p16"/>
          <p:cNvGrpSpPr/>
          <p:nvPr/>
        </p:nvGrpSpPr>
        <p:grpSpPr>
          <a:xfrm>
            <a:off x="12444190" y="6666334"/>
            <a:ext cx="4372195" cy="2591966"/>
            <a:chOff x="-3" y="209497"/>
            <a:chExt cx="5829593" cy="3455955"/>
          </a:xfrm>
        </p:grpSpPr>
        <p:sp>
          <p:nvSpPr>
            <p:cNvPr id="125" name="Google Shape;125;p16"/>
            <p:cNvSpPr/>
            <p:nvPr/>
          </p:nvSpPr>
          <p:spPr>
            <a:xfrm>
              <a:off x="-3" y="209497"/>
              <a:ext cx="5829593" cy="3455955"/>
            </a:xfrm>
            <a:custGeom>
              <a:avLst/>
              <a:gdLst/>
              <a:ahLst/>
              <a:cxnLst/>
              <a:rect l="l" t="t" r="r" b="b"/>
              <a:pathLst>
                <a:path w="2087117" h="1237304" extrusionOk="0">
                  <a:moveTo>
                    <a:pt x="1962656" y="1237304"/>
                  </a:moveTo>
                  <a:lnTo>
                    <a:pt x="124460" y="1237304"/>
                  </a:lnTo>
                  <a:cubicBezTo>
                    <a:pt x="55880" y="1237304"/>
                    <a:pt x="0" y="1181424"/>
                    <a:pt x="0" y="1112844"/>
                  </a:cubicBezTo>
                  <a:lnTo>
                    <a:pt x="0" y="124460"/>
                  </a:lnTo>
                  <a:cubicBezTo>
                    <a:pt x="0" y="55880"/>
                    <a:pt x="55880" y="0"/>
                    <a:pt x="124460" y="0"/>
                  </a:cubicBezTo>
                  <a:lnTo>
                    <a:pt x="1962657" y="0"/>
                  </a:lnTo>
                  <a:cubicBezTo>
                    <a:pt x="2031237" y="0"/>
                    <a:pt x="2087117" y="55880"/>
                    <a:pt x="2087117" y="124460"/>
                  </a:cubicBezTo>
                  <a:lnTo>
                    <a:pt x="2087117" y="1112844"/>
                  </a:lnTo>
                  <a:cubicBezTo>
                    <a:pt x="2087117" y="1181424"/>
                    <a:pt x="2031237" y="1237304"/>
                    <a:pt x="1962657" y="1237304"/>
                  </a:cubicBezTo>
                  <a:close/>
                </a:path>
              </a:pathLst>
            </a:cu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p:nvPr/>
          </p:nvSpPr>
          <p:spPr>
            <a:xfrm>
              <a:off x="502873" y="730990"/>
              <a:ext cx="4823838" cy="241296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141414"/>
                  </a:solidFill>
                  <a:latin typeface="Franklin Gothic"/>
                  <a:ea typeface="Franklin Gothic"/>
                  <a:cs typeface="Franklin Gothic"/>
                  <a:sym typeface="Franklin Gothic"/>
                </a:rPr>
                <a:t>83 PTRCs in 47 states (including D.C. &amp; Puerto Rico)</a:t>
              </a:r>
              <a:endParaRPr dirty="0"/>
            </a:p>
          </p:txBody>
        </p:sp>
      </p:grpSp>
    </p:spTree>
    <p:extLst>
      <p:ext uri="{BB962C8B-B14F-4D97-AF65-F5344CB8AC3E}">
        <p14:creationId xmlns:p14="http://schemas.microsoft.com/office/powerpoint/2010/main" val="23491729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1465</Words>
  <Application>Microsoft Macintosh PowerPoint</Application>
  <PresentationFormat>Custom</PresentationFormat>
  <Paragraphs>236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Libre Franklin Thin</vt:lpstr>
      <vt:lpstr>Franklin Gothic</vt:lpstr>
      <vt:lpstr>Arial</vt:lpstr>
      <vt:lpstr>Libre Franklin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Jean Fairbairn</cp:lastModifiedBy>
  <cp:revision>41</cp:revision>
  <dcterms:modified xsi:type="dcterms:W3CDTF">2021-05-07T15:14:48Z</dcterms:modified>
</cp:coreProperties>
</file>