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embeddedFontLst>
    <p:embeddedFont>
      <p:font typeface="Calibri" panose="020F0502020204030204" pitchFamily="34" charset="0"/>
      <p:regular r:id="rId18"/>
      <p:bold r:id="rId19"/>
      <p:italic r:id="rId20"/>
      <p:boldItalic r:id="rId21"/>
    </p:embeddedFont>
    <p:embeddedFont>
      <p:font typeface="Libre Franklin" pitchFamily="2" charset="77"/>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59" d="100"/>
          <a:sy n="159" d="100"/>
        </p:scale>
        <p:origin x="728"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 name="Google Shape;66;p2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2e46aa10467_0_7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g2e46aa10467_0_7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e46aa10467_0_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g2e46aa10467_0_7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e46aa10467_0_3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e46aa10467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e46aa10467_0_10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2e46aa10467_0_1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e46aa10467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e46aa1046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 name="Google Shape;9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e46aa10467_0_3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2e46aa10467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e46aa10467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e46aa10467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e4885eff9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g2e4885eff9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e46aa10467_0_3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g2e46aa10467_0_38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2643752" y="518347"/>
            <a:ext cx="3856500" cy="380873"/>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SzPts val="2800"/>
              <a:buNone/>
              <a:defRPr sz="2800" b="0" i="0">
                <a:solidFill>
                  <a:schemeClr val="lt1"/>
                </a:solidFill>
                <a:latin typeface="Libre Franklin"/>
                <a:ea typeface="Libre Franklin"/>
                <a:cs typeface="Libre Franklin"/>
                <a:sym typeface="Libre Franklin"/>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624587" y="1141763"/>
            <a:ext cx="7894824" cy="230833"/>
          </a:xfrm>
          <a:prstGeom prst="rect">
            <a:avLst/>
          </a:prstGeom>
          <a:noFill/>
          <a:ln>
            <a:noFill/>
          </a:ln>
        </p:spPr>
        <p:txBody>
          <a:bodyPr spcFirstLastPara="1" wrap="square" lIns="0" tIns="0" rIns="0" bIns="0" anchor="t" anchorCtr="0">
            <a:normAutofit/>
          </a:bodyPr>
          <a:lstStyle>
            <a:lvl1pPr marL="457200" lvl="0" indent="-342900" algn="l">
              <a:lnSpc>
                <a:spcPct val="115000"/>
              </a:lnSpc>
              <a:spcBef>
                <a:spcPts val="0"/>
              </a:spcBef>
              <a:spcAft>
                <a:spcPts val="0"/>
              </a:spcAft>
              <a:buSzPts val="1800"/>
              <a:buChar char="●"/>
              <a:defRPr sz="1700" b="1" i="0">
                <a:solidFill>
                  <a:schemeClr val="dk1"/>
                </a:solidFill>
                <a:latin typeface="Calibri"/>
                <a:ea typeface="Calibri"/>
                <a:cs typeface="Calibri"/>
                <a:sym typeface="Calibri"/>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2"/>
          <p:cNvSpPr txBox="1">
            <a:spLocks noGrp="1"/>
          </p:cNvSpPr>
          <p:nvPr>
            <p:ph type="ftr" idx="11"/>
          </p:nvPr>
        </p:nvSpPr>
        <p:spPr>
          <a:xfrm>
            <a:off x="3108960" y="4783455"/>
            <a:ext cx="2926080" cy="196208"/>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SzPts val="1400"/>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2"/>
          <p:cNvSpPr txBox="1">
            <a:spLocks noGrp="1"/>
          </p:cNvSpPr>
          <p:nvPr>
            <p:ph type="dt" idx="10"/>
          </p:nvPr>
        </p:nvSpPr>
        <p:spPr>
          <a:xfrm>
            <a:off x="457200" y="4783455"/>
            <a:ext cx="2103120" cy="196208"/>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SzPts val="1400"/>
              <a:buNone/>
              <a:defRPr sz="14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ctr" anchorCtr="0">
            <a:normAutofit/>
          </a:bodyPr>
          <a:lstStyle>
            <a:lvl1pPr marL="0" lvl="0" indent="0" algn="r">
              <a:lnSpc>
                <a:spcPct val="100000"/>
              </a:lnSpc>
              <a:spcBef>
                <a:spcPts val="0"/>
              </a:spcBef>
              <a:spcAft>
                <a:spcPts val="0"/>
              </a:spcAft>
              <a:buSzPts val="1000"/>
              <a:buNone/>
              <a:defRPr>
                <a:solidFill>
                  <a:srgbClr val="888888"/>
                </a:solidFill>
              </a:defRPr>
            </a:lvl1pPr>
            <a:lvl2pPr marL="0" lvl="1" indent="0" algn="r">
              <a:lnSpc>
                <a:spcPct val="100000"/>
              </a:lnSpc>
              <a:spcBef>
                <a:spcPts val="0"/>
              </a:spcBef>
              <a:spcAft>
                <a:spcPts val="0"/>
              </a:spcAft>
              <a:buSzPts val="1000"/>
              <a:buNone/>
              <a:defRPr>
                <a:solidFill>
                  <a:srgbClr val="888888"/>
                </a:solidFill>
              </a:defRPr>
            </a:lvl2pPr>
            <a:lvl3pPr marL="0" lvl="2" indent="0" algn="r">
              <a:lnSpc>
                <a:spcPct val="100000"/>
              </a:lnSpc>
              <a:spcBef>
                <a:spcPts val="0"/>
              </a:spcBef>
              <a:spcAft>
                <a:spcPts val="0"/>
              </a:spcAft>
              <a:buSzPts val="1000"/>
              <a:buNone/>
              <a:defRPr>
                <a:solidFill>
                  <a:srgbClr val="888888"/>
                </a:solidFill>
              </a:defRPr>
            </a:lvl3pPr>
            <a:lvl4pPr marL="0" lvl="3" indent="0" algn="r">
              <a:lnSpc>
                <a:spcPct val="100000"/>
              </a:lnSpc>
              <a:spcBef>
                <a:spcPts val="0"/>
              </a:spcBef>
              <a:spcAft>
                <a:spcPts val="0"/>
              </a:spcAft>
              <a:buSzPts val="1000"/>
              <a:buNone/>
              <a:defRPr>
                <a:solidFill>
                  <a:srgbClr val="888888"/>
                </a:solidFill>
              </a:defRPr>
            </a:lvl4pPr>
            <a:lvl5pPr marL="0" lvl="4" indent="0" algn="r">
              <a:lnSpc>
                <a:spcPct val="100000"/>
              </a:lnSpc>
              <a:spcBef>
                <a:spcPts val="0"/>
              </a:spcBef>
              <a:spcAft>
                <a:spcPts val="0"/>
              </a:spcAft>
              <a:buSzPts val="1000"/>
              <a:buNone/>
              <a:defRPr>
                <a:solidFill>
                  <a:srgbClr val="888888"/>
                </a:solidFill>
              </a:defRPr>
            </a:lvl5pPr>
            <a:lvl6pPr marL="0" lvl="5" indent="0" algn="r">
              <a:lnSpc>
                <a:spcPct val="100000"/>
              </a:lnSpc>
              <a:spcBef>
                <a:spcPts val="0"/>
              </a:spcBef>
              <a:spcAft>
                <a:spcPts val="0"/>
              </a:spcAft>
              <a:buSzPts val="1000"/>
              <a:buNone/>
              <a:defRPr>
                <a:solidFill>
                  <a:srgbClr val="888888"/>
                </a:solidFill>
              </a:defRPr>
            </a:lvl6pPr>
            <a:lvl7pPr marL="0" lvl="6" indent="0" algn="r">
              <a:lnSpc>
                <a:spcPct val="100000"/>
              </a:lnSpc>
              <a:spcBef>
                <a:spcPts val="0"/>
              </a:spcBef>
              <a:spcAft>
                <a:spcPts val="0"/>
              </a:spcAft>
              <a:buSzPts val="1000"/>
              <a:buNone/>
              <a:defRPr>
                <a:solidFill>
                  <a:srgbClr val="888888"/>
                </a:solidFill>
              </a:defRPr>
            </a:lvl7pPr>
            <a:lvl8pPr marL="0" lvl="7" indent="0" algn="r">
              <a:lnSpc>
                <a:spcPct val="100000"/>
              </a:lnSpc>
              <a:spcBef>
                <a:spcPts val="0"/>
              </a:spcBef>
              <a:spcAft>
                <a:spcPts val="0"/>
              </a:spcAft>
              <a:buSzPts val="1000"/>
              <a:buNone/>
              <a:defRPr>
                <a:solidFill>
                  <a:srgbClr val="888888"/>
                </a:solidFill>
              </a:defRPr>
            </a:lvl8pPr>
            <a:lvl9pPr marL="0" lvl="8" indent="0" algn="r">
              <a:lnSpc>
                <a:spcPct val="100000"/>
              </a:lnSpc>
              <a:spcBef>
                <a:spcPts val="0"/>
              </a:spcBef>
              <a:spcAft>
                <a:spcPts val="0"/>
              </a:spcAft>
              <a:buSzPts val="1000"/>
              <a:buNone/>
              <a:defRPr>
                <a:solidFill>
                  <a:srgbClr val="888888"/>
                </a:solidFill>
              </a:defRPr>
            </a:lvl9pPr>
          </a:lstStyle>
          <a:p>
            <a:pPr marL="0" lvl="0" indent="0" algn="r" rtl="0">
              <a:spcBef>
                <a:spcPts val="0"/>
              </a:spcBef>
              <a:spcAft>
                <a:spcPts val="0"/>
              </a:spcAft>
              <a:buNone/>
            </a:pPr>
            <a:fld id="{00000000-1234-1234-1234-123412341234}" type="slidenum">
              <a:rPr lang="ga-IE"/>
              <a:t>‹#›</a:t>
            </a:fld>
            <a:endParaRPr sz="1000" b="0" i="0" u="none" strike="noStrike" cap="none">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1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1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lt1"/>
        </a:solid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title"/>
          </p:nvPr>
        </p:nvSpPr>
        <p:spPr>
          <a:xfrm>
            <a:off x="628650" y="510778"/>
            <a:ext cx="7886700" cy="757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Calibri"/>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 name="Google Shape;58;p14"/>
          <p:cNvSpPr txBox="1">
            <a:spLocks noGrp="1"/>
          </p:cNvSpPr>
          <p:nvPr>
            <p:ph type="body" idx="1"/>
          </p:nvPr>
        </p:nvSpPr>
        <p:spPr>
          <a:xfrm>
            <a:off x="628650" y="1369218"/>
            <a:ext cx="78867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59" name="Google Shape;59;p14"/>
          <p:cNvSpPr txBox="1">
            <a:spLocks noGrp="1"/>
          </p:cNvSpPr>
          <p:nvPr>
            <p:ph type="ftr" idx="11"/>
          </p:nvPr>
        </p:nvSpPr>
        <p:spPr>
          <a:xfrm>
            <a:off x="1532964" y="4767263"/>
            <a:ext cx="6985200" cy="2688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60" name="Google Shape;60;p14"/>
          <p:cNvPicPr preferRelativeResize="0"/>
          <p:nvPr/>
        </p:nvPicPr>
        <p:blipFill rotWithShape="1">
          <a:blip r:embed="rId2">
            <a:alphaModFix amt="10000"/>
          </a:blip>
          <a:srcRect t="39874" r="27081"/>
          <a:stretch/>
        </p:blipFill>
        <p:spPr>
          <a:xfrm>
            <a:off x="7143750" y="0"/>
            <a:ext cx="2000250" cy="1626394"/>
          </a:xfrm>
          <a:prstGeom prst="rect">
            <a:avLst/>
          </a:prstGeom>
          <a:noFill/>
          <a:ln>
            <a:noFill/>
          </a:ln>
        </p:spPr>
      </p:pic>
      <p:pic>
        <p:nvPicPr>
          <p:cNvPr id="61" name="Google Shape;61;p14"/>
          <p:cNvPicPr preferRelativeResize="0"/>
          <p:nvPr/>
        </p:nvPicPr>
        <p:blipFill rotWithShape="1">
          <a:blip r:embed="rId3">
            <a:alphaModFix/>
          </a:blip>
          <a:srcRect/>
          <a:stretch/>
        </p:blipFill>
        <p:spPr>
          <a:xfrm>
            <a:off x="199522" y="4766072"/>
            <a:ext cx="832052" cy="297000"/>
          </a:xfrm>
          <a:prstGeom prst="rect">
            <a:avLst/>
          </a:prstGeom>
          <a:noFill/>
          <a:ln>
            <a:noFill/>
          </a:ln>
        </p:spPr>
      </p:pic>
      <p:sp>
        <p:nvSpPr>
          <p:cNvPr id="62" name="Google Shape;62;p14"/>
          <p:cNvSpPr txBox="1">
            <a:spLocks noGrp="1"/>
          </p:cNvSpPr>
          <p:nvPr>
            <p:ph type="sldNum" idx="12"/>
          </p:nvPr>
        </p:nvSpPr>
        <p:spPr>
          <a:xfrm>
            <a:off x="4274414" y="-6422"/>
            <a:ext cx="297000" cy="588600"/>
          </a:xfrm>
          <a:prstGeom prst="rect">
            <a:avLst/>
          </a:prstGeom>
          <a:solidFill>
            <a:schemeClr val="lt2"/>
          </a:solidFill>
          <a:ln>
            <a:noFill/>
          </a:ln>
        </p:spPr>
        <p:txBody>
          <a:bodyPr spcFirstLastPara="1" wrap="square" lIns="68575" tIns="34275" rIns="68575" bIns="34275" anchor="ctr" anchorCtr="0">
            <a:normAutofit/>
          </a:bodyPr>
          <a:lstStyle>
            <a:lvl1pPr marL="0" lvl="0" indent="0" algn="ctr" rtl="0">
              <a:spcBef>
                <a:spcPts val="0"/>
              </a:spcBef>
              <a:buNone/>
              <a:defRPr sz="1100" b="1">
                <a:solidFill>
                  <a:schemeClr val="lt1"/>
                </a:solidFill>
                <a:latin typeface="Calibri"/>
                <a:ea typeface="Calibri"/>
                <a:cs typeface="Calibri"/>
                <a:sym typeface="Calibri"/>
              </a:defRPr>
            </a:lvl1pPr>
            <a:lvl2pPr marL="0" lvl="1" indent="0" algn="ctr" rtl="0">
              <a:spcBef>
                <a:spcPts val="0"/>
              </a:spcBef>
              <a:buNone/>
              <a:defRPr sz="1100" b="1">
                <a:solidFill>
                  <a:schemeClr val="lt1"/>
                </a:solidFill>
                <a:latin typeface="Calibri"/>
                <a:ea typeface="Calibri"/>
                <a:cs typeface="Calibri"/>
                <a:sym typeface="Calibri"/>
              </a:defRPr>
            </a:lvl2pPr>
            <a:lvl3pPr marL="0" lvl="2" indent="0" algn="ctr" rtl="0">
              <a:spcBef>
                <a:spcPts val="0"/>
              </a:spcBef>
              <a:buNone/>
              <a:defRPr sz="1100" b="1">
                <a:solidFill>
                  <a:schemeClr val="lt1"/>
                </a:solidFill>
                <a:latin typeface="Calibri"/>
                <a:ea typeface="Calibri"/>
                <a:cs typeface="Calibri"/>
                <a:sym typeface="Calibri"/>
              </a:defRPr>
            </a:lvl3pPr>
            <a:lvl4pPr marL="0" lvl="3" indent="0" algn="ctr" rtl="0">
              <a:spcBef>
                <a:spcPts val="0"/>
              </a:spcBef>
              <a:buNone/>
              <a:defRPr sz="1100" b="1">
                <a:solidFill>
                  <a:schemeClr val="lt1"/>
                </a:solidFill>
                <a:latin typeface="Calibri"/>
                <a:ea typeface="Calibri"/>
                <a:cs typeface="Calibri"/>
                <a:sym typeface="Calibri"/>
              </a:defRPr>
            </a:lvl4pPr>
            <a:lvl5pPr marL="0" lvl="4" indent="0" algn="ctr" rtl="0">
              <a:spcBef>
                <a:spcPts val="0"/>
              </a:spcBef>
              <a:buNone/>
              <a:defRPr sz="1100" b="1">
                <a:solidFill>
                  <a:schemeClr val="lt1"/>
                </a:solidFill>
                <a:latin typeface="Calibri"/>
                <a:ea typeface="Calibri"/>
                <a:cs typeface="Calibri"/>
                <a:sym typeface="Calibri"/>
              </a:defRPr>
            </a:lvl5pPr>
            <a:lvl6pPr marL="0" lvl="5" indent="0" algn="ctr" rtl="0">
              <a:spcBef>
                <a:spcPts val="0"/>
              </a:spcBef>
              <a:buNone/>
              <a:defRPr sz="1100" b="1">
                <a:solidFill>
                  <a:schemeClr val="lt1"/>
                </a:solidFill>
                <a:latin typeface="Calibri"/>
                <a:ea typeface="Calibri"/>
                <a:cs typeface="Calibri"/>
                <a:sym typeface="Calibri"/>
              </a:defRPr>
            </a:lvl6pPr>
            <a:lvl7pPr marL="0" lvl="6" indent="0" algn="ctr" rtl="0">
              <a:spcBef>
                <a:spcPts val="0"/>
              </a:spcBef>
              <a:buNone/>
              <a:defRPr sz="1100" b="1">
                <a:solidFill>
                  <a:schemeClr val="lt1"/>
                </a:solidFill>
                <a:latin typeface="Calibri"/>
                <a:ea typeface="Calibri"/>
                <a:cs typeface="Calibri"/>
                <a:sym typeface="Calibri"/>
              </a:defRPr>
            </a:lvl7pPr>
            <a:lvl8pPr marL="0" lvl="7" indent="0" algn="ctr" rtl="0">
              <a:spcBef>
                <a:spcPts val="0"/>
              </a:spcBef>
              <a:buNone/>
              <a:defRPr sz="1100" b="1">
                <a:solidFill>
                  <a:schemeClr val="lt1"/>
                </a:solidFill>
                <a:latin typeface="Calibri"/>
                <a:ea typeface="Calibri"/>
                <a:cs typeface="Calibri"/>
                <a:sym typeface="Calibri"/>
              </a:defRPr>
            </a:lvl8pPr>
            <a:lvl9pPr marL="0" lvl="8" indent="0" algn="ctr" rtl="0">
              <a:spcBef>
                <a:spcPts val="0"/>
              </a:spcBef>
              <a:buNone/>
              <a:defRPr sz="1100" b="1">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ga-IE"/>
              <a:t>‹#›</a:t>
            </a:fld>
            <a:endParaRPr/>
          </a:p>
        </p:txBody>
      </p:sp>
      <p:pic>
        <p:nvPicPr>
          <p:cNvPr id="63" name="Google Shape;63;p14"/>
          <p:cNvPicPr preferRelativeResize="0"/>
          <p:nvPr/>
        </p:nvPicPr>
        <p:blipFill rotWithShape="1">
          <a:blip r:embed="rId4">
            <a:alphaModFix/>
          </a:blip>
          <a:srcRect/>
          <a:stretch/>
        </p:blipFill>
        <p:spPr>
          <a:xfrm>
            <a:off x="1135006" y="4823791"/>
            <a:ext cx="307271" cy="20471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
        <p:cNvGrpSpPr/>
        <p:nvPr/>
      </p:nvGrpSpPr>
      <p:grpSpPr>
        <a:xfrm>
          <a:off x="0" y="0"/>
          <a:ext cx="0" cy="0"/>
          <a:chOff x="0" y="0"/>
          <a:chExt cx="0" cy="0"/>
        </a:xfrm>
      </p:grpSpPr>
      <p:sp>
        <p:nvSpPr>
          <p:cNvPr id="20" name="Google Shape;20;p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22" name="Google Shape;22;p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3" name="Google Shape;23;p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7" name="Google Shape;27;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1" name="Google Shape;3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4" name="Google Shape;34;p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9" name="Google Shape;3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2" name="Google Shape;42;p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3" name="Google Shape;43;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6" name="Google Shape;46;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ga-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ga-I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4.0/"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ouvrirlascience.fr/wp-content/uploads/2023/02/RRS_Guide_for_Researchersupdated_basic_printingA5.pdf"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libraryblogs.is.ed.ac.uk/openscholarship/2022/10/14/rights-retention-policy-an-update-after-9-months/" TargetMode="Externa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hyperlink" Target="https://uit.cloud.panopto.eu/Panopto/Pages/Viewer.aspx?id=c7a79fd4-78bd-4a72-9ea2-af49009fafee" TargetMode="External"/><Relationship Id="rId4" Type="http://schemas.openxmlformats.org/officeDocument/2006/relationships/hyperlink" Target="https://doi.org/10.7557/5.6759"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hyperlink" Target="https://doi.org/10.3998/jep.1869" TargetMode="External"/><Relationship Id="rId3" Type="http://schemas.openxmlformats.org/officeDocument/2006/relationships/hyperlink" Target="https://tinyurl.com/5x8tj942" TargetMode="External"/><Relationship Id="rId7" Type="http://schemas.openxmlformats.org/officeDocument/2006/relationships/hyperlink" Target="https://erc.europa.eu/news-events/magazine/rights-retention-and-open-acces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bit.ly/MethodsRightsRetention" TargetMode="External"/><Relationship Id="rId5" Type="http://schemas.openxmlformats.org/officeDocument/2006/relationships/hyperlink" Target="https://tinyurl.com/2s3er663" TargetMode="External"/><Relationship Id="rId4" Type="http://schemas.openxmlformats.org/officeDocument/2006/relationships/hyperlink" Target="https://tinyurl.com/2u65n3kv" TargetMode="External"/><Relationship Id="rId9" Type="http://schemas.openxmlformats.org/officeDocument/2006/relationships/hyperlink" Target="https://doi.org/10.5281/zenodo.4668132"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oa2020.org/wp-content/uploads/OA2020-Author-Rights-Schneider-2023-for-PDF.pdf"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ucmrAnkOSnZdnYBuZAiK2acih0dYyWz4HAt9MYuxnJ4/edi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osc.hul.harvard.edu/assets/files/model-policy-annotated_12_2015.pdf"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hyperlink" Target="https://sparcopen.org/our-work/author-rights/brochure-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http://creativecommons.org/licenses/by/4.0/" TargetMode="External"/><Relationship Id="rId4" Type="http://schemas.openxmlformats.org/officeDocument/2006/relationships/hyperlink" Target="https://www.coalition-s.org/wp-content/uploads/2020/10/RightsRetentionGraphic.pn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oalition-s.org/resources/rights-retention-strategy/"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p:nvPr/>
        </p:nvSpPr>
        <p:spPr>
          <a:xfrm>
            <a:off x="585324" y="4322192"/>
            <a:ext cx="2343088" cy="486254"/>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9" name="Google Shape;69;p15"/>
          <p:cNvSpPr/>
          <p:nvPr/>
        </p:nvSpPr>
        <p:spPr>
          <a:xfrm>
            <a:off x="-375" y="3648375"/>
            <a:ext cx="9144000" cy="1495200"/>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0" name="Google Shape;70;p15"/>
          <p:cNvSpPr/>
          <p:nvPr/>
        </p:nvSpPr>
        <p:spPr>
          <a:xfrm>
            <a:off x="254000" y="4481500"/>
            <a:ext cx="1748700" cy="460500"/>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1" name="Google Shape;71;p15"/>
          <p:cNvSpPr txBox="1">
            <a:spLocks noGrp="1"/>
          </p:cNvSpPr>
          <p:nvPr>
            <p:ph type="title"/>
          </p:nvPr>
        </p:nvSpPr>
        <p:spPr>
          <a:xfrm>
            <a:off x="70338" y="650389"/>
            <a:ext cx="9073662" cy="1093607"/>
          </a:xfrm>
          <a:prstGeom prst="rect">
            <a:avLst/>
          </a:prstGeom>
          <a:noFill/>
          <a:ln>
            <a:noFill/>
          </a:ln>
        </p:spPr>
        <p:txBody>
          <a:bodyPr spcFirstLastPara="1" wrap="square" lIns="0" tIns="33775" rIns="0" bIns="0" anchor="t" anchorCtr="0">
            <a:spAutoFit/>
          </a:bodyPr>
          <a:lstStyle/>
          <a:p>
            <a:pPr marL="309807" marR="3976" lvl="0" indent="0" algn="ctr" rtl="0">
              <a:lnSpc>
                <a:spcPct val="92500"/>
              </a:lnSpc>
              <a:spcBef>
                <a:spcPts val="266"/>
              </a:spcBef>
              <a:spcAft>
                <a:spcPts val="0"/>
              </a:spcAft>
              <a:buSzPts val="2800"/>
              <a:buNone/>
            </a:pPr>
            <a:r>
              <a:rPr lang="ga-IE" sz="4400" b="1"/>
              <a:t>Right to Research and Copyrigh</a:t>
            </a:r>
            <a:r>
              <a:rPr lang="ga-IE" sz="4000" b="1"/>
              <a:t>ctual Property and Information Tec(CIPIT) </a:t>
            </a:r>
            <a:r>
              <a:rPr lang="ga-IE" sz="3700"/>
              <a:t>3</a:t>
            </a:r>
            <a:endParaRPr sz="3700" b="1">
              <a:solidFill>
                <a:schemeClr val="dk1"/>
              </a:solidFill>
              <a:latin typeface="Arial"/>
              <a:ea typeface="Arial"/>
              <a:cs typeface="Arial"/>
              <a:sym typeface="Arial"/>
            </a:endParaRPr>
          </a:p>
        </p:txBody>
      </p:sp>
      <p:sp>
        <p:nvSpPr>
          <p:cNvPr id="72" name="Google Shape;72;p15"/>
          <p:cNvSpPr txBox="1">
            <a:spLocks noGrp="1"/>
          </p:cNvSpPr>
          <p:nvPr>
            <p:ph type="body" idx="1"/>
          </p:nvPr>
        </p:nvSpPr>
        <p:spPr>
          <a:xfrm>
            <a:off x="10045369" y="4179635"/>
            <a:ext cx="716751" cy="207469"/>
          </a:xfrm>
          <a:prstGeom prst="rect">
            <a:avLst/>
          </a:prstGeom>
          <a:noFill/>
          <a:ln>
            <a:noFill/>
          </a:ln>
        </p:spPr>
        <p:txBody>
          <a:bodyPr spcFirstLastPara="1" wrap="square" lIns="0" tIns="1265100" rIns="0" bIns="0" anchor="t" anchorCtr="0">
            <a:noAutofit/>
          </a:bodyPr>
          <a:lstStyle/>
          <a:p>
            <a:pPr marL="156072" lvl="0" indent="-41772" algn="ctr" rtl="0">
              <a:lnSpc>
                <a:spcPct val="115000"/>
              </a:lnSpc>
              <a:spcBef>
                <a:spcPts val="78"/>
              </a:spcBef>
              <a:spcAft>
                <a:spcPts val="0"/>
              </a:spcAft>
              <a:buSzPts val="1800"/>
              <a:buNone/>
            </a:pPr>
            <a:endParaRPr sz="1900"/>
          </a:p>
        </p:txBody>
      </p:sp>
      <p:sp>
        <p:nvSpPr>
          <p:cNvPr id="73" name="Google Shape;73;p15"/>
          <p:cNvSpPr txBox="1"/>
          <p:nvPr/>
        </p:nvSpPr>
        <p:spPr>
          <a:xfrm>
            <a:off x="438108" y="2167684"/>
            <a:ext cx="8372700" cy="1892400"/>
          </a:xfrm>
          <a:prstGeom prst="rect">
            <a:avLst/>
          </a:prstGeom>
          <a:noFill/>
          <a:ln>
            <a:noFill/>
          </a:ln>
        </p:spPr>
        <p:txBody>
          <a:bodyPr spcFirstLastPara="1" wrap="square" lIns="71575" tIns="35775" rIns="71575" bIns="35775" anchor="t" anchorCtr="0">
            <a:spAutoFit/>
          </a:bodyPr>
          <a:lstStyle/>
          <a:p>
            <a:pPr marL="154084" marR="0" lvl="0" indent="0" algn="ctr" rtl="0">
              <a:lnSpc>
                <a:spcPct val="130300"/>
              </a:lnSpc>
              <a:spcBef>
                <a:spcPts val="0"/>
              </a:spcBef>
              <a:spcAft>
                <a:spcPts val="0"/>
              </a:spcAft>
              <a:buNone/>
            </a:pPr>
            <a:r>
              <a:rPr lang="ga-IE" sz="2000"/>
              <a:t>Milica Ševkušić</a:t>
            </a:r>
            <a:endParaRPr sz="2000" b="0" i="0" u="none" strike="noStrike" cap="none">
              <a:solidFill>
                <a:srgbClr val="000000"/>
              </a:solidFill>
              <a:latin typeface="Arial"/>
              <a:ea typeface="Arial"/>
              <a:cs typeface="Arial"/>
              <a:sym typeface="Arial"/>
            </a:endParaRPr>
          </a:p>
          <a:p>
            <a:pPr marL="154084" marR="0" lvl="0" indent="0" algn="ctr" rtl="0">
              <a:lnSpc>
                <a:spcPct val="130300"/>
              </a:lnSpc>
              <a:spcBef>
                <a:spcPts val="0"/>
              </a:spcBef>
              <a:spcAft>
                <a:spcPts val="0"/>
              </a:spcAft>
              <a:buNone/>
            </a:pPr>
            <a:r>
              <a:rPr lang="ga-IE" sz="2000" b="0" i="0" u="none" strike="noStrike" cap="none">
                <a:solidFill>
                  <a:srgbClr val="000000"/>
                </a:solidFill>
                <a:latin typeface="Arial"/>
                <a:ea typeface="Arial"/>
                <a:cs typeface="Arial"/>
                <a:sym typeface="Arial"/>
              </a:rPr>
              <a:t>EIFL </a:t>
            </a:r>
            <a:r>
              <a:rPr lang="ga-IE" sz="2000"/>
              <a:t>Open Access </a:t>
            </a:r>
            <a:r>
              <a:rPr lang="ga-IE" sz="2000" b="0" i="0" u="none" strike="noStrike" cap="none">
                <a:solidFill>
                  <a:srgbClr val="000000"/>
                </a:solidFill>
                <a:latin typeface="Arial"/>
                <a:ea typeface="Arial"/>
                <a:cs typeface="Arial"/>
                <a:sym typeface="Arial"/>
              </a:rPr>
              <a:t>Programme</a:t>
            </a:r>
            <a:endParaRPr sz="2000" b="0" i="0" u="none" strike="noStrike" cap="none">
              <a:solidFill>
                <a:srgbClr val="000000"/>
              </a:solidFill>
              <a:latin typeface="Arial"/>
              <a:ea typeface="Arial"/>
              <a:cs typeface="Arial"/>
              <a:sym typeface="Arial"/>
            </a:endParaRPr>
          </a:p>
          <a:p>
            <a:pPr marL="154084" marR="0" lvl="0" indent="0" algn="ctr" rtl="0">
              <a:lnSpc>
                <a:spcPct val="118454"/>
              </a:lnSpc>
              <a:spcBef>
                <a:spcPts val="0"/>
              </a:spcBef>
              <a:spcAft>
                <a:spcPts val="0"/>
              </a:spcAft>
              <a:buNone/>
            </a:pPr>
            <a:br>
              <a:rPr lang="ga-IE" sz="2200" b="0" i="0" u="none" strike="noStrike" cap="none">
                <a:solidFill>
                  <a:srgbClr val="000000"/>
                </a:solidFill>
                <a:latin typeface="Arial"/>
                <a:ea typeface="Arial"/>
                <a:cs typeface="Arial"/>
                <a:sym typeface="Arial"/>
              </a:rPr>
            </a:br>
            <a:r>
              <a:rPr lang="ga-IE" sz="2200" b="0" i="0" u="none" strike="noStrike" cap="none">
                <a:solidFill>
                  <a:srgbClr val="000000"/>
                </a:solidFill>
                <a:latin typeface="Arial"/>
                <a:ea typeface="Arial"/>
                <a:cs typeface="Arial"/>
                <a:sym typeface="Arial"/>
              </a:rPr>
              <a:t>Online, </a:t>
            </a:r>
            <a:r>
              <a:rPr lang="ga-IE" sz="2000" b="0" i="0" u="none" strike="noStrike" cap="none">
                <a:solidFill>
                  <a:srgbClr val="000000"/>
                </a:solidFill>
                <a:latin typeface="Arial"/>
                <a:ea typeface="Arial"/>
                <a:cs typeface="Arial"/>
                <a:sym typeface="Arial"/>
              </a:rPr>
              <a:t>12 June 2024</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74" name="Google Shape;74;p15"/>
          <p:cNvSpPr txBox="1"/>
          <p:nvPr/>
        </p:nvSpPr>
        <p:spPr>
          <a:xfrm>
            <a:off x="254001" y="559579"/>
            <a:ext cx="8890000" cy="1186682"/>
          </a:xfrm>
          <a:prstGeom prst="rect">
            <a:avLst/>
          </a:prstGeom>
          <a:noFill/>
          <a:ln>
            <a:noFill/>
          </a:ln>
        </p:spPr>
        <p:txBody>
          <a:bodyPr spcFirstLastPara="1" wrap="square" lIns="77925" tIns="38950" rIns="77925" bIns="38950" anchor="t" anchorCtr="0">
            <a:spAutoFit/>
          </a:bodyPr>
          <a:lstStyle/>
          <a:p>
            <a:pPr marL="0" marR="0" lvl="0" indent="0" algn="ctr" rtl="0">
              <a:lnSpc>
                <a:spcPct val="100000"/>
              </a:lnSpc>
              <a:spcBef>
                <a:spcPts val="0"/>
              </a:spcBef>
              <a:spcAft>
                <a:spcPts val="0"/>
              </a:spcAft>
              <a:buNone/>
            </a:pPr>
            <a:r>
              <a:rPr lang="ga-IE" sz="2400" b="1" i="0" u="none" strike="noStrike" cap="none">
                <a:solidFill>
                  <a:srgbClr val="2293C2"/>
                </a:solidFill>
                <a:latin typeface="Arial"/>
                <a:ea typeface="Arial"/>
                <a:cs typeface="Arial"/>
                <a:sym typeface="Arial"/>
              </a:rPr>
              <a:t>Rights Retention and Secondary Publishing Rights</a:t>
            </a:r>
            <a:endParaRPr/>
          </a:p>
          <a:p>
            <a:pPr marL="0" marR="0" lvl="0" indent="0" algn="ctr" rtl="0">
              <a:lnSpc>
                <a:spcPct val="100000"/>
              </a:lnSpc>
              <a:spcBef>
                <a:spcPts val="0"/>
              </a:spcBef>
              <a:spcAft>
                <a:spcPts val="0"/>
              </a:spcAft>
              <a:buNone/>
            </a:pPr>
            <a:endParaRPr sz="2400" b="1" i="0" u="none" strike="noStrike" cap="none">
              <a:solidFill>
                <a:srgbClr val="2293C2"/>
              </a:solidFill>
              <a:latin typeface="Arial"/>
              <a:ea typeface="Arial"/>
              <a:cs typeface="Arial"/>
              <a:sym typeface="Arial"/>
            </a:endParaRPr>
          </a:p>
          <a:p>
            <a:pPr marL="0" marR="0" lvl="0" indent="0" algn="ctr" rtl="0">
              <a:lnSpc>
                <a:spcPct val="100000"/>
              </a:lnSpc>
              <a:spcBef>
                <a:spcPts val="0"/>
              </a:spcBef>
              <a:spcAft>
                <a:spcPts val="0"/>
              </a:spcAft>
              <a:buNone/>
            </a:pPr>
            <a:r>
              <a:rPr lang="ga-IE" sz="2400" b="0" i="0" u="none" strike="noStrike" cap="none">
                <a:solidFill>
                  <a:schemeClr val="dk1"/>
                </a:solidFill>
                <a:latin typeface="Arial"/>
                <a:ea typeface="Arial"/>
                <a:cs typeface="Arial"/>
                <a:sym typeface="Arial"/>
              </a:rPr>
              <a:t>Launch of EIFL Guide for Libraries</a:t>
            </a:r>
            <a:endParaRPr sz="2400" b="1" i="0" u="none" strike="noStrike" cap="none">
              <a:solidFill>
                <a:schemeClr val="dk1"/>
              </a:solidFill>
              <a:latin typeface="Arial"/>
              <a:ea typeface="Arial"/>
              <a:cs typeface="Arial"/>
              <a:sym typeface="Arial"/>
            </a:endParaRPr>
          </a:p>
        </p:txBody>
      </p:sp>
      <p:pic>
        <p:nvPicPr>
          <p:cNvPr id="75" name="Google Shape;75;p15">
            <a:hlinkClick r:id="rId6"/>
          </p:cNvPr>
          <p:cNvPicPr preferRelativeResize="0"/>
          <p:nvPr/>
        </p:nvPicPr>
        <p:blipFill rotWithShape="1">
          <a:blip r:embed="rId7">
            <a:alphaModFix/>
          </a:blip>
          <a:srcRect/>
          <a:stretch/>
        </p:blipFill>
        <p:spPr>
          <a:xfrm>
            <a:off x="8447600" y="4387112"/>
            <a:ext cx="477400" cy="237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4"/>
          <p:cNvSpPr txBox="1">
            <a:spLocks noGrp="1"/>
          </p:cNvSpPr>
          <p:nvPr>
            <p:ph type="body" idx="2"/>
          </p:nvPr>
        </p:nvSpPr>
        <p:spPr>
          <a:xfrm>
            <a:off x="4722672" y="927750"/>
            <a:ext cx="4106673" cy="4098831"/>
          </a:xfrm>
          <a:prstGeom prst="rect">
            <a:avLst/>
          </a:prstGeom>
          <a:noFill/>
          <a:ln>
            <a:noFill/>
          </a:ln>
        </p:spPr>
        <p:txBody>
          <a:bodyPr spcFirstLastPara="1" wrap="square" lIns="91425" tIns="91425" rIns="91425" bIns="91425" anchor="ctr" anchorCtr="0">
            <a:noAutofit/>
          </a:bodyPr>
          <a:lstStyle/>
          <a:p>
            <a:pPr marL="457200" lvl="0" indent="-323850" algn="l" rtl="0">
              <a:spcBef>
                <a:spcPts val="0"/>
              </a:spcBef>
              <a:spcAft>
                <a:spcPts val="0"/>
              </a:spcAft>
              <a:buSzPts val="1500"/>
              <a:buChar char="●"/>
            </a:pPr>
            <a:r>
              <a:rPr lang="ga-IE" sz="1500"/>
              <a:t>take control of their copyright and share their work under an open licence; </a:t>
            </a:r>
            <a:endParaRPr sz="1500"/>
          </a:p>
          <a:p>
            <a:pPr marL="457200" lvl="0" indent="-323850" algn="l" rtl="0">
              <a:spcBef>
                <a:spcPts val="0"/>
              </a:spcBef>
              <a:spcAft>
                <a:spcPts val="0"/>
              </a:spcAft>
              <a:buSzPts val="1500"/>
              <a:buChar char="●"/>
            </a:pPr>
            <a:r>
              <a:rPr lang="ga-IE" sz="1500"/>
              <a:t>encourage further reuse and gain wide exposure for their work leading to increased citations and greater recognition;</a:t>
            </a:r>
            <a:endParaRPr sz="1500"/>
          </a:p>
          <a:p>
            <a:pPr marL="457200" lvl="0" indent="-323850" algn="l" rtl="0">
              <a:spcBef>
                <a:spcPts val="0"/>
              </a:spcBef>
              <a:spcAft>
                <a:spcPts val="0"/>
              </a:spcAft>
              <a:buSzPts val="1500"/>
              <a:buChar char="●"/>
            </a:pPr>
            <a:r>
              <a:rPr lang="ga-IE" sz="1500"/>
              <a:t>publish in journals recognized for tenure and promotion and still comply with institutional open access policies;</a:t>
            </a:r>
            <a:endParaRPr sz="1500"/>
          </a:p>
          <a:p>
            <a:pPr marL="457200" lvl="0" indent="-323850" algn="l" rtl="0">
              <a:spcBef>
                <a:spcPts val="0"/>
              </a:spcBef>
              <a:spcAft>
                <a:spcPts val="0"/>
              </a:spcAft>
              <a:buSzPts val="1500"/>
              <a:buChar char="●"/>
            </a:pPr>
            <a:r>
              <a:rPr lang="ga-IE" sz="1500"/>
              <a:t>comply with open access policies of major research funders, such as, World Health Organization, European Commission, Wellcome Trust, Bill &amp; Melinda Gates Foundation.</a:t>
            </a:r>
            <a:endParaRPr sz="1100">
              <a:solidFill>
                <a:srgbClr val="2293C2"/>
              </a:solidFill>
            </a:endParaRPr>
          </a:p>
        </p:txBody>
      </p:sp>
      <p:sp>
        <p:nvSpPr>
          <p:cNvPr id="137" name="Google Shape;137;p24"/>
          <p:cNvSpPr txBox="1">
            <a:spLocks noGrp="1"/>
          </p:cNvSpPr>
          <p:nvPr>
            <p:ph type="title"/>
          </p:nvPr>
        </p:nvSpPr>
        <p:spPr>
          <a:xfrm>
            <a:off x="288989" y="1186304"/>
            <a:ext cx="4144652" cy="1076589"/>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667"/>
              <a:buNone/>
            </a:pPr>
            <a:r>
              <a:rPr lang="ga-IE" sz="2800" b="1"/>
              <a:t>Benefits of Rights Retention? </a:t>
            </a:r>
            <a:endParaRPr sz="2800">
              <a:solidFill>
                <a:schemeClr val="dk1"/>
              </a:solidFill>
            </a:endParaRPr>
          </a:p>
        </p:txBody>
      </p:sp>
      <p:sp>
        <p:nvSpPr>
          <p:cNvPr id="138" name="Google Shape;138;p24"/>
          <p:cNvSpPr txBox="1">
            <a:spLocks noGrp="1"/>
          </p:cNvSpPr>
          <p:nvPr>
            <p:ph type="subTitle" idx="1"/>
          </p:nvPr>
        </p:nvSpPr>
        <p:spPr>
          <a:xfrm>
            <a:off x="234713" y="3719014"/>
            <a:ext cx="4045200" cy="1235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endParaRPr/>
          </a:p>
        </p:txBody>
      </p:sp>
      <p:sp>
        <p:nvSpPr>
          <p:cNvPr id="139" name="Google Shape;139;p24"/>
          <p:cNvSpPr txBox="1"/>
          <p:nvPr/>
        </p:nvSpPr>
        <p:spPr>
          <a:xfrm>
            <a:off x="4646622" y="396256"/>
            <a:ext cx="47136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ga-IE" sz="1600">
                <a:solidFill>
                  <a:srgbClr val="595959"/>
                </a:solidFill>
              </a:rPr>
              <a:t>Rights retention</a:t>
            </a:r>
            <a:r>
              <a:rPr lang="ga-IE" sz="1600" b="0" i="0" u="none" strike="noStrike" cap="none">
                <a:solidFill>
                  <a:srgbClr val="595959"/>
                </a:solidFill>
                <a:latin typeface="Arial"/>
                <a:ea typeface="Arial"/>
                <a:cs typeface="Arial"/>
                <a:sym typeface="Arial"/>
              </a:rPr>
              <a:t> enables authors (or their institutions) to:</a:t>
            </a:r>
            <a:br>
              <a:rPr lang="ga-IE" sz="1600" b="0" i="0" u="none" strike="noStrike" cap="none">
                <a:solidFill>
                  <a:srgbClr val="595959"/>
                </a:solidFill>
                <a:latin typeface="Arial"/>
                <a:ea typeface="Arial"/>
                <a:cs typeface="Arial"/>
                <a:sym typeface="Arial"/>
              </a:rPr>
            </a:br>
            <a:endParaRPr sz="1600" b="0" i="0" u="none" strike="noStrike" cap="none">
              <a:solidFill>
                <a:srgbClr val="595959"/>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5"/>
          <p:cNvSpPr txBox="1">
            <a:spLocks noGrp="1"/>
          </p:cNvSpPr>
          <p:nvPr>
            <p:ph type="title" idx="4294967295"/>
          </p:nvPr>
        </p:nvSpPr>
        <p:spPr>
          <a:xfrm>
            <a:off x="628650" y="510778"/>
            <a:ext cx="7886700" cy="757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ga-IE"/>
              <a:t>Examples: France</a:t>
            </a:r>
            <a:endParaRPr/>
          </a:p>
        </p:txBody>
      </p:sp>
      <p:sp>
        <p:nvSpPr>
          <p:cNvPr id="145" name="Google Shape;145;p25"/>
          <p:cNvSpPr txBox="1">
            <a:spLocks noGrp="1"/>
          </p:cNvSpPr>
          <p:nvPr>
            <p:ph type="body" idx="4294967295"/>
          </p:nvPr>
        </p:nvSpPr>
        <p:spPr>
          <a:xfrm>
            <a:off x="628650" y="1369218"/>
            <a:ext cx="4231500" cy="3263400"/>
          </a:xfrm>
          <a:prstGeom prst="rect">
            <a:avLst/>
          </a:prstGeom>
          <a:noFill/>
          <a:ln>
            <a:noFill/>
          </a:ln>
        </p:spPr>
        <p:txBody>
          <a:bodyPr spcFirstLastPara="1" wrap="square" lIns="68575" tIns="34275" rIns="68575" bIns="34275" anchor="t" anchorCtr="0">
            <a:normAutofit/>
          </a:bodyPr>
          <a:lstStyle/>
          <a:p>
            <a:pPr marL="171450" lvl="0" indent="-171450" algn="l" rtl="0">
              <a:lnSpc>
                <a:spcPct val="115000"/>
              </a:lnSpc>
              <a:spcBef>
                <a:spcPts val="0"/>
              </a:spcBef>
              <a:spcAft>
                <a:spcPts val="0"/>
              </a:spcAft>
              <a:buClr>
                <a:schemeClr val="dk1"/>
              </a:buClr>
              <a:buSzPts val="2100"/>
              <a:buChar char="●"/>
            </a:pPr>
            <a:r>
              <a:rPr lang="ga-IE"/>
              <a:t>Implementing the rights retention strategy for scientific publications: Guide for researchers (France): </a:t>
            </a:r>
            <a:r>
              <a:rPr lang="ga-IE" u="sng">
                <a:solidFill>
                  <a:schemeClr val="hlink"/>
                </a:solidFill>
                <a:hlinkClick r:id="rId3"/>
              </a:rPr>
              <a:t>https://www.ouvrirlascience.fr/wp-content/uploads/2023/02/RRS_Guide_for_Researchersupdated_basic_printingA5.pdf</a:t>
            </a:r>
            <a:r>
              <a:rPr lang="ga-IE"/>
              <a:t> </a:t>
            </a:r>
            <a:r>
              <a:rPr lang="ga-IE">
                <a:solidFill>
                  <a:schemeClr val="accent1"/>
                </a:solidFill>
              </a:rPr>
              <a:t> </a:t>
            </a:r>
            <a:endParaRPr>
              <a:solidFill>
                <a:schemeClr val="accent1"/>
              </a:solidFill>
            </a:endParaRPr>
          </a:p>
          <a:p>
            <a:pPr marL="171450" lvl="0" indent="-38100" algn="l" rtl="0">
              <a:lnSpc>
                <a:spcPct val="90000"/>
              </a:lnSpc>
              <a:spcBef>
                <a:spcPts val="750"/>
              </a:spcBef>
              <a:spcAft>
                <a:spcPts val="0"/>
              </a:spcAft>
              <a:buClr>
                <a:schemeClr val="dk1"/>
              </a:buClr>
              <a:buSzPts val="2100"/>
              <a:buNone/>
            </a:pPr>
            <a:endParaRPr/>
          </a:p>
        </p:txBody>
      </p:sp>
      <p:pic>
        <p:nvPicPr>
          <p:cNvPr id="146" name="Google Shape;146;p25"/>
          <p:cNvPicPr preferRelativeResize="0"/>
          <p:nvPr/>
        </p:nvPicPr>
        <p:blipFill rotWithShape="1">
          <a:blip r:embed="rId4">
            <a:alphaModFix/>
          </a:blip>
          <a:srcRect/>
          <a:stretch/>
        </p:blipFill>
        <p:spPr>
          <a:xfrm>
            <a:off x="5364088" y="843558"/>
            <a:ext cx="2581275" cy="38385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6"/>
          <p:cNvSpPr txBox="1">
            <a:spLocks noGrp="1"/>
          </p:cNvSpPr>
          <p:nvPr>
            <p:ph type="title" idx="4294967295"/>
          </p:nvPr>
        </p:nvSpPr>
        <p:spPr>
          <a:xfrm>
            <a:off x="241100" y="165203"/>
            <a:ext cx="7886700" cy="757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ga-IE"/>
              <a:t>Examples: University of Edinburgh </a:t>
            </a:r>
            <a:endParaRPr/>
          </a:p>
        </p:txBody>
      </p:sp>
      <p:sp>
        <p:nvSpPr>
          <p:cNvPr id="152" name="Google Shape;152;p26"/>
          <p:cNvSpPr txBox="1">
            <a:spLocks noGrp="1"/>
          </p:cNvSpPr>
          <p:nvPr>
            <p:ph type="body" idx="4294967295"/>
          </p:nvPr>
        </p:nvSpPr>
        <p:spPr>
          <a:xfrm>
            <a:off x="241100" y="922400"/>
            <a:ext cx="4821900" cy="40041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None/>
            </a:pPr>
            <a:r>
              <a:rPr lang="ga-IE" sz="1100"/>
              <a:t>„Many publishers have introduced restrictive publishing agreements which require embargo periods, and some publishers even assert that their licensing terms will supersede any other prior agreements. We dispute this and </a:t>
            </a:r>
            <a:r>
              <a:rPr lang="ga-IE" sz="1100">
                <a:solidFill>
                  <a:schemeClr val="accent1"/>
                </a:solidFill>
              </a:rPr>
              <a:t>if challenged the University will be able to bring a legal claim against the publisher as they have willingly procured a breach of contract against our pre-existing rights</a:t>
            </a:r>
            <a:r>
              <a:rPr lang="ga-IE" sz="1100"/>
              <a:t>.</a:t>
            </a:r>
            <a:endParaRPr sz="1100"/>
          </a:p>
          <a:p>
            <a:pPr marL="0" lvl="0" indent="0" algn="l" rtl="0">
              <a:lnSpc>
                <a:spcPct val="115000"/>
              </a:lnSpc>
              <a:spcBef>
                <a:spcPts val="0"/>
              </a:spcBef>
              <a:spcAft>
                <a:spcPts val="0"/>
              </a:spcAft>
              <a:buNone/>
            </a:pPr>
            <a:r>
              <a:rPr lang="ga-IE" sz="1100"/>
              <a:t>For a claim of procuring a breach of contract to succeed it </a:t>
            </a:r>
            <a:r>
              <a:rPr lang="ga-IE" sz="1100">
                <a:solidFill>
                  <a:schemeClr val="accent1"/>
                </a:solidFill>
              </a:rPr>
              <a:t>must be shown that the defendant knew about the prior contract and intended to encourage another person to break it</a:t>
            </a:r>
            <a:r>
              <a:rPr lang="ga-IE" sz="1100"/>
              <a:t>. Our solicitors have prepared a sworn Affidavit confirming service on all the recipients which will be sufficient to confirm that all the named publishers were indeed advised of our position ahead of article publication and that they have subsequently asked an author to breach the terms of their employment contract by accepting a publishing licence.“</a:t>
            </a:r>
            <a:endParaRPr sz="1100"/>
          </a:p>
          <a:p>
            <a:pPr marL="0" lvl="0" indent="0" algn="l" rtl="0">
              <a:lnSpc>
                <a:spcPct val="115000"/>
              </a:lnSpc>
              <a:spcBef>
                <a:spcPts val="0"/>
              </a:spcBef>
              <a:spcAft>
                <a:spcPts val="0"/>
              </a:spcAft>
              <a:buNone/>
            </a:pPr>
            <a:r>
              <a:rPr lang="ga-IE" sz="1000"/>
              <a:t>theo. 2022. ‘</a:t>
            </a:r>
            <a:r>
              <a:rPr lang="ga-IE" sz="1000" u="sng">
                <a:solidFill>
                  <a:schemeClr val="accent1"/>
                </a:solidFill>
                <a:hlinkClick r:id="rId3">
                  <a:extLst>
                    <a:ext uri="{A12FA001-AC4F-418D-AE19-62706E023703}">
                      <ahyp:hlinkClr xmlns:ahyp="http://schemas.microsoft.com/office/drawing/2018/hyperlinkcolor" val="tx"/>
                    </a:ext>
                  </a:extLst>
                </a:hlinkClick>
              </a:rPr>
              <a:t>Rights Retention Policy: An Update after 9 Months</a:t>
            </a:r>
            <a:r>
              <a:rPr lang="ga-IE" sz="1000"/>
              <a:t>’. Open Scholarship (blog). 14 October 2022.</a:t>
            </a:r>
            <a:endParaRPr sz="1000"/>
          </a:p>
          <a:p>
            <a:pPr marL="0" lvl="0" indent="0" algn="l" rtl="0">
              <a:lnSpc>
                <a:spcPct val="115000"/>
              </a:lnSpc>
              <a:spcBef>
                <a:spcPts val="0"/>
              </a:spcBef>
              <a:spcAft>
                <a:spcPts val="0"/>
              </a:spcAft>
              <a:buNone/>
            </a:pPr>
            <a:endParaRPr sz="1100"/>
          </a:p>
          <a:p>
            <a:pPr marL="0" lvl="0" indent="0" algn="l" rtl="0">
              <a:lnSpc>
                <a:spcPct val="115000"/>
              </a:lnSpc>
              <a:spcBef>
                <a:spcPts val="0"/>
              </a:spcBef>
              <a:spcAft>
                <a:spcPts val="0"/>
              </a:spcAft>
              <a:buNone/>
            </a:pPr>
            <a:r>
              <a:rPr lang="ga-IE" sz="1000"/>
              <a:t>Tate, D. (2022). Open Science Policies at the University of Edinburgh: Putting Policy into Practice. </a:t>
            </a:r>
            <a:r>
              <a:rPr lang="ga-IE" sz="1000" i="1"/>
              <a:t>Septentrio Conference Series</a:t>
            </a:r>
            <a:r>
              <a:rPr lang="ga-IE" sz="1000"/>
              <a:t>, (1). </a:t>
            </a:r>
            <a:r>
              <a:rPr lang="ga-IE" sz="1000" u="sng">
                <a:solidFill>
                  <a:schemeClr val="accent1"/>
                </a:solidFill>
                <a:hlinkClick r:id="rId4">
                  <a:extLst>
                    <a:ext uri="{A12FA001-AC4F-418D-AE19-62706E023703}">
                      <ahyp:hlinkClr xmlns:ahyp="http://schemas.microsoft.com/office/drawing/2018/hyperlinkcolor" val="tx"/>
                    </a:ext>
                  </a:extLst>
                </a:hlinkClick>
              </a:rPr>
              <a:t>https://doi.org/10.7557/5.6759</a:t>
            </a:r>
            <a:r>
              <a:rPr lang="ga-IE" sz="1000">
                <a:solidFill>
                  <a:schemeClr val="accent1"/>
                </a:solidFill>
              </a:rPr>
              <a:t> + </a:t>
            </a:r>
            <a:r>
              <a:rPr lang="ga-IE" sz="1000" u="sng">
                <a:solidFill>
                  <a:schemeClr val="accent1"/>
                </a:solidFill>
                <a:hlinkClick r:id="rId5">
                  <a:extLst>
                    <a:ext uri="{A12FA001-AC4F-418D-AE19-62706E023703}">
                      <ahyp:hlinkClr xmlns:ahyp="http://schemas.microsoft.com/office/drawing/2018/hyperlinkcolor" val="tx"/>
                    </a:ext>
                  </a:extLst>
                </a:hlinkClick>
              </a:rPr>
              <a:t>Recording</a:t>
            </a:r>
            <a:r>
              <a:rPr lang="ga-IE" sz="1100">
                <a:solidFill>
                  <a:schemeClr val="accent1"/>
                </a:solidFill>
              </a:rPr>
              <a:t> </a:t>
            </a:r>
            <a:endParaRPr sz="1100">
              <a:solidFill>
                <a:schemeClr val="accent1"/>
              </a:solidFill>
            </a:endParaRPr>
          </a:p>
        </p:txBody>
      </p:sp>
      <p:pic>
        <p:nvPicPr>
          <p:cNvPr id="153" name="Google Shape;153;p26"/>
          <p:cNvPicPr preferRelativeResize="0"/>
          <p:nvPr/>
        </p:nvPicPr>
        <p:blipFill>
          <a:blip r:embed="rId6">
            <a:alphaModFix/>
          </a:blip>
          <a:stretch>
            <a:fillRect/>
          </a:stretch>
        </p:blipFill>
        <p:spPr>
          <a:xfrm>
            <a:off x="5063000" y="857825"/>
            <a:ext cx="4081000" cy="41157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ga-IE" sz="2880"/>
              <a:t>EIFL’s support to policy development</a:t>
            </a:r>
            <a:endParaRPr sz="2880"/>
          </a:p>
        </p:txBody>
      </p:sp>
      <p:sp>
        <p:nvSpPr>
          <p:cNvPr id="159" name="Google Shape;159;p2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ga-IE"/>
              <a:t>Rights retention clauses</a:t>
            </a:r>
            <a:endParaRPr/>
          </a:p>
        </p:txBody>
      </p:sp>
      <p:sp>
        <p:nvSpPr>
          <p:cNvPr id="160" name="Google Shape;160;p27"/>
          <p:cNvSpPr txBox="1">
            <a:spLocks noGrp="1"/>
          </p:cNvSpPr>
          <p:nvPr>
            <p:ph type="body" idx="2"/>
          </p:nvPr>
        </p:nvSpPr>
        <p:spPr>
          <a:xfrm>
            <a:off x="4939500" y="273425"/>
            <a:ext cx="3837000" cy="4552200"/>
          </a:xfrm>
          <a:prstGeom prst="rect">
            <a:avLst/>
          </a:prstGeom>
        </p:spPr>
        <p:txBody>
          <a:bodyPr spcFirstLastPara="1" wrap="square" lIns="91425" tIns="91425" rIns="91425" bIns="91425" anchor="ctr" anchorCtr="0">
            <a:normAutofit fontScale="70000" lnSpcReduction="20000"/>
          </a:bodyPr>
          <a:lstStyle/>
          <a:p>
            <a:pPr marL="0" lvl="0" indent="0" algn="l" rtl="0">
              <a:lnSpc>
                <a:spcPct val="115000"/>
              </a:lnSpc>
              <a:spcBef>
                <a:spcPts val="0"/>
              </a:spcBef>
              <a:spcAft>
                <a:spcPts val="0"/>
              </a:spcAft>
              <a:buNone/>
            </a:pPr>
            <a:r>
              <a:rPr lang="ga-IE"/>
              <a:t>Malawi, Nigeria, Sierra Leone (draft)</a:t>
            </a:r>
            <a:endParaRPr/>
          </a:p>
          <a:p>
            <a:pPr marL="457200" lvl="0" indent="-308610" algn="l" rtl="0">
              <a:lnSpc>
                <a:spcPct val="115000"/>
              </a:lnSpc>
              <a:spcBef>
                <a:spcPts val="0"/>
              </a:spcBef>
              <a:spcAft>
                <a:spcPts val="0"/>
              </a:spcAft>
              <a:buSzPct val="100000"/>
              <a:buChar char="●"/>
            </a:pPr>
            <a:r>
              <a:rPr lang="ga-IE"/>
              <a:t>immediate open access under an open licence (CC BY). machine-readable electronic copy of the published version or the final peer-reviewed manuscript accepted for publication of all peer reviewed publications produced in Malawi is deposited in a repository and the </a:t>
            </a:r>
            <a:endParaRPr/>
          </a:p>
          <a:p>
            <a:pPr marL="457200" lvl="0" indent="-308610" algn="l" rtl="0">
              <a:lnSpc>
                <a:spcPct val="115000"/>
              </a:lnSpc>
              <a:spcBef>
                <a:spcPts val="0"/>
              </a:spcBef>
              <a:spcAft>
                <a:spcPts val="0"/>
              </a:spcAft>
              <a:buSzPct val="100000"/>
              <a:buChar char="●"/>
            </a:pPr>
            <a:r>
              <a:rPr lang="ga-IE"/>
              <a:t>full-text of all such publications be made openly available immediately</a:t>
            </a:r>
            <a:endParaRPr/>
          </a:p>
          <a:p>
            <a:pPr marL="457200" lvl="0" indent="-308610" algn="l" rtl="0">
              <a:lnSpc>
                <a:spcPct val="115000"/>
              </a:lnSpc>
              <a:spcBef>
                <a:spcPts val="0"/>
              </a:spcBef>
              <a:spcAft>
                <a:spcPts val="0"/>
              </a:spcAft>
              <a:buSzPct val="100000"/>
              <a:buChar char="●"/>
            </a:pPr>
            <a:r>
              <a:rPr lang="ga-IE"/>
              <a:t>if there is a journal’s embargo – negotiate or find another journal.</a:t>
            </a:r>
            <a:endParaRPr/>
          </a:p>
          <a:p>
            <a:pPr marL="0" lvl="0" indent="0" algn="l" rtl="0">
              <a:lnSpc>
                <a:spcPct val="115000"/>
              </a:lnSpc>
              <a:spcBef>
                <a:spcPts val="0"/>
              </a:spcBef>
              <a:spcAft>
                <a:spcPts val="0"/>
              </a:spcAft>
              <a:buNone/>
            </a:pPr>
            <a:endParaRPr/>
          </a:p>
          <a:p>
            <a:pPr marL="457200" lvl="0" indent="-308610" algn="l" rtl="0">
              <a:lnSpc>
                <a:spcPct val="115000"/>
              </a:lnSpc>
              <a:spcBef>
                <a:spcPts val="0"/>
              </a:spcBef>
              <a:spcAft>
                <a:spcPts val="0"/>
              </a:spcAft>
              <a:buSzPct val="100000"/>
              <a:buChar char="●"/>
            </a:pPr>
            <a:r>
              <a:rPr lang="ga-IE"/>
              <a:t>researchers are required to retain ownership of copyright and to licence to publishers only those rights necessary for publication</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ga-IE"/>
              <a:t>Botswana (adopted)</a:t>
            </a:r>
            <a:endParaRPr/>
          </a:p>
          <a:p>
            <a:pPr marL="457200" lvl="0" indent="-308610" algn="l" rtl="0">
              <a:lnSpc>
                <a:spcPct val="115000"/>
              </a:lnSpc>
              <a:spcBef>
                <a:spcPts val="0"/>
              </a:spcBef>
              <a:spcAft>
                <a:spcPts val="0"/>
              </a:spcAft>
              <a:buSzPct val="100000"/>
              <a:buChar char="●"/>
            </a:pPr>
            <a:r>
              <a:rPr lang="ga-IE"/>
              <a:t>Institutions and/or researchers shall retain sufficient intellectual property rights (IPR) to their research products so that they can implement the policy provisions.</a:t>
            </a:r>
            <a:endParaRPr/>
          </a:p>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body" idx="2"/>
          </p:nvPr>
        </p:nvSpPr>
        <p:spPr>
          <a:xfrm>
            <a:off x="4661300" y="196650"/>
            <a:ext cx="4336500" cy="4621800"/>
          </a:xfrm>
          <a:prstGeom prst="rect">
            <a:avLst/>
          </a:prstGeom>
          <a:noFill/>
          <a:ln>
            <a:noFill/>
          </a:ln>
        </p:spPr>
        <p:txBody>
          <a:bodyPr spcFirstLastPara="1" wrap="square" lIns="91425" tIns="91425" rIns="91425" bIns="91425" anchor="ctr" anchorCtr="0">
            <a:noAutofit/>
          </a:bodyPr>
          <a:lstStyle/>
          <a:p>
            <a:pPr marL="457200" lvl="0" indent="-304800" algn="l" rtl="0">
              <a:lnSpc>
                <a:spcPct val="115000"/>
              </a:lnSpc>
              <a:spcBef>
                <a:spcPts val="0"/>
              </a:spcBef>
              <a:spcAft>
                <a:spcPts val="0"/>
              </a:spcAft>
              <a:buClr>
                <a:schemeClr val="dk1"/>
              </a:buClr>
              <a:buSzPts val="1200"/>
              <a:buChar char="●"/>
            </a:pPr>
            <a:r>
              <a:rPr lang="ga-IE" sz="1200">
                <a:solidFill>
                  <a:schemeClr val="dk1"/>
                </a:solidFill>
              </a:rPr>
              <a:t>Encourage your institution to adopt a policy on rights retention, if it doesn’t already have one (institutions can support authors by making publishers aware of institutional rights retention policies).</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ga-IE" sz="1200">
                <a:solidFill>
                  <a:schemeClr val="dk1"/>
                </a:solidFill>
              </a:rPr>
              <a:t>Raise awareness among researchers of rights retention policies, encourage authors to retain their copyright and make open licensing the default option for sharing research outputs (some are unaware of their rights).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ga-IE" sz="1200">
                <a:solidFill>
                  <a:schemeClr val="dk1"/>
                </a:solidFill>
              </a:rPr>
              <a:t>Network with other institutions to share expertise and experience (some are unaware that researchers are giving away their copyright).</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ga-IE" sz="1200">
                <a:solidFill>
                  <a:schemeClr val="dk1"/>
                </a:solidFill>
              </a:rPr>
              <a:t>Advocate for legislative solutions to include rights retention in national open science and technology policies (that provides legal backing to help researchers ensure their work is available in open access).</a:t>
            </a:r>
            <a:endParaRPr sz="1300"/>
          </a:p>
        </p:txBody>
      </p:sp>
      <p:sp>
        <p:nvSpPr>
          <p:cNvPr id="166" name="Google Shape;166;p28"/>
          <p:cNvSpPr txBox="1">
            <a:spLocks noGrp="1"/>
          </p:cNvSpPr>
          <p:nvPr>
            <p:ph type="title"/>
          </p:nvPr>
        </p:nvSpPr>
        <p:spPr>
          <a:xfrm>
            <a:off x="240483" y="1237385"/>
            <a:ext cx="4122095" cy="994345"/>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200"/>
              <a:buNone/>
            </a:pPr>
            <a:r>
              <a:rPr lang="ga-IE" sz="2800" b="1"/>
              <a:t>Take action!</a:t>
            </a:r>
            <a:endParaRPr sz="3100">
              <a:solidFill>
                <a:schemeClr val="dk1"/>
              </a:solidFill>
            </a:endParaRPr>
          </a:p>
        </p:txBody>
      </p:sp>
      <p:sp>
        <p:nvSpPr>
          <p:cNvPr id="167" name="Google Shape;167;p28"/>
          <p:cNvSpPr txBox="1">
            <a:spLocks noGrp="1"/>
          </p:cNvSpPr>
          <p:nvPr>
            <p:ph type="subTitle" idx="1"/>
          </p:nvPr>
        </p:nvSpPr>
        <p:spPr>
          <a:xfrm>
            <a:off x="234713" y="3719014"/>
            <a:ext cx="4045200" cy="12351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100"/>
              <a:buNone/>
            </a:pPr>
            <a:endParaRPr/>
          </a:p>
        </p:txBody>
      </p:sp>
      <p:sp>
        <p:nvSpPr>
          <p:cNvPr id="168" name="Google Shape;168;p28"/>
          <p:cNvSpPr txBox="1"/>
          <p:nvPr/>
        </p:nvSpPr>
        <p:spPr>
          <a:xfrm>
            <a:off x="1148347" y="2844086"/>
            <a:ext cx="18466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ga-IE"/>
              <a:t>Resources</a:t>
            </a:r>
            <a:endParaRPr/>
          </a:p>
        </p:txBody>
      </p:sp>
      <p:sp>
        <p:nvSpPr>
          <p:cNvPr id="174" name="Google Shape;174;p2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
        <p:nvSpPr>
          <p:cNvPr id="175" name="Google Shape;175;p2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p>
            <a:pPr marL="457200" lvl="0" indent="-298450" algn="l" rtl="0">
              <a:lnSpc>
                <a:spcPct val="115000"/>
              </a:lnSpc>
              <a:spcBef>
                <a:spcPts val="0"/>
              </a:spcBef>
              <a:spcAft>
                <a:spcPts val="0"/>
              </a:spcAft>
              <a:buClr>
                <a:schemeClr val="dk1"/>
              </a:buClr>
              <a:buSzPts val="1100"/>
              <a:buChar char="●"/>
            </a:pPr>
            <a:r>
              <a:rPr lang="ga-IE" sz="1100">
                <a:solidFill>
                  <a:schemeClr val="dk1"/>
                </a:solidFill>
              </a:rPr>
              <a:t>SPARC Europe - Rights Retention Helper: </a:t>
            </a:r>
            <a:r>
              <a:rPr lang="ga-IE" sz="1100" u="sng">
                <a:solidFill>
                  <a:schemeClr val="dk1"/>
                </a:solidFill>
                <a:hlinkClick r:id="rId3">
                  <a:extLst>
                    <a:ext uri="{A12FA001-AC4F-418D-AE19-62706E023703}">
                      <ahyp:hlinkClr xmlns:ahyp="http://schemas.microsoft.com/office/drawing/2018/hyperlinkcolor" val="tx"/>
                    </a:ext>
                  </a:extLst>
                </a:hlinkClick>
              </a:rPr>
              <a:t>https://tinyurl.com/5x8tj942</a:t>
            </a:r>
            <a:r>
              <a:rPr lang="ga-IE" sz="1100">
                <a:solidFill>
                  <a:schemeClr val="dk1"/>
                </a:solidFill>
              </a:rPr>
              <a:t> </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ga-IE" sz="1100">
                <a:solidFill>
                  <a:schemeClr val="dk1"/>
                </a:solidFill>
              </a:rPr>
              <a:t>cOAlition S - Rights Retention resources: </a:t>
            </a:r>
            <a:r>
              <a:rPr lang="ga-IE" sz="1100" u="sng">
                <a:solidFill>
                  <a:schemeClr val="dk1"/>
                </a:solidFill>
                <a:hlinkClick r:id="rId4">
                  <a:extLst>
                    <a:ext uri="{A12FA001-AC4F-418D-AE19-62706E023703}">
                      <ahyp:hlinkClr xmlns:ahyp="http://schemas.microsoft.com/office/drawing/2018/hyperlinkcolor" val="tx"/>
                    </a:ext>
                  </a:extLst>
                </a:hlinkClick>
              </a:rPr>
              <a:t>https://tinyurl.com/2u65n3kv</a:t>
            </a:r>
            <a:r>
              <a:rPr lang="ga-IE" sz="1100">
                <a:solidFill>
                  <a:schemeClr val="dk1"/>
                </a:solidFill>
              </a:rPr>
              <a:t>  </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ga-IE" sz="1100">
                <a:solidFill>
                  <a:schemeClr val="dk1"/>
                </a:solidFill>
              </a:rPr>
              <a:t>Knowledge Rights 21 - Knowledge Capsules (short videos): </a:t>
            </a:r>
            <a:r>
              <a:rPr lang="ga-IE" sz="1100" u="sng">
                <a:solidFill>
                  <a:schemeClr val="dk1"/>
                </a:solidFill>
                <a:hlinkClick r:id="rId5">
                  <a:extLst>
                    <a:ext uri="{A12FA001-AC4F-418D-AE19-62706E023703}">
                      <ahyp:hlinkClr xmlns:ahyp="http://schemas.microsoft.com/office/drawing/2018/hyperlinkcolor" val="tx"/>
                    </a:ext>
                  </a:extLst>
                </a:hlinkClick>
              </a:rPr>
              <a:t>https://tinyurl.com/2s3er663</a:t>
            </a:r>
            <a:r>
              <a:rPr lang="ga-IE" sz="1100">
                <a:solidFill>
                  <a:schemeClr val="dk1"/>
                </a:solidFill>
              </a:rPr>
              <a:t> </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ga-IE" sz="1100">
                <a:solidFill>
                  <a:schemeClr val="dk1"/>
                </a:solidFill>
              </a:rPr>
              <a:t>Suber, Peter. Methods of Rights Retention: </a:t>
            </a:r>
            <a:r>
              <a:rPr lang="ga-IE" sz="1100" u="sng">
                <a:solidFill>
                  <a:schemeClr val="dk1"/>
                </a:solidFill>
                <a:hlinkClick r:id="rId6">
                  <a:extLst>
                    <a:ext uri="{A12FA001-AC4F-418D-AE19-62706E023703}">
                      <ahyp:hlinkClr xmlns:ahyp="http://schemas.microsoft.com/office/drawing/2018/hyperlinkcolor" val="tx"/>
                    </a:ext>
                  </a:extLst>
                </a:hlinkClick>
              </a:rPr>
              <a:t>https://bit.ly/MethodsRightsRetention</a:t>
            </a:r>
            <a:r>
              <a:rPr lang="ga-IE" sz="1100" u="sng">
                <a:solidFill>
                  <a:schemeClr val="dk1"/>
                </a:solidFill>
                <a:hlinkClick r:id="rId7">
                  <a:extLst>
                    <a:ext uri="{A12FA001-AC4F-418D-AE19-62706E023703}">
                      <ahyp:hlinkClr xmlns:ahyp="http://schemas.microsoft.com/office/drawing/2018/hyperlinkcolor" val="tx"/>
                    </a:ext>
                  </a:extLst>
                </a:hlinkClick>
              </a:rPr>
              <a:t> </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ga-IE" sz="1100">
                <a:solidFill>
                  <a:schemeClr val="dk1"/>
                </a:solidFill>
              </a:rPr>
              <a:t>Suber, Peter. 2022. “Publishing Without Exclusive Rights.” The Journal of Electronic Publishing 25 (1).</a:t>
            </a:r>
            <a:r>
              <a:rPr lang="ga-IE" sz="1100" u="sng">
                <a:solidFill>
                  <a:schemeClr val="dk1"/>
                </a:solidFill>
                <a:hlinkClick r:id="rId8">
                  <a:extLst>
                    <a:ext uri="{A12FA001-AC4F-418D-AE19-62706E023703}">
                      <ahyp:hlinkClr xmlns:ahyp="http://schemas.microsoft.com/office/drawing/2018/hyperlinkcolor" val="tx"/>
                    </a:ext>
                  </a:extLst>
                </a:hlinkClick>
              </a:rPr>
              <a:t> https://doi.org/10.3998/jep.1869</a:t>
            </a:r>
            <a:endParaRPr sz="1100">
              <a:solidFill>
                <a:schemeClr val="dk1"/>
              </a:solidFill>
            </a:endParaRPr>
          </a:p>
          <a:p>
            <a:pPr marL="457200" lvl="0" indent="-298450" algn="l" rtl="0">
              <a:lnSpc>
                <a:spcPct val="115000"/>
              </a:lnSpc>
              <a:spcBef>
                <a:spcPts val="0"/>
              </a:spcBef>
              <a:spcAft>
                <a:spcPts val="0"/>
              </a:spcAft>
              <a:buClr>
                <a:schemeClr val="dk1"/>
              </a:buClr>
              <a:buSzPts val="1100"/>
              <a:buChar char="●"/>
            </a:pPr>
            <a:r>
              <a:rPr lang="ga-IE" sz="1100">
                <a:solidFill>
                  <a:schemeClr val="dk1"/>
                </a:solidFill>
              </a:rPr>
              <a:t>Eglen, S. J. (2021). Primer on the Rights Retention Strategy (v0.23). Zenodo. </a:t>
            </a:r>
            <a:r>
              <a:rPr lang="ga-IE" sz="1100" u="sng">
                <a:solidFill>
                  <a:schemeClr val="dk1"/>
                </a:solidFill>
                <a:hlinkClick r:id="rId9">
                  <a:extLst>
                    <a:ext uri="{A12FA001-AC4F-418D-AE19-62706E023703}">
                      <ahyp:hlinkClr xmlns:ahyp="http://schemas.microsoft.com/office/drawing/2018/hyperlinkcolor" val="tx"/>
                    </a:ext>
                  </a:extLst>
                </a:hlinkClick>
              </a:rPr>
              <a:t>https://doi.org/10.5281/zenodo.4668132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p:nvPr/>
        </p:nvSpPr>
        <p:spPr>
          <a:xfrm>
            <a:off x="671300" y="1791653"/>
            <a:ext cx="7703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br>
              <a:rPr lang="ga-IE" sz="2200" b="0" i="0" u="none" strike="noStrike" cap="none">
                <a:solidFill>
                  <a:schemeClr val="dk1"/>
                </a:solidFill>
                <a:latin typeface="Arial"/>
                <a:ea typeface="Arial"/>
                <a:cs typeface="Arial"/>
                <a:sym typeface="Arial"/>
              </a:rPr>
            </a:br>
            <a:endParaRPr/>
          </a:p>
        </p:txBody>
      </p:sp>
      <p:sp>
        <p:nvSpPr>
          <p:cNvPr id="81" name="Google Shape;81;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Clr>
                <a:schemeClr val="dk1"/>
              </a:buClr>
              <a:buFont typeface="Arial"/>
              <a:buNone/>
            </a:pPr>
            <a:r>
              <a:rPr lang="ga-IE" sz="3500" b="1"/>
              <a:t>Rights Retention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265500" y="775975"/>
            <a:ext cx="4045200" cy="1482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ga-IE" sz="3380"/>
              <a:t>A typical publication agreement</a:t>
            </a:r>
            <a:endParaRPr sz="3380"/>
          </a:p>
        </p:txBody>
      </p:sp>
      <p:sp>
        <p:nvSpPr>
          <p:cNvPr id="87" name="Google Shape;87;p17"/>
          <p:cNvSpPr txBox="1">
            <a:spLocks noGrp="1"/>
          </p:cNvSpPr>
          <p:nvPr>
            <p:ph type="subTitle" idx="1"/>
          </p:nvPr>
        </p:nvSpPr>
        <p:spPr>
          <a:xfrm>
            <a:off x="265500" y="2803075"/>
            <a:ext cx="4045200" cy="1993200"/>
          </a:xfrm>
          <a:prstGeom prst="rect">
            <a:avLst/>
          </a:prstGeom>
        </p:spPr>
        <p:txBody>
          <a:bodyPr spcFirstLastPara="1" wrap="square" lIns="91425" tIns="91425" rIns="91425" bIns="91425" anchor="t" anchorCtr="0">
            <a:normAutofit/>
          </a:bodyPr>
          <a:lstStyle/>
          <a:p>
            <a:pPr marL="0" lvl="0" indent="0" algn="l" rtl="0">
              <a:lnSpc>
                <a:spcPct val="95000"/>
              </a:lnSpc>
              <a:spcBef>
                <a:spcPts val="0"/>
              </a:spcBef>
              <a:spcAft>
                <a:spcPts val="0"/>
              </a:spcAft>
              <a:buSzPts val="688"/>
              <a:buNone/>
            </a:pPr>
            <a:r>
              <a:rPr lang="ga-IE" sz="1212" b="1"/>
              <a:t>Misconceptions</a:t>
            </a:r>
            <a:endParaRPr sz="1212" b="1"/>
          </a:p>
          <a:p>
            <a:pPr marL="457200" lvl="0" indent="-305593" algn="l" rtl="0">
              <a:lnSpc>
                <a:spcPct val="95000"/>
              </a:lnSpc>
              <a:spcBef>
                <a:spcPts val="1000"/>
              </a:spcBef>
              <a:spcAft>
                <a:spcPts val="0"/>
              </a:spcAft>
              <a:buSzPts val="1213"/>
              <a:buChar char="•"/>
            </a:pPr>
            <a:r>
              <a:rPr lang="ga-IE" sz="1212"/>
              <a:t>Copyright to published works is always owned by publishers.</a:t>
            </a:r>
            <a:endParaRPr sz="1212"/>
          </a:p>
          <a:p>
            <a:pPr marL="457200" lvl="0" indent="-305593" algn="l" rtl="0">
              <a:lnSpc>
                <a:spcPct val="95000"/>
              </a:lnSpc>
              <a:spcBef>
                <a:spcPts val="1000"/>
              </a:spcBef>
              <a:spcAft>
                <a:spcPts val="0"/>
              </a:spcAft>
              <a:buSzPts val="1213"/>
              <a:buChar char="•"/>
            </a:pPr>
            <a:r>
              <a:rPr lang="ga-IE" sz="1212"/>
              <a:t>Authors who have signed off copyright cannot share their work.</a:t>
            </a:r>
            <a:endParaRPr sz="1212"/>
          </a:p>
          <a:p>
            <a:pPr marL="457200" lvl="0" indent="-305593" algn="l" rtl="0">
              <a:lnSpc>
                <a:spcPct val="95000"/>
              </a:lnSpc>
              <a:spcBef>
                <a:spcPts val="1000"/>
              </a:spcBef>
              <a:spcAft>
                <a:spcPts val="0"/>
              </a:spcAft>
              <a:buSzPts val="1213"/>
              <a:buChar char="•"/>
            </a:pPr>
            <a:r>
              <a:rPr lang="ga-IE" sz="1212"/>
              <a:t>Authors (must) sign off all rights if they wish to publish in a subscription-based journal.</a:t>
            </a:r>
            <a:endParaRPr sz="1212"/>
          </a:p>
        </p:txBody>
      </p:sp>
      <p:sp>
        <p:nvSpPr>
          <p:cNvPr id="88" name="Google Shape;88;p17"/>
          <p:cNvSpPr txBox="1">
            <a:spLocks noGrp="1"/>
          </p:cNvSpPr>
          <p:nvPr>
            <p:ph type="body" idx="2"/>
          </p:nvPr>
        </p:nvSpPr>
        <p:spPr>
          <a:xfrm>
            <a:off x="4939500" y="406450"/>
            <a:ext cx="3837000" cy="4456200"/>
          </a:xfrm>
          <a:prstGeom prst="rect">
            <a:avLst/>
          </a:prstGeom>
        </p:spPr>
        <p:txBody>
          <a:bodyPr spcFirstLastPara="1" wrap="square" lIns="91425" tIns="91425" rIns="91425" bIns="91425" anchor="ctr" anchorCtr="0">
            <a:normAutofit fontScale="47500"/>
          </a:bodyPr>
          <a:lstStyle/>
          <a:p>
            <a:pPr marL="0" lvl="0" indent="0" algn="l" rtl="0">
              <a:spcBef>
                <a:spcPts val="0"/>
              </a:spcBef>
              <a:spcAft>
                <a:spcPts val="0"/>
              </a:spcAft>
              <a:buNone/>
            </a:pPr>
            <a:r>
              <a:rPr lang="ga-IE"/>
              <a:t>“The Author and each Co-Author hereby assigns to the Owner, </a:t>
            </a:r>
            <a:r>
              <a:rPr lang="ga-IE" b="1"/>
              <a:t>during the full term of copyright and any extensions or renewals</a:t>
            </a:r>
            <a:r>
              <a:rPr lang="ga-IE"/>
              <a:t>, all copyright in and to the Contribution, and </a:t>
            </a:r>
            <a:r>
              <a:rPr lang="ga-IE" b="1"/>
              <a:t>all rights therein, including but not limited to the right to publish; republish; transmit; sell; distribute</a:t>
            </a:r>
            <a:r>
              <a:rPr lang="ga-IE"/>
              <a:t>; and otherwise use the Contribution in whole or in part in electronic and print editions of the Journal and in derivative works throughout the world, in all languages and in all media of expression now known or later developed, and to license or permit others to do so. </a:t>
            </a:r>
            <a:endParaRPr/>
          </a:p>
          <a:p>
            <a:pPr marL="0" lvl="0" indent="0" algn="l" rtl="0">
              <a:spcBef>
                <a:spcPts val="0"/>
              </a:spcBef>
              <a:spcAft>
                <a:spcPts val="0"/>
              </a:spcAft>
              <a:buNone/>
            </a:pPr>
            <a:r>
              <a:rPr lang="ga-IE"/>
              <a:t>In addition, the Author and each Co-Author hereby grants to the Owner, during the full term of copyright and any extensions or renewals, the </a:t>
            </a:r>
            <a:r>
              <a:rPr lang="ga-IE" b="1"/>
              <a:t>exclusive, worldwide, irrevocable and fully transferable right to use and exploit the Contribution</a:t>
            </a:r>
            <a:r>
              <a:rPr lang="ga-IE"/>
              <a:t> in any manner, including: the rights to reproduce, to distribute (for example in any book format or any digital format), to exhibit, and to make available to the public; the recitation performance, and presentation rights; the broadcasting rights; the rights of communication by video or audio recordings; the rights of communication of broadcasts and of works made available to the public. “Contribution” means the article submitted by the Author for publication in the Journal (including any embedded rich media) and all subsequent versions. </a:t>
            </a:r>
            <a:endParaRPr/>
          </a:p>
          <a:p>
            <a:pPr marL="0" lvl="0" indent="0" algn="l" rtl="0">
              <a:spcBef>
                <a:spcPts val="0"/>
              </a:spcBef>
              <a:spcAft>
                <a:spcPts val="0"/>
              </a:spcAft>
              <a:buNone/>
            </a:pPr>
            <a:endParaRPr/>
          </a:p>
          <a:p>
            <a:pPr marL="0" lvl="0" indent="0" algn="l" rtl="0">
              <a:spcBef>
                <a:spcPts val="0"/>
              </a:spcBef>
              <a:spcAft>
                <a:spcPts val="0"/>
              </a:spcAft>
              <a:buNone/>
            </a:pPr>
            <a:r>
              <a:rPr lang="ga-IE"/>
              <a:t>If the Contribution was shared as a preprint or as an accepted manuscript, the Author and each Co-author hereby grants to the Owner </a:t>
            </a:r>
            <a:r>
              <a:rPr lang="ga-IE" b="1"/>
              <a:t>exclusivity as to all rights retained by the Author and by each Co-author </a:t>
            </a:r>
            <a:r>
              <a:rPr lang="ga-IE"/>
              <a:t>in the preprint or accepted manuscript.” </a:t>
            </a:r>
            <a:endParaRPr/>
          </a:p>
          <a:p>
            <a:pPr marL="0" lvl="0" indent="0" algn="l" rtl="0">
              <a:spcBef>
                <a:spcPts val="0"/>
              </a:spcBef>
              <a:spcAft>
                <a:spcPts val="0"/>
              </a:spcAft>
              <a:buNone/>
            </a:pPr>
            <a:endParaRPr/>
          </a:p>
          <a:p>
            <a:pPr marL="0" lvl="0" indent="0" algn="l" rtl="0">
              <a:spcBef>
                <a:spcPts val="0"/>
              </a:spcBef>
              <a:spcAft>
                <a:spcPts val="0"/>
              </a:spcAft>
              <a:buNone/>
            </a:pPr>
            <a:r>
              <a:rPr lang="ga-IE" u="sng">
                <a:solidFill>
                  <a:schemeClr val="hlink"/>
                </a:solidFill>
                <a:hlinkClick r:id="rId3"/>
              </a:rPr>
              <a:t>https://oa2020.org/wp-content/uploads/OA2020-Author-Rights-Schneider-2023-for-PDF.pdf</a:t>
            </a:r>
            <a:r>
              <a:rPr lang="ga-IE"/>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8"/>
          <p:cNvSpPr txBox="1">
            <a:spLocks noGrp="1"/>
          </p:cNvSpPr>
          <p:nvPr>
            <p:ph type="body" idx="2"/>
          </p:nvPr>
        </p:nvSpPr>
        <p:spPr>
          <a:xfrm>
            <a:off x="4638500" y="480350"/>
            <a:ext cx="4305000" cy="4190100"/>
          </a:xfrm>
          <a:prstGeom prst="rect">
            <a:avLst/>
          </a:prstGeom>
          <a:noFill/>
          <a:ln>
            <a:noFill/>
          </a:ln>
        </p:spPr>
        <p:txBody>
          <a:bodyPr spcFirstLastPara="1" wrap="square" lIns="91425" tIns="91425" rIns="91425" bIns="91425" anchor="ctr" anchorCtr="0">
            <a:noAutofit/>
          </a:bodyPr>
          <a:lstStyle/>
          <a:p>
            <a:pPr marL="0" lvl="0" indent="0" algn="l" rtl="0">
              <a:lnSpc>
                <a:spcPct val="105000"/>
              </a:lnSpc>
              <a:spcBef>
                <a:spcPts val="0"/>
              </a:spcBef>
              <a:spcAft>
                <a:spcPts val="0"/>
              </a:spcAft>
              <a:buNone/>
            </a:pPr>
            <a:endParaRPr sz="1100">
              <a:solidFill>
                <a:schemeClr val="dk1"/>
              </a:solidFill>
            </a:endParaRPr>
          </a:p>
          <a:p>
            <a:pPr marL="457200" lvl="0" indent="-323850" algn="l" rtl="0">
              <a:spcBef>
                <a:spcPts val="0"/>
              </a:spcBef>
              <a:spcAft>
                <a:spcPts val="0"/>
              </a:spcAft>
              <a:buClr>
                <a:schemeClr val="dk1"/>
              </a:buClr>
              <a:buSzPts val="1500"/>
              <a:buChar char="●"/>
            </a:pPr>
            <a:r>
              <a:rPr lang="ga-IE" sz="1500">
                <a:solidFill>
                  <a:schemeClr val="dk1"/>
                </a:solidFill>
              </a:rPr>
              <a:t>When entering into a publication agreement with a publisher authors (or their institutions) retain copyright in their work</a:t>
            </a:r>
            <a:br>
              <a:rPr lang="ga-IE" sz="1500">
                <a:solidFill>
                  <a:schemeClr val="dk1"/>
                </a:solidFill>
              </a:rPr>
            </a:br>
            <a:endParaRPr sz="1500">
              <a:solidFill>
                <a:schemeClr val="dk1"/>
              </a:solidFill>
            </a:endParaRPr>
          </a:p>
          <a:p>
            <a:pPr marL="457200" lvl="0" indent="-323850" algn="l" rtl="0">
              <a:spcBef>
                <a:spcPts val="0"/>
              </a:spcBef>
              <a:spcAft>
                <a:spcPts val="0"/>
              </a:spcAft>
              <a:buClr>
                <a:schemeClr val="dk1"/>
              </a:buClr>
              <a:buSzPts val="1500"/>
              <a:buChar char="●"/>
            </a:pPr>
            <a:r>
              <a:rPr lang="ga-IE" sz="1500">
                <a:solidFill>
                  <a:schemeClr val="dk1"/>
                </a:solidFill>
              </a:rPr>
              <a:t>Purpose: to ensure that the work can immediately be made open access</a:t>
            </a:r>
            <a:endParaRPr sz="1500">
              <a:solidFill>
                <a:schemeClr val="dk1"/>
              </a:solidFill>
            </a:endParaRPr>
          </a:p>
          <a:p>
            <a:pPr marL="457200" lvl="0" indent="0" algn="l" rtl="0">
              <a:spcBef>
                <a:spcPts val="0"/>
              </a:spcBef>
              <a:spcAft>
                <a:spcPts val="0"/>
              </a:spcAft>
              <a:buNone/>
            </a:pPr>
            <a:endParaRPr sz="1500">
              <a:solidFill>
                <a:schemeClr val="dk1"/>
              </a:solidFill>
            </a:endParaRPr>
          </a:p>
          <a:p>
            <a:pPr marL="457200" lvl="0" indent="-323850" algn="l" rtl="0">
              <a:spcBef>
                <a:spcPts val="0"/>
              </a:spcBef>
              <a:spcAft>
                <a:spcPts val="0"/>
              </a:spcAft>
              <a:buClr>
                <a:schemeClr val="dk1"/>
              </a:buClr>
              <a:buSzPts val="1500"/>
              <a:buChar char="●"/>
            </a:pPr>
            <a:r>
              <a:rPr lang="ga-IE" sz="1500">
                <a:solidFill>
                  <a:schemeClr val="dk1"/>
                </a:solidFill>
              </a:rPr>
              <a:t>Policy instrument</a:t>
            </a:r>
            <a:endParaRPr sz="1500">
              <a:solidFill>
                <a:schemeClr val="dk1"/>
              </a:solidFill>
            </a:endParaRPr>
          </a:p>
          <a:p>
            <a:pPr marL="457200" lvl="0" indent="0" algn="l" rtl="0">
              <a:spcBef>
                <a:spcPts val="0"/>
              </a:spcBef>
              <a:spcAft>
                <a:spcPts val="0"/>
              </a:spcAft>
              <a:buNone/>
            </a:pPr>
            <a:endParaRPr sz="1500">
              <a:solidFill>
                <a:schemeClr val="dk1"/>
              </a:solidFill>
            </a:endParaRPr>
          </a:p>
          <a:p>
            <a:pPr marL="457200" lvl="0" indent="-323850" algn="l" rtl="0">
              <a:spcBef>
                <a:spcPts val="0"/>
              </a:spcBef>
              <a:spcAft>
                <a:spcPts val="0"/>
              </a:spcAft>
              <a:buClr>
                <a:schemeClr val="dk1"/>
              </a:buClr>
              <a:buSzPts val="1500"/>
              <a:buChar char="●"/>
            </a:pPr>
            <a:r>
              <a:rPr lang="ga-IE" sz="1500">
                <a:solidFill>
                  <a:schemeClr val="dk1"/>
                </a:solidFill>
              </a:rPr>
              <a:t>Various methods have been developed over the past 20 years</a:t>
            </a:r>
            <a:endParaRPr sz="1500">
              <a:solidFill>
                <a:schemeClr val="dk1"/>
              </a:solidFill>
            </a:endParaRPr>
          </a:p>
          <a:p>
            <a:pPr marL="457200" lvl="0" indent="0" algn="l" rtl="0">
              <a:spcBef>
                <a:spcPts val="0"/>
              </a:spcBef>
              <a:spcAft>
                <a:spcPts val="0"/>
              </a:spcAft>
              <a:buNone/>
            </a:pPr>
            <a:r>
              <a:rPr lang="ga-IE" sz="1500">
                <a:solidFill>
                  <a:schemeClr val="dk1"/>
                </a:solidFill>
              </a:rPr>
              <a:t>(</a:t>
            </a:r>
            <a:r>
              <a:rPr lang="ga-IE" sz="1500" u="sng">
                <a:solidFill>
                  <a:schemeClr val="dk1"/>
                </a:solidFill>
                <a:hlinkClick r:id="rId3">
                  <a:extLst>
                    <a:ext uri="{A12FA001-AC4F-418D-AE19-62706E023703}">
                      <ahyp:hlinkClr xmlns:ahyp="http://schemas.microsoft.com/office/drawing/2018/hyperlinkcolor" val="tx"/>
                    </a:ext>
                  </a:extLst>
                </a:hlinkClick>
              </a:rPr>
              <a:t>https://docs.google.com/document/d/1ucmrAnkOSnZdnYBuZAiK2acih0dYyWz4HAt9MYuxnJ4/edit</a:t>
            </a:r>
            <a:r>
              <a:rPr lang="ga-IE" sz="1500">
                <a:solidFill>
                  <a:schemeClr val="dk1"/>
                </a:solidFill>
              </a:rPr>
              <a:t>) </a:t>
            </a:r>
            <a:endParaRPr sz="1500">
              <a:solidFill>
                <a:schemeClr val="dk1"/>
              </a:solidFill>
            </a:endParaRPr>
          </a:p>
          <a:p>
            <a:pPr marL="0" lvl="0" indent="0" algn="l" rtl="0">
              <a:lnSpc>
                <a:spcPct val="105000"/>
              </a:lnSpc>
              <a:spcBef>
                <a:spcPts val="0"/>
              </a:spcBef>
              <a:spcAft>
                <a:spcPts val="0"/>
              </a:spcAft>
              <a:buNone/>
            </a:pPr>
            <a:endParaRPr sz="1700"/>
          </a:p>
        </p:txBody>
      </p:sp>
      <p:sp>
        <p:nvSpPr>
          <p:cNvPr id="94" name="Google Shape;94;p18"/>
          <p:cNvSpPr txBox="1">
            <a:spLocks noGrp="1"/>
          </p:cNvSpPr>
          <p:nvPr>
            <p:ph type="title"/>
          </p:nvPr>
        </p:nvSpPr>
        <p:spPr>
          <a:xfrm>
            <a:off x="240483" y="1237385"/>
            <a:ext cx="4122095" cy="994345"/>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66666"/>
              <a:buNone/>
            </a:pPr>
            <a:r>
              <a:rPr lang="ga-IE" sz="2800" b="1"/>
              <a:t>What is Rights Retention?</a:t>
            </a:r>
            <a:endParaRPr sz="2800">
              <a:solidFill>
                <a:schemeClr val="dk1"/>
              </a:solidFill>
            </a:endParaRPr>
          </a:p>
        </p:txBody>
      </p:sp>
      <p:sp>
        <p:nvSpPr>
          <p:cNvPr id="95" name="Google Shape;95;p18"/>
          <p:cNvSpPr txBox="1">
            <a:spLocks noGrp="1"/>
          </p:cNvSpPr>
          <p:nvPr>
            <p:ph type="subTitle" idx="1"/>
          </p:nvPr>
        </p:nvSpPr>
        <p:spPr>
          <a:xfrm>
            <a:off x="234713" y="3719014"/>
            <a:ext cx="4045200" cy="12351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Clr>
                <a:schemeClr val="dk1"/>
              </a:buClr>
              <a:buSzPts val="1100"/>
              <a:buFont typeface="Arial"/>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101" name="Google Shape;101;p1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sp>
        <p:nvSpPr>
          <p:cNvPr id="102" name="Google Shape;102;p19"/>
          <p:cNvSpPr txBox="1">
            <a:spLocks noGrp="1"/>
          </p:cNvSpPr>
          <p:nvPr>
            <p:ph type="body" idx="2"/>
          </p:nvPr>
        </p:nvSpPr>
        <p:spPr>
          <a:xfrm>
            <a:off x="4954275" y="591200"/>
            <a:ext cx="3837000" cy="4153200"/>
          </a:xfrm>
          <a:prstGeom prst="rect">
            <a:avLst/>
          </a:prstGeom>
        </p:spPr>
        <p:txBody>
          <a:bodyPr spcFirstLastPara="1" wrap="square" lIns="91425" tIns="91425" rIns="91425" bIns="91425" anchor="ctr" anchorCtr="0">
            <a:normAutofit fontScale="25000" lnSpcReduction="20000"/>
          </a:bodyPr>
          <a:lstStyle/>
          <a:p>
            <a:pPr marL="0" lvl="0" indent="0" algn="ctr" rtl="0">
              <a:lnSpc>
                <a:spcPct val="100000"/>
              </a:lnSpc>
              <a:spcBef>
                <a:spcPts val="0"/>
              </a:spcBef>
              <a:spcAft>
                <a:spcPts val="0"/>
              </a:spcAft>
              <a:buNone/>
            </a:pPr>
            <a:r>
              <a:rPr lang="ga-IE" sz="9800">
                <a:solidFill>
                  <a:schemeClr val="dk1"/>
                </a:solidFill>
              </a:rPr>
              <a:t>Harvard-style OA policies</a:t>
            </a:r>
            <a:endParaRPr sz="9800">
              <a:solidFill>
                <a:schemeClr val="dk1"/>
              </a:solidFill>
            </a:endParaRPr>
          </a:p>
          <a:p>
            <a:pPr marL="0" lvl="0" indent="0" algn="ctr" rtl="0">
              <a:lnSpc>
                <a:spcPct val="115000"/>
              </a:lnSpc>
              <a:spcBef>
                <a:spcPts val="0"/>
              </a:spcBef>
              <a:spcAft>
                <a:spcPts val="0"/>
              </a:spcAft>
              <a:buNone/>
            </a:pPr>
            <a:r>
              <a:rPr lang="ga-IE" sz="4400">
                <a:solidFill>
                  <a:schemeClr val="dk1"/>
                </a:solidFill>
              </a:rPr>
              <a:t> </a:t>
            </a:r>
            <a:endParaRPr sz="4400">
              <a:solidFill>
                <a:schemeClr val="dk1"/>
              </a:solidFill>
            </a:endParaRPr>
          </a:p>
          <a:p>
            <a:pPr marL="0" lvl="0" indent="0" algn="l" rtl="0">
              <a:lnSpc>
                <a:spcPct val="115000"/>
              </a:lnSpc>
              <a:spcBef>
                <a:spcPts val="0"/>
              </a:spcBef>
              <a:spcAft>
                <a:spcPts val="0"/>
              </a:spcAft>
              <a:buNone/>
            </a:pPr>
            <a:r>
              <a:rPr lang="ga-IE" sz="4400">
                <a:solidFill>
                  <a:schemeClr val="dk1"/>
                </a:solidFill>
              </a:rPr>
              <a:t>“Each Faculty member grants to the University permission to make available scholarly articles available and to exercise the copyright in those articles</a:t>
            </a:r>
            <a:endParaRPr sz="4400">
              <a:solidFill>
                <a:schemeClr val="dk1"/>
              </a:solidFill>
            </a:endParaRPr>
          </a:p>
          <a:p>
            <a:pPr marL="0" lvl="0" indent="0" algn="l" rtl="0">
              <a:lnSpc>
                <a:spcPct val="115000"/>
              </a:lnSpc>
              <a:spcBef>
                <a:spcPts val="0"/>
              </a:spcBef>
              <a:spcAft>
                <a:spcPts val="0"/>
              </a:spcAft>
              <a:buNone/>
            </a:pPr>
            <a:r>
              <a:rPr lang="ga-IE" sz="4400">
                <a:solidFill>
                  <a:schemeClr val="dk1"/>
                </a:solidFill>
              </a:rPr>
              <a:t>Each Faculty member will provide an electronic copy of the author’s final version of each article no later than the date of its publication at no charge to the appropriate representative of the Provost’s Office in an appropriate format (such as PDF) specified by the Provost’s Office. </a:t>
            </a:r>
            <a:endParaRPr sz="4400">
              <a:solidFill>
                <a:schemeClr val="dk1"/>
              </a:solidFill>
            </a:endParaRPr>
          </a:p>
          <a:p>
            <a:pPr marL="0" lvl="0" indent="0" algn="l" rtl="0">
              <a:lnSpc>
                <a:spcPct val="115000"/>
              </a:lnSpc>
              <a:spcBef>
                <a:spcPts val="0"/>
              </a:spcBef>
              <a:spcAft>
                <a:spcPts val="0"/>
              </a:spcAft>
              <a:buNone/>
            </a:pPr>
            <a:r>
              <a:rPr lang="ga-IE" sz="4400">
                <a:solidFill>
                  <a:schemeClr val="dk1"/>
                </a:solidFill>
              </a:rPr>
              <a:t>The Provost’s Office may make the article available to the public in an open-access repository. The Office of the Provost will be responsible for interpreting this policy, resolving disputes concerning its interpretation and application, and recommending changes to the Faculty from time to time.”</a:t>
            </a:r>
            <a:endParaRPr sz="4400">
              <a:solidFill>
                <a:schemeClr val="dk1"/>
              </a:solidFill>
            </a:endParaRPr>
          </a:p>
          <a:p>
            <a:pPr marL="0" lvl="0" indent="0" algn="l" rtl="0">
              <a:lnSpc>
                <a:spcPct val="100000"/>
              </a:lnSpc>
              <a:spcBef>
                <a:spcPts val="0"/>
              </a:spcBef>
              <a:spcAft>
                <a:spcPts val="0"/>
              </a:spcAft>
              <a:buNone/>
            </a:pPr>
            <a:endParaRPr sz="4400">
              <a:solidFill>
                <a:schemeClr val="dk1"/>
              </a:solidFill>
            </a:endParaRPr>
          </a:p>
          <a:p>
            <a:pPr marL="0" lvl="0" indent="0" algn="l" rtl="0">
              <a:lnSpc>
                <a:spcPct val="100000"/>
              </a:lnSpc>
              <a:spcBef>
                <a:spcPts val="0"/>
              </a:spcBef>
              <a:spcAft>
                <a:spcPts val="0"/>
              </a:spcAft>
              <a:buNone/>
            </a:pPr>
            <a:endParaRPr sz="4400">
              <a:solidFill>
                <a:schemeClr val="dk1"/>
              </a:solidFill>
            </a:endParaRPr>
          </a:p>
          <a:p>
            <a:pPr marL="0" lvl="0" indent="0" algn="l" rtl="0">
              <a:spcBef>
                <a:spcPts val="0"/>
              </a:spcBef>
              <a:spcAft>
                <a:spcPts val="0"/>
              </a:spcAft>
              <a:buNone/>
            </a:pPr>
            <a:r>
              <a:rPr lang="ga-IE" sz="4400">
                <a:solidFill>
                  <a:schemeClr val="dk1"/>
                </a:solidFill>
              </a:rPr>
              <a:t>Since 2008</a:t>
            </a:r>
            <a:endParaRPr sz="4400">
              <a:solidFill>
                <a:schemeClr val="dk1"/>
              </a:solidFill>
            </a:endParaRPr>
          </a:p>
          <a:p>
            <a:pPr marL="0" lvl="0" indent="0" algn="l" rtl="0">
              <a:spcBef>
                <a:spcPts val="0"/>
              </a:spcBef>
              <a:spcAft>
                <a:spcPts val="0"/>
              </a:spcAft>
              <a:buNone/>
            </a:pPr>
            <a:r>
              <a:rPr lang="ga-IE" sz="4400">
                <a:solidFill>
                  <a:schemeClr val="dk1"/>
                </a:solidFill>
              </a:rPr>
              <a:t>“direct rights retention by institutions, and indirect rights retention by authors”</a:t>
            </a:r>
            <a:endParaRPr sz="4400">
              <a:solidFill>
                <a:schemeClr val="dk1"/>
              </a:solidFill>
            </a:endParaRPr>
          </a:p>
          <a:p>
            <a:pPr marL="0" lvl="0" indent="0" algn="l" rtl="0">
              <a:lnSpc>
                <a:spcPct val="100000"/>
              </a:lnSpc>
              <a:spcBef>
                <a:spcPts val="0"/>
              </a:spcBef>
              <a:spcAft>
                <a:spcPts val="0"/>
              </a:spcAft>
              <a:buNone/>
            </a:pPr>
            <a:endParaRPr sz="4400">
              <a:solidFill>
                <a:schemeClr val="dk1"/>
              </a:solidFill>
            </a:endParaRPr>
          </a:p>
          <a:p>
            <a:pPr marL="0" lvl="0" indent="0" algn="l" rtl="0">
              <a:lnSpc>
                <a:spcPct val="100000"/>
              </a:lnSpc>
              <a:spcBef>
                <a:spcPts val="0"/>
              </a:spcBef>
              <a:spcAft>
                <a:spcPts val="0"/>
              </a:spcAft>
              <a:buNone/>
            </a:pPr>
            <a:r>
              <a:rPr lang="ga-IE" sz="4400" u="sng">
                <a:solidFill>
                  <a:schemeClr val="hlink"/>
                </a:solidFill>
                <a:hlinkClick r:id="rId3"/>
              </a:rPr>
              <a:t>https://osc.hul.harvard.edu/assets/files/model-policy-annotated_12_2015.pdf</a:t>
            </a:r>
            <a:r>
              <a:rPr lang="ga-IE" sz="4400">
                <a:solidFill>
                  <a:schemeClr val="dk1"/>
                </a:solidFill>
              </a:rPr>
              <a:t> </a:t>
            </a:r>
            <a:endParaRPr sz="4400">
              <a:solidFill>
                <a:schemeClr val="dk1"/>
              </a:solidFill>
            </a:endParaRPr>
          </a:p>
        </p:txBody>
      </p:sp>
      <p:pic>
        <p:nvPicPr>
          <p:cNvPr id="103" name="Google Shape;103;p19"/>
          <p:cNvPicPr preferRelativeResize="0"/>
          <p:nvPr/>
        </p:nvPicPr>
        <p:blipFill>
          <a:blip r:embed="rId4">
            <a:alphaModFix/>
          </a:blip>
          <a:stretch>
            <a:fillRect/>
          </a:stretch>
        </p:blipFill>
        <p:spPr>
          <a:xfrm>
            <a:off x="11" y="-125"/>
            <a:ext cx="4650827" cy="514350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0"/>
          <p:cNvSpPr txBox="1">
            <a:spLocks noGrp="1"/>
          </p:cNvSpPr>
          <p:nvPr>
            <p:ph type="body" idx="2"/>
          </p:nvPr>
        </p:nvSpPr>
        <p:spPr>
          <a:xfrm>
            <a:off x="4939500" y="325175"/>
            <a:ext cx="3837000" cy="4574400"/>
          </a:xfrm>
          <a:prstGeom prst="rect">
            <a:avLst/>
          </a:prstGeom>
        </p:spPr>
        <p:txBody>
          <a:bodyPr spcFirstLastPara="1" wrap="square" lIns="91425" tIns="91425" rIns="91425" bIns="91425" anchor="ctr" anchorCtr="0">
            <a:normAutofit fontScale="55000" lnSpcReduction="20000"/>
          </a:bodyPr>
          <a:lstStyle/>
          <a:p>
            <a:pPr marL="0" lvl="0" indent="0" algn="l" rtl="0">
              <a:lnSpc>
                <a:spcPct val="115000"/>
              </a:lnSpc>
              <a:spcBef>
                <a:spcPts val="0"/>
              </a:spcBef>
              <a:spcAft>
                <a:spcPts val="0"/>
              </a:spcAft>
              <a:buNone/>
            </a:pPr>
            <a:r>
              <a:rPr lang="ga-IE" b="1"/>
              <a:t>SPARC Author Addendum to Publication Agreement</a:t>
            </a:r>
            <a:endParaRPr b="1"/>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Clr>
                <a:schemeClr val="dk1"/>
              </a:buClr>
              <a:buSzPct val="61111"/>
              <a:buFont typeface="Arial"/>
              <a:buNone/>
            </a:pPr>
            <a:r>
              <a:rPr lang="ga-IE"/>
              <a:t>“</a:t>
            </a:r>
            <a:r>
              <a:rPr lang="ga-IE" b="1"/>
              <a:t>Author’s Retention of Rights.</a:t>
            </a:r>
            <a:r>
              <a:rPr lang="ga-IE"/>
              <a:t> Notwithstanding any terms in the Publication Agreement to the contrary, AUTHOR and PUBLISHER agree that in addition to any rights under copyright retained by Author in the Publication Agreement, Author retains: (i) the rights to reproduce, to distribute, to publicly perform, and to publicly display the Article in any medium for non-commercial purposes; (ii) the right to prepare derivative works from the Article; and (iii) the right to authorize others to make</a:t>
            </a:r>
            <a:endParaRPr/>
          </a:p>
          <a:p>
            <a:pPr marL="0" lvl="0" indent="0" algn="l" rtl="0">
              <a:lnSpc>
                <a:spcPct val="115000"/>
              </a:lnSpc>
              <a:spcBef>
                <a:spcPts val="0"/>
              </a:spcBef>
              <a:spcAft>
                <a:spcPts val="0"/>
              </a:spcAft>
              <a:buNone/>
            </a:pPr>
            <a:r>
              <a:rPr lang="ga-IE"/>
              <a:t>any non-commercial use of the Article so long as Author receives credit as author and the journal in which the Article has been published is cited as the source of first publication of the Article. For example, Author may make and distribute copies in the course of teaching and research and may post the Article on personal or institutional Web sites and in other open-access digital repositories.</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ga-IE"/>
              <a:t>“</a:t>
            </a:r>
            <a:r>
              <a:rPr lang="ga-IE" b="1"/>
              <a:t>Acknowledgment of Prior License Grants</a:t>
            </a:r>
            <a:r>
              <a:rPr lang="ga-IE"/>
              <a:t>. In addition, where applicable and without limiting the retention of rights above, Publisher acknowledges that Author’s assignment of copyright or Author’s grant of exclusive rights in the Publication Agreement is subject to Author’s prior grant of a non-exclusive copyright license to Author’s employing institution and/or to a</a:t>
            </a:r>
            <a:endParaRPr/>
          </a:p>
          <a:p>
            <a:pPr marL="0" lvl="0" indent="0" algn="l" rtl="0">
              <a:lnSpc>
                <a:spcPct val="115000"/>
              </a:lnSpc>
              <a:spcBef>
                <a:spcPts val="0"/>
              </a:spcBef>
              <a:spcAft>
                <a:spcPts val="0"/>
              </a:spcAft>
              <a:buNone/>
            </a:pPr>
            <a:r>
              <a:rPr lang="ga-IE"/>
              <a:t>funding entity that financially supported the research reflected in the Article as part of an agreement between Author or Author’s employing institution and such funding entity, such as an agency of the United States government.”</a:t>
            </a:r>
            <a:endParaRPr/>
          </a:p>
          <a:p>
            <a:pPr marL="0" lvl="0" indent="0" algn="l" rtl="0">
              <a:lnSpc>
                <a:spcPct val="115000"/>
              </a:lnSpc>
              <a:spcBef>
                <a:spcPts val="0"/>
              </a:spcBef>
              <a:spcAft>
                <a:spcPts val="0"/>
              </a:spcAft>
              <a:buClr>
                <a:schemeClr val="dk1"/>
              </a:buClr>
              <a:buSzPct val="61111"/>
              <a:buFont typeface="Arial"/>
              <a:buNone/>
            </a:pPr>
            <a:endParaRPr/>
          </a:p>
          <a:p>
            <a:pPr marL="0" lvl="0" indent="0" algn="l" rtl="0">
              <a:lnSpc>
                <a:spcPct val="115000"/>
              </a:lnSpc>
              <a:spcBef>
                <a:spcPts val="0"/>
              </a:spcBef>
              <a:spcAft>
                <a:spcPts val="0"/>
              </a:spcAft>
              <a:buNone/>
            </a:pPr>
            <a:r>
              <a:rPr lang="ga-IE" u="sng">
                <a:solidFill>
                  <a:schemeClr val="hlink"/>
                </a:solidFill>
                <a:hlinkClick r:id="rId3"/>
              </a:rPr>
              <a:t>https://sparcopen.org/our-work/author-rights/brochure-html/</a:t>
            </a:r>
            <a:r>
              <a:rPr lang="ga-IE"/>
              <a:t> </a:t>
            </a:r>
            <a:endParaRPr/>
          </a:p>
        </p:txBody>
      </p:sp>
      <p:pic>
        <p:nvPicPr>
          <p:cNvPr id="109" name="Google Shape;109;p20"/>
          <p:cNvPicPr preferRelativeResize="0"/>
          <p:nvPr/>
        </p:nvPicPr>
        <p:blipFill>
          <a:blip r:embed="rId4">
            <a:alphaModFix/>
          </a:blip>
          <a:stretch>
            <a:fillRect/>
          </a:stretch>
        </p:blipFill>
        <p:spPr>
          <a:xfrm>
            <a:off x="526062" y="0"/>
            <a:ext cx="3890727" cy="5143501"/>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683568" y="339502"/>
            <a:ext cx="3727200" cy="757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7857"/>
              <a:buFont typeface="Calibri"/>
              <a:buNone/>
            </a:pPr>
            <a:r>
              <a:rPr lang="ga-IE"/>
              <a:t>cOAlition S Rights Retention Strategy</a:t>
            </a:r>
            <a:endParaRPr/>
          </a:p>
        </p:txBody>
      </p:sp>
      <p:sp>
        <p:nvSpPr>
          <p:cNvPr id="115" name="Google Shape;115;p21"/>
          <p:cNvSpPr txBox="1">
            <a:spLocks noGrp="1"/>
          </p:cNvSpPr>
          <p:nvPr>
            <p:ph type="body" idx="1"/>
          </p:nvPr>
        </p:nvSpPr>
        <p:spPr>
          <a:xfrm>
            <a:off x="467544" y="1369218"/>
            <a:ext cx="3888300" cy="3263400"/>
          </a:xfrm>
          <a:prstGeom prst="rect">
            <a:avLst/>
          </a:prstGeom>
          <a:noFill/>
          <a:ln>
            <a:noFill/>
          </a:ln>
        </p:spPr>
        <p:txBody>
          <a:bodyPr spcFirstLastPara="1" wrap="square" lIns="68575" tIns="34275" rIns="68575" bIns="34275" anchor="t" anchorCtr="0">
            <a:noAutofit/>
          </a:bodyPr>
          <a:lstStyle/>
          <a:p>
            <a:pPr marL="171450" lvl="0" indent="-171450" algn="l" rtl="0">
              <a:lnSpc>
                <a:spcPct val="120000"/>
              </a:lnSpc>
              <a:spcBef>
                <a:spcPts val="0"/>
              </a:spcBef>
              <a:spcAft>
                <a:spcPts val="0"/>
              </a:spcAft>
              <a:buClr>
                <a:schemeClr val="dk1"/>
              </a:buClr>
              <a:buSzPts val="1200"/>
              <a:buChar char="●"/>
            </a:pPr>
            <a:r>
              <a:rPr lang="ga-IE" sz="1200"/>
              <a:t>Authors who publish in subscription-based journals should  retain SUFFICIENT rights to be able to immediately (no embargo) self-archive at least AAM under the CC BY licence.</a:t>
            </a:r>
            <a:endParaRPr/>
          </a:p>
          <a:p>
            <a:pPr marL="171450" lvl="0" indent="-171450" algn="l" rtl="0">
              <a:lnSpc>
                <a:spcPct val="120000"/>
              </a:lnSpc>
              <a:spcBef>
                <a:spcPts val="750"/>
              </a:spcBef>
              <a:spcAft>
                <a:spcPts val="0"/>
              </a:spcAft>
              <a:buClr>
                <a:schemeClr val="dk1"/>
              </a:buClr>
              <a:buSzPts val="1200"/>
              <a:buChar char="●"/>
            </a:pPr>
            <a:r>
              <a:rPr lang="ga-IE" sz="1200"/>
              <a:t>Exemption clause in the publishing agreement:</a:t>
            </a:r>
            <a:endParaRPr/>
          </a:p>
          <a:p>
            <a:pPr marL="0" lvl="0" indent="0" algn="l" rtl="0">
              <a:lnSpc>
                <a:spcPct val="120000"/>
              </a:lnSpc>
              <a:spcBef>
                <a:spcPts val="750"/>
              </a:spcBef>
              <a:spcAft>
                <a:spcPts val="0"/>
              </a:spcAft>
              <a:buClr>
                <a:schemeClr val="dk1"/>
              </a:buClr>
              <a:buSzPts val="1000"/>
              <a:buNone/>
            </a:pPr>
            <a:r>
              <a:rPr lang="ga-IE" sz="1000"/>
              <a:t>“[Insert publisher name] acknowledges that, notwithstanding any other terms or conditions in this agreement: Author Accepted Manuscript versions, which arise from submissions based on results from research funded fully or partially by cOAlition S Organisations, can be made freely available at the time of publication through any Open Access repository of the author’s choice;</a:t>
            </a:r>
            <a:br>
              <a:rPr lang="ga-IE" sz="1000"/>
            </a:br>
            <a:r>
              <a:rPr lang="ga-IE" sz="1000"/>
              <a:t> the Author Accepted Manuscript can be shared under a CC BY or equivalent licence; CC BY-ND upon agreement by the cOAlition S Organisation).”</a:t>
            </a:r>
            <a:endParaRPr/>
          </a:p>
          <a:p>
            <a:pPr marL="171450" lvl="0" indent="-95250" algn="l" rtl="0">
              <a:lnSpc>
                <a:spcPct val="90000"/>
              </a:lnSpc>
              <a:spcBef>
                <a:spcPts val="750"/>
              </a:spcBef>
              <a:spcAft>
                <a:spcPts val="0"/>
              </a:spcAft>
              <a:buClr>
                <a:schemeClr val="dk1"/>
              </a:buClr>
              <a:buSzPts val="1200"/>
              <a:buNone/>
            </a:pPr>
            <a:endParaRPr sz="1200"/>
          </a:p>
        </p:txBody>
      </p:sp>
      <p:pic>
        <p:nvPicPr>
          <p:cNvPr id="116" name="Google Shape;116;p21"/>
          <p:cNvPicPr preferRelativeResize="0"/>
          <p:nvPr/>
        </p:nvPicPr>
        <p:blipFill rotWithShape="1">
          <a:blip r:embed="rId3">
            <a:alphaModFix/>
          </a:blip>
          <a:srcRect/>
          <a:stretch/>
        </p:blipFill>
        <p:spPr>
          <a:xfrm>
            <a:off x="4427984" y="48654"/>
            <a:ext cx="4716016" cy="5094845"/>
          </a:xfrm>
          <a:prstGeom prst="rect">
            <a:avLst/>
          </a:prstGeom>
          <a:noFill/>
          <a:ln>
            <a:noFill/>
          </a:ln>
        </p:spPr>
      </p:pic>
      <p:sp>
        <p:nvSpPr>
          <p:cNvPr id="117" name="Google Shape;117;p21"/>
          <p:cNvSpPr/>
          <p:nvPr/>
        </p:nvSpPr>
        <p:spPr>
          <a:xfrm>
            <a:off x="1835696" y="4659982"/>
            <a:ext cx="4572000" cy="400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ga-IE" sz="1000" u="sng">
                <a:solidFill>
                  <a:schemeClr val="accen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https://www.coalition-s.org/wp-content/uploads/2020/10/RightsRetentionGraphic.png</a:t>
            </a:r>
            <a:r>
              <a:rPr lang="ga-IE" sz="1000">
                <a:solidFill>
                  <a:schemeClr val="accent1"/>
                </a:solidFill>
                <a:latin typeface="Calibri"/>
                <a:ea typeface="Calibri"/>
                <a:cs typeface="Calibri"/>
                <a:sym typeface="Calibri"/>
              </a:rPr>
              <a:t>, </a:t>
            </a:r>
            <a:r>
              <a:rPr lang="ga-IE" sz="1000" u="sng">
                <a:solidFill>
                  <a:schemeClr val="accent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 4.0</a:t>
            </a:r>
            <a:endParaRPr sz="1000">
              <a:solidFill>
                <a:schemeClr val="accent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2"/>
          <p:cNvSpPr txBox="1">
            <a:spLocks noGrp="1"/>
          </p:cNvSpPr>
          <p:nvPr>
            <p:ph type="body" idx="2"/>
          </p:nvPr>
        </p:nvSpPr>
        <p:spPr>
          <a:xfrm>
            <a:off x="4639019" y="167299"/>
            <a:ext cx="4342426" cy="466156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ga-IE" sz="1200">
                <a:solidFill>
                  <a:schemeClr val="dk1"/>
                </a:solidFill>
              </a:rPr>
              <a:t>When submitting a manuscript, the author adds a statement:</a:t>
            </a:r>
            <a:endParaRPr sz="1200">
              <a:solidFill>
                <a:schemeClr val="dk1"/>
              </a:solidFill>
            </a:endParaRPr>
          </a:p>
          <a:p>
            <a:pPr marL="457200" lvl="0" indent="-304800" algn="l" rtl="0">
              <a:lnSpc>
                <a:spcPct val="115000"/>
              </a:lnSpc>
              <a:spcBef>
                <a:spcPts val="1200"/>
              </a:spcBef>
              <a:spcAft>
                <a:spcPts val="0"/>
              </a:spcAft>
              <a:buClr>
                <a:schemeClr val="dk1"/>
              </a:buClr>
              <a:buSzPts val="1200"/>
              <a:buChar char="●"/>
            </a:pPr>
            <a:r>
              <a:rPr lang="ga-IE" sz="1200">
                <a:solidFill>
                  <a:schemeClr val="dk1"/>
                </a:solidFill>
              </a:rPr>
              <a:t>informing the publisher of the source of funding and the need to comply with an OA policy (funder / institutional / national);</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ga-IE" sz="1200">
                <a:solidFill>
                  <a:schemeClr val="dk1"/>
                </a:solidFill>
              </a:rPr>
              <a:t>declaring that an open licence (preferably CC BY) will be applied to the submitted manuscript and to any Author’s Accepted Manuscript (AAM) arising from the submission;</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ga-IE" sz="1200">
                <a:solidFill>
                  <a:schemeClr val="dk1"/>
                </a:solidFill>
              </a:rPr>
              <a:t>once the manuscript is accepted, the author deposits the AAM in a repository e.g. an institutional repository, adding an open licence (preferably CC BY) to ensure that the manuscript is open access.</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ga-IE" sz="1200">
                <a:solidFill>
                  <a:schemeClr val="dk1"/>
                </a:solidFill>
              </a:rPr>
              <a:t>Alternative method: after manuscript acceptance, the author (or their institution) must ask for a modification to the publishing agreement retaining the rights needed to openly share and reuse the work.</a:t>
            </a:r>
            <a:endParaRPr sz="1200">
              <a:solidFill>
                <a:schemeClr val="dk1"/>
              </a:solidFill>
            </a:endParaRPr>
          </a:p>
        </p:txBody>
      </p:sp>
      <p:sp>
        <p:nvSpPr>
          <p:cNvPr id="123" name="Google Shape;123;p22"/>
          <p:cNvSpPr txBox="1">
            <a:spLocks noGrp="1"/>
          </p:cNvSpPr>
          <p:nvPr>
            <p:ph type="title"/>
          </p:nvPr>
        </p:nvSpPr>
        <p:spPr>
          <a:xfrm>
            <a:off x="187249" y="1518751"/>
            <a:ext cx="4122095" cy="994345"/>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4667"/>
              <a:buNone/>
            </a:pPr>
            <a:r>
              <a:rPr lang="ga-IE" sz="2800" b="1"/>
              <a:t>How to retain rights</a:t>
            </a:r>
            <a:endParaRPr sz="2800">
              <a:solidFill>
                <a:schemeClr val="dk1"/>
              </a:solidFill>
            </a:endParaRPr>
          </a:p>
        </p:txBody>
      </p:sp>
      <p:sp>
        <p:nvSpPr>
          <p:cNvPr id="124" name="Google Shape;124;p22"/>
          <p:cNvSpPr txBox="1">
            <a:spLocks noGrp="1"/>
          </p:cNvSpPr>
          <p:nvPr>
            <p:ph type="subTitle" idx="1"/>
          </p:nvPr>
        </p:nvSpPr>
        <p:spPr>
          <a:xfrm>
            <a:off x="234725" y="3872399"/>
            <a:ext cx="4045200" cy="1081800"/>
          </a:xfrm>
          <a:prstGeom prst="rect">
            <a:avLst/>
          </a:prstGeom>
          <a:noFill/>
          <a:ln>
            <a:noFill/>
          </a:ln>
        </p:spPr>
        <p:txBody>
          <a:bodyPr spcFirstLastPara="1" wrap="square" lIns="91425" tIns="91425" rIns="91425" bIns="91425" anchor="t" anchorCtr="0">
            <a:normAutofit lnSpcReduction="20000"/>
          </a:bodyPr>
          <a:lstStyle/>
          <a:p>
            <a:pPr marL="457200" lvl="0" indent="-311150" algn="l" rtl="0">
              <a:lnSpc>
                <a:spcPct val="115000"/>
              </a:lnSpc>
              <a:spcBef>
                <a:spcPts val="0"/>
              </a:spcBef>
              <a:spcAft>
                <a:spcPts val="0"/>
              </a:spcAft>
              <a:buSzPts val="1300"/>
              <a:buChar char="●"/>
            </a:pPr>
            <a:r>
              <a:rPr lang="ga-IE" sz="1300"/>
              <a:t>retaining sufficient rights</a:t>
            </a:r>
            <a:endParaRPr sz="1300"/>
          </a:p>
          <a:p>
            <a:pPr marL="457200" lvl="0" indent="-311150" algn="l" rtl="0">
              <a:lnSpc>
                <a:spcPct val="115000"/>
              </a:lnSpc>
              <a:spcBef>
                <a:spcPts val="0"/>
              </a:spcBef>
              <a:spcAft>
                <a:spcPts val="0"/>
              </a:spcAft>
              <a:buSzPts val="1300"/>
              <a:buChar char="●"/>
            </a:pPr>
            <a:r>
              <a:rPr lang="ga-IE" sz="1300"/>
              <a:t>legal precedence of a prior licence or agreed obligations</a:t>
            </a:r>
            <a:endParaRPr sz="1300"/>
          </a:p>
          <a:p>
            <a:pPr marL="0" lvl="0" indent="0" algn="l" rtl="0">
              <a:lnSpc>
                <a:spcPct val="100000"/>
              </a:lnSpc>
              <a:spcBef>
                <a:spcPts val="0"/>
              </a:spcBef>
              <a:spcAft>
                <a:spcPts val="0"/>
              </a:spcAft>
              <a:buSzPts val="21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3"/>
          <p:cNvSpPr txBox="1">
            <a:spLocks noGrp="1"/>
          </p:cNvSpPr>
          <p:nvPr>
            <p:ph type="title"/>
          </p:nvPr>
        </p:nvSpPr>
        <p:spPr>
          <a:xfrm>
            <a:off x="628650" y="113903"/>
            <a:ext cx="7886700" cy="757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7857"/>
              <a:buFont typeface="Calibri"/>
              <a:buNone/>
            </a:pPr>
            <a:r>
              <a:rPr lang="ga-IE"/>
              <a:t>Informing the publisher (cOAlition S resources)</a:t>
            </a:r>
            <a:endParaRPr/>
          </a:p>
        </p:txBody>
      </p:sp>
      <p:sp>
        <p:nvSpPr>
          <p:cNvPr id="130" name="Google Shape;130;p23"/>
          <p:cNvSpPr txBox="1">
            <a:spLocks noGrp="1"/>
          </p:cNvSpPr>
          <p:nvPr>
            <p:ph type="body" idx="1"/>
          </p:nvPr>
        </p:nvSpPr>
        <p:spPr>
          <a:xfrm>
            <a:off x="628650" y="3939902"/>
            <a:ext cx="7886700" cy="6927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chemeClr val="dk1"/>
              </a:buClr>
              <a:buSzPts val="1400"/>
              <a:buNone/>
            </a:pPr>
            <a:r>
              <a:rPr lang="ga-IE" sz="1400"/>
              <a:t>Templates prepared by cOAlition S: </a:t>
            </a:r>
            <a:r>
              <a:rPr lang="ga-IE" sz="1400" u="sng">
                <a:solidFill>
                  <a:schemeClr val="accent1"/>
                </a:solidFill>
                <a:hlinkClick r:id="rId3">
                  <a:extLst>
                    <a:ext uri="{A12FA001-AC4F-418D-AE19-62706E023703}">
                      <ahyp:hlinkClr xmlns:ahyp="http://schemas.microsoft.com/office/drawing/2018/hyperlinkcolor" val="tx"/>
                    </a:ext>
                  </a:extLst>
                </a:hlinkClick>
              </a:rPr>
              <a:t>https://www.coalition-s.org/resources/rights-retention-strategy/</a:t>
            </a:r>
            <a:r>
              <a:rPr lang="ga-IE" sz="1400">
                <a:solidFill>
                  <a:schemeClr val="accent1"/>
                </a:solidFill>
              </a:rPr>
              <a:t> </a:t>
            </a:r>
            <a:endParaRPr sz="1400">
              <a:solidFill>
                <a:schemeClr val="accent1"/>
              </a:solidFill>
            </a:endParaRPr>
          </a:p>
        </p:txBody>
      </p:sp>
      <p:pic>
        <p:nvPicPr>
          <p:cNvPr id="131" name="Google Shape;131;p23"/>
          <p:cNvPicPr preferRelativeResize="0"/>
          <p:nvPr/>
        </p:nvPicPr>
        <p:blipFill rotWithShape="1">
          <a:blip r:embed="rId4">
            <a:alphaModFix/>
          </a:blip>
          <a:srcRect/>
          <a:stretch/>
        </p:blipFill>
        <p:spPr>
          <a:xfrm>
            <a:off x="-1401" y="964837"/>
            <a:ext cx="9080275" cy="2900737"/>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1960</Words>
  <Application>Microsoft Macintosh PowerPoint</Application>
  <PresentationFormat>On-screen Show (16:9)</PresentationFormat>
  <Paragraphs>103</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Libre Franklin</vt:lpstr>
      <vt:lpstr>Arial</vt:lpstr>
      <vt:lpstr>Simple Light</vt:lpstr>
      <vt:lpstr>Right to Research and Copyrighctual Property and Information Tec(CIPIT) 3</vt:lpstr>
      <vt:lpstr>Rights Retention</vt:lpstr>
      <vt:lpstr>A typical publication agreement</vt:lpstr>
      <vt:lpstr>What is Rights Retention?</vt:lpstr>
      <vt:lpstr>PowerPoint Presentation</vt:lpstr>
      <vt:lpstr>PowerPoint Presentation</vt:lpstr>
      <vt:lpstr>cOAlition S Rights Retention Strategy</vt:lpstr>
      <vt:lpstr>How to retain rights</vt:lpstr>
      <vt:lpstr>Informing the publisher (cOAlition S resources)</vt:lpstr>
      <vt:lpstr>Benefits of Rights Retention? </vt:lpstr>
      <vt:lpstr>Examples: France</vt:lpstr>
      <vt:lpstr>Examples: University of Edinburgh </vt:lpstr>
      <vt:lpstr>EIFL’s support to policy development</vt:lpstr>
      <vt:lpstr>Take action!</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Right to Research and Copyrighctual Property and Information Tec(CIPIT) 3</dc:title>
  <cp:lastModifiedBy>Jean Fairbairn</cp:lastModifiedBy>
  <cp:revision>1</cp:revision>
  <dcterms:modified xsi:type="dcterms:W3CDTF">2024-06-13T13:10:02Z</dcterms:modified>
</cp:coreProperties>
</file>