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21"/>
  </p:notesMasterIdLst>
  <p:sldIdLst>
    <p:sldId id="277" r:id="rId3"/>
    <p:sldId id="328" r:id="rId4"/>
    <p:sldId id="334" r:id="rId5"/>
    <p:sldId id="316" r:id="rId6"/>
    <p:sldId id="335" r:id="rId7"/>
    <p:sldId id="336" r:id="rId8"/>
    <p:sldId id="337" r:id="rId9"/>
    <p:sldId id="340" r:id="rId10"/>
    <p:sldId id="341" r:id="rId11"/>
    <p:sldId id="339" r:id="rId12"/>
    <p:sldId id="343" r:id="rId13"/>
    <p:sldId id="344" r:id="rId14"/>
    <p:sldId id="347" r:id="rId15"/>
    <p:sldId id="348" r:id="rId16"/>
    <p:sldId id="349" r:id="rId17"/>
    <p:sldId id="350" r:id="rId18"/>
    <p:sldId id="351" r:id="rId19"/>
    <p:sldId id="310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DB8"/>
    <a:srgbClr val="007CB7"/>
    <a:srgbClr val="00A3E0"/>
    <a:srgbClr val="00BC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539" autoAdjust="0"/>
    <p:restoredTop sz="94541" autoAdjust="0"/>
  </p:normalViewPr>
  <p:slideViewPr>
    <p:cSldViewPr snapToGrid="0" snapToObjects="1">
      <p:cViewPr varScale="1">
        <p:scale>
          <a:sx n="124" d="100"/>
          <a:sy n="124" d="100"/>
        </p:scale>
        <p:origin x="2016" y="1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05EA32-BFEE-4D2B-8B59-060146E700AE}" type="datetimeFigureOut">
              <a:rPr lang="en-ZA" smtClean="0"/>
              <a:t>2021/03/11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8A88F9-7B1A-45B1-893D-9D74036720A2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114340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7011188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12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190229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0642880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A plug in or add-in or add-on is a software component that adds a specific feature to an existing computer program, and this allows customisation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14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3531428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898995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174822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7748054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3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11504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All journals can join the PKP PN provided they meet the following criteria: the journal must be running a compatible version of OJS,  the journal must have an ISSN, and he journal must have published at least one article.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5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040150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956283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54289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8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257764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9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0567411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10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3247874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8A88F9-7B1A-45B1-893D-9D74036720A2}" type="slidenum">
              <a:rPr lang="en-ZA" smtClean="0"/>
              <a:t>11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2131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77574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1971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374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9893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0686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83224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7907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46685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9835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3965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108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594484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37797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02715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11218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904AF4F-6F0A-FA4C-9BB0-C1C4B35C8C66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489A326-F1A9-E24A-8D20-09792BEE773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4310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03200" y="6297612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46" y="103188"/>
            <a:ext cx="947653" cy="820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973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681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173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236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048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653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E43D3D10-D42E-5D4D-A1E1-469243CE29E3}" type="datetimeFigureOut">
              <a:rPr lang="en-US" smtClean="0"/>
              <a:t>3/11/21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FA6F1482-B4D6-CD40-8A94-288E9E3C72C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4240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3"/>
            <a:ext cx="9143086" cy="6857314"/>
          </a:xfrm>
          <a:prstGeom prst="rect">
            <a:avLst/>
          </a:prstGeom>
        </p:spPr>
      </p:pic>
      <p:pic>
        <p:nvPicPr>
          <p:cNvPr id="3" name="Picture 2" descr="Header-01-01.pn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27439"/>
            <a:ext cx="9144000" cy="9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605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2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400" y="1931"/>
            <a:ext cx="9180000" cy="6881825"/>
          </a:xfrm>
          <a:prstGeom prst="rect">
            <a:avLst/>
          </a:prstGeom>
        </p:spPr>
      </p:pic>
      <p:pic>
        <p:nvPicPr>
          <p:cNvPr id="8" name="Picture 7" descr="Header-01-01.png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955127"/>
            <a:ext cx="9144000" cy="930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0241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access.lib.uct.ac.za/oa/continental-platform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universityworldnews.com/post.php?story=20210203114558607" TargetMode="External"/><Relationship Id="rId5" Type="http://schemas.openxmlformats.org/officeDocument/2006/relationships/hyperlink" Target="https://openbooks.uct.ac.za/uct/catalog/" TargetMode="External"/><Relationship Id="rId4" Type="http://schemas.openxmlformats.org/officeDocument/2006/relationships/hyperlink" Target="http://www.openaccess.lib.uct.ac.za/oa/continental-platform#books" TargetMode="Externa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journalsystems.com/ojs-3-user-guide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pkp.sfu.ca/pkp-pn/#join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232010" y="343439"/>
            <a:ext cx="8911989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ZA" sz="6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ZA" sz="40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Journal management - configuration of Open Journal Systems installation</a:t>
            </a:r>
          </a:p>
          <a:p>
            <a:pPr algn="ctr"/>
            <a:endParaRPr lang="en-US" sz="4000" dirty="0">
              <a:solidFill>
                <a:schemeClr val="accent1">
                  <a:lumMod val="75000"/>
                </a:schemeClr>
              </a:solidFill>
              <a:latin typeface="+mj-lt"/>
              <a:cs typeface="Times New Roman" panose="02020603050405020304" pitchFamily="18" charset="0"/>
            </a:endParaRPr>
          </a:p>
          <a:p>
            <a:pPr algn="ctr">
              <a:buClr>
                <a:srgbClr val="007CB7"/>
              </a:buClr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+mj-lt"/>
                <a:cs typeface="Times New Roman" panose="02020603050405020304" pitchFamily="18" charset="0"/>
              </a:rPr>
              <a:t>LIBSENSE Workshop 8 March 2021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5042" y="4380471"/>
            <a:ext cx="38531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ZA" dirty="0">
                <a:solidFill>
                  <a:schemeClr val="tx2">
                    <a:lumMod val="50000"/>
                  </a:schemeClr>
                </a:solidFill>
              </a:rPr>
              <a:t>Lena Nyahodza</a:t>
            </a:r>
          </a:p>
          <a:p>
            <a:pPr algn="ctr"/>
            <a:r>
              <a:rPr lang="en-ZA" dirty="0">
                <a:solidFill>
                  <a:schemeClr val="tx2">
                    <a:lumMod val="50000"/>
                  </a:schemeClr>
                </a:solidFill>
              </a:rPr>
              <a:t>UCT Libraries</a:t>
            </a:r>
          </a:p>
          <a:p>
            <a:pPr algn="ctr"/>
            <a:r>
              <a:rPr lang="en-ZA" dirty="0">
                <a:solidFill>
                  <a:schemeClr val="tx2">
                    <a:lumMod val="50000"/>
                  </a:schemeClr>
                </a:solidFill>
              </a:rPr>
              <a:t>Scholarly Communication &amp; Publishing </a:t>
            </a:r>
          </a:p>
          <a:p>
            <a:pPr algn="ctr"/>
            <a:r>
              <a:rPr lang="en-ZA" dirty="0">
                <a:solidFill>
                  <a:schemeClr val="tx2">
                    <a:lumMod val="50000"/>
                  </a:schemeClr>
                </a:solidFill>
              </a:rPr>
              <a:t>lena.nyahodza@uct.ac.za</a:t>
            </a:r>
          </a:p>
          <a:p>
            <a:pPr algn="ctr"/>
            <a:endParaRPr lang="en-ZA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040914" y="5515429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ZA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04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Establishing a new journal 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0E8B789-3736-471E-A1E0-5BEC4E3066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399" y="1463247"/>
            <a:ext cx="7602878" cy="435192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F412570D-4D23-45FC-B3D5-FDF0294808F3}"/>
              </a:ext>
            </a:extLst>
          </p:cNvPr>
          <p:cNvSpPr/>
          <p:nvPr/>
        </p:nvSpPr>
        <p:spPr>
          <a:xfrm>
            <a:off x="1130156" y="2774023"/>
            <a:ext cx="4243227" cy="30411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000" dirty="0">
                <a:solidFill>
                  <a:schemeClr val="accent1">
                    <a:lumMod val="50000"/>
                  </a:schemeClr>
                </a:solidFill>
              </a:rPr>
              <a:t>A list of your journals &amp; their short name will appear here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EB3B868-DEF5-4D61-83F7-1FAAFAF2C331}"/>
              </a:ext>
            </a:extLst>
          </p:cNvPr>
          <p:cNvCxnSpPr>
            <a:cxnSpLocks/>
          </p:cNvCxnSpPr>
          <p:nvPr/>
        </p:nvCxnSpPr>
        <p:spPr>
          <a:xfrm flipV="1">
            <a:off x="7346022" y="2609636"/>
            <a:ext cx="493160" cy="81936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pic>
        <p:nvPicPr>
          <p:cNvPr id="6" name="Picture 5">
            <a:extLst>
              <a:ext uri="{FF2B5EF4-FFF2-40B4-BE49-F238E27FC236}">
                <a16:creationId xmlns:a16="http://schemas.microsoft.com/office/drawing/2014/main" id="{25CFA746-CA26-4EEB-A0DF-120A6D5A512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7249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Establishing a new journal 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1029710-BA54-4C33-B6A2-94D116450E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951" y="2217685"/>
            <a:ext cx="8671388" cy="3700232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109D5F3-D643-49BE-9360-2E9A119EC709}"/>
              </a:ext>
            </a:extLst>
          </p:cNvPr>
          <p:cNvSpPr txBox="1"/>
          <p:nvPr/>
        </p:nvSpPr>
        <p:spPr>
          <a:xfrm>
            <a:off x="380144" y="5569132"/>
            <a:ext cx="3821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600" dirty="0"/>
              <a:t>Abbreviation of Journal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FF921E-4B1A-4321-87EF-B8AD7673E8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80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OJS navigation interface/dashboard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2E72C3C-0AF8-402D-9A35-FD5428647E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757" y="1602769"/>
            <a:ext cx="8471044" cy="4325420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0109215-B2E5-413B-9B42-7FF3B9EF257B}"/>
              </a:ext>
            </a:extLst>
          </p:cNvPr>
          <p:cNvSpPr/>
          <p:nvPr/>
        </p:nvSpPr>
        <p:spPr>
          <a:xfrm>
            <a:off x="215757" y="5517222"/>
            <a:ext cx="1602769" cy="318499"/>
          </a:xfrm>
          <a:prstGeom prst="rect">
            <a:avLst/>
          </a:prstGeom>
          <a:solidFill>
            <a:schemeClr val="tx2">
              <a:lumMod val="5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F89107B-6226-4D92-9E0E-08A7BCC0DD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23164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Journal setting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ZA" sz="2800" dirty="0"/>
              <a:t>Journal setting gives journal managers access </a:t>
            </a:r>
            <a:r>
              <a:rPr lang="en-ZA" sz="2400" dirty="0"/>
              <a:t>to: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/>
              <a:t>Masthead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/>
              <a:t>Contact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/>
              <a:t>Sections</a:t>
            </a:r>
          </a:p>
          <a:p>
            <a:pPr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ZA" sz="2400" dirty="0"/>
              <a:t>Categories</a:t>
            </a:r>
          </a:p>
          <a:p>
            <a:pPr marL="0" indent="0">
              <a:lnSpc>
                <a:spcPct val="150000"/>
              </a:lnSpc>
              <a:buNone/>
            </a:pPr>
            <a:endParaRPr lang="en-ZA" sz="2400" dirty="0"/>
          </a:p>
          <a:p>
            <a:pPr marL="457200" lvl="1" indent="0"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545AC13-2CD9-40E8-8D56-C696F04718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29954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Website setting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400" dirty="0"/>
              <a:t>Appearance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Information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Archiving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Languages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Plugins – add a specific feature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Announcements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Navigation Menus</a:t>
            </a:r>
          </a:p>
          <a:p>
            <a:pPr>
              <a:lnSpc>
                <a:spcPct val="150000"/>
              </a:lnSpc>
            </a:pPr>
            <a:endParaRPr lang="en-ZA" sz="2400" dirty="0"/>
          </a:p>
          <a:p>
            <a:pPr marL="457200" lvl="1" indent="0"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331D9A4-6394-4E28-9F1D-C296149637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85119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Workflow settings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400" dirty="0"/>
              <a:t>Components – items to be submitted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Submission – guidelines and privacy statement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Review – guidelines for reviewers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Publisher Library – documents for the publishing team 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 Emails – activation of auto-emails </a:t>
            </a:r>
          </a:p>
          <a:p>
            <a:pPr marL="0" indent="0">
              <a:lnSpc>
                <a:spcPct val="150000"/>
              </a:lnSpc>
              <a:buNone/>
            </a:pPr>
            <a:endParaRPr lang="en-ZA" sz="2400" dirty="0"/>
          </a:p>
          <a:p>
            <a:pPr marL="457200" lvl="1" indent="0"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1B1C476-D82B-4146-B717-3F9D89DD8B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7375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Distribution settings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600" dirty="0"/>
              <a:t>Indexing – relating to search engines</a:t>
            </a:r>
          </a:p>
          <a:p>
            <a:pPr>
              <a:lnSpc>
                <a:spcPct val="150000"/>
              </a:lnSpc>
            </a:pPr>
            <a:r>
              <a:rPr lang="en-ZA" sz="2600" dirty="0"/>
              <a:t> Access – security-related options </a:t>
            </a:r>
          </a:p>
          <a:p>
            <a:pPr>
              <a:lnSpc>
                <a:spcPct val="150000"/>
              </a:lnSpc>
            </a:pPr>
            <a:r>
              <a:rPr lang="en-ZA" sz="2600" dirty="0"/>
              <a:t> Payments – (applies to gold and subscription journals) </a:t>
            </a:r>
          </a:p>
          <a:p>
            <a:pPr>
              <a:lnSpc>
                <a:spcPct val="150000"/>
              </a:lnSpc>
            </a:pPr>
            <a:r>
              <a:rPr lang="en-ZA" sz="2600" dirty="0"/>
              <a:t> Permissions – licenses and self-archiving specifications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4F80A9-A374-405B-B55D-C82E4AC5CF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1781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400" b="1" dirty="0">
                <a:solidFill>
                  <a:srgbClr val="0070C0"/>
                </a:solidFill>
              </a:rPr>
              <a:t>Invitation to publish – continental platfo</a:t>
            </a:r>
            <a:r>
              <a:rPr lang="en-ZA" sz="3200" b="1" dirty="0">
                <a:solidFill>
                  <a:srgbClr val="0070C0"/>
                </a:solidFill>
              </a:rPr>
              <a:t>rm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ZA" sz="2400" dirty="0"/>
              <a:t>UCT libraries would like to invite academic libraries to publish scholarly output on the </a:t>
            </a:r>
            <a:r>
              <a:rPr lang="en-ZA" sz="2400" dirty="0">
                <a:hlinkClick r:id="rId3"/>
              </a:rPr>
              <a:t>continental platform</a:t>
            </a:r>
            <a:r>
              <a:rPr lang="en-ZA" sz="2400" dirty="0"/>
              <a:t>:</a:t>
            </a:r>
          </a:p>
          <a:p>
            <a:pPr>
              <a:lnSpc>
                <a:spcPct val="150000"/>
              </a:lnSpc>
            </a:pPr>
            <a:r>
              <a:rPr lang="en-ZA" sz="2200" dirty="0"/>
              <a:t>Open to any African academic institutions</a:t>
            </a:r>
          </a:p>
          <a:p>
            <a:pPr>
              <a:lnSpc>
                <a:spcPct val="150000"/>
              </a:lnSpc>
            </a:pPr>
            <a:r>
              <a:rPr lang="en-ZA" sz="2200" dirty="0"/>
              <a:t>Technical support is provided by the University of Cape Town for OJS and </a:t>
            </a:r>
            <a:r>
              <a:rPr lang="en-ZA" sz="2200" dirty="0">
                <a:hlinkClick r:id="rId4"/>
              </a:rPr>
              <a:t>OMP</a:t>
            </a:r>
            <a:r>
              <a:rPr lang="en-ZA" sz="2200" dirty="0"/>
              <a:t> (catalogue available </a:t>
            </a:r>
            <a:r>
              <a:rPr lang="en-ZA" sz="2200" dirty="0">
                <a:hlinkClick r:id="rId5"/>
              </a:rPr>
              <a:t>here</a:t>
            </a:r>
            <a:r>
              <a:rPr lang="en-ZA" sz="2200" dirty="0"/>
              <a:t>)</a:t>
            </a:r>
          </a:p>
          <a:p>
            <a:pPr>
              <a:lnSpc>
                <a:spcPct val="150000"/>
              </a:lnSpc>
            </a:pPr>
            <a:r>
              <a:rPr lang="en-ZA" sz="2200" dirty="0"/>
              <a:t>Training is provided to academics libraries, journal managers and editors by UCT Libraries</a:t>
            </a:r>
          </a:p>
          <a:p>
            <a:pPr>
              <a:lnSpc>
                <a:spcPct val="150000"/>
              </a:lnSpc>
            </a:pPr>
            <a:r>
              <a:rPr lang="en-ZA" sz="2200" dirty="0">
                <a:hlinkClick r:id="rId6"/>
              </a:rPr>
              <a:t>Access</a:t>
            </a:r>
            <a:r>
              <a:rPr lang="en-ZA" sz="2200" dirty="0"/>
              <a:t> more news on the continental platform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sz="24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5280B22-ABAD-4B4C-BFBA-0C737C69B61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31744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48343" y="1569660"/>
            <a:ext cx="8795657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endParaRPr lang="en-US" sz="2400" dirty="0">
              <a:latin typeface="Calibri" panose="020F0502020204030204" pitchFamily="34" charset="0"/>
            </a:endParaRPr>
          </a:p>
          <a:p>
            <a:pPr algn="ctr">
              <a:lnSpc>
                <a:spcPct val="150000"/>
              </a:lnSpc>
            </a:pPr>
            <a:r>
              <a:rPr lang="en-US" sz="60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</a:rPr>
              <a:t>Thank you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sz="2400" dirty="0">
              <a:latin typeface="Calibri" panose="020F050202020403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89D03C2-F4E4-4B38-AAF3-F9B71249D2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701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400" dirty="0"/>
              <a:t>About Open Journal Systems (OJS) &amp; benefits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Configuration of your OJS installation </a:t>
            </a:r>
            <a: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ZA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</a:t>
            </a:r>
            <a:r>
              <a:rPr lang="en-ZA" sz="2400" dirty="0"/>
              <a:t>ournal manager </a:t>
            </a:r>
          </a:p>
          <a:p>
            <a:pPr lvl="1">
              <a:lnSpc>
                <a:spcPct val="150000"/>
              </a:lnSpc>
              <a:buSzPct val="97000"/>
              <a:buFont typeface="Wingdings" panose="05000000000000000000" pitchFamily="2" charset="2"/>
              <a:buChar char="Ø"/>
            </a:pPr>
            <a:r>
              <a:rPr lang="en-ZA" sz="2000" dirty="0"/>
              <a:t>OJS navigation interface/dashboard</a:t>
            </a:r>
          </a:p>
          <a:p>
            <a:pPr lvl="1">
              <a:lnSpc>
                <a:spcPct val="150000"/>
              </a:lnSpc>
              <a:buSzPct val="97000"/>
              <a:buFont typeface="Wingdings" panose="05000000000000000000" pitchFamily="2" charset="2"/>
              <a:buChar char="Ø"/>
            </a:pPr>
            <a:r>
              <a:rPr lang="en-ZA" sz="2000" dirty="0"/>
              <a:t>Journal settings</a:t>
            </a:r>
          </a:p>
          <a:p>
            <a:pPr lvl="1">
              <a:lnSpc>
                <a:spcPct val="150000"/>
              </a:lnSpc>
              <a:buSzPct val="97000"/>
              <a:buFont typeface="Wingdings" panose="05000000000000000000" pitchFamily="2" charset="2"/>
              <a:buChar char="Ø"/>
            </a:pPr>
            <a:r>
              <a:rPr lang="en-ZA" sz="2000" dirty="0"/>
              <a:t>Website settings</a:t>
            </a:r>
          </a:p>
          <a:p>
            <a:pPr lvl="1">
              <a:lnSpc>
                <a:spcPct val="150000"/>
              </a:lnSpc>
              <a:buSzPct val="97000"/>
              <a:buFont typeface="Wingdings" panose="05000000000000000000" pitchFamily="2" charset="2"/>
              <a:buChar char="Ø"/>
            </a:pPr>
            <a:r>
              <a:rPr lang="en-ZA" sz="2000" dirty="0"/>
              <a:t>Workflow settings – configuration of editorial section </a:t>
            </a:r>
          </a:p>
          <a:p>
            <a:pPr lvl="1">
              <a:lnSpc>
                <a:spcPct val="150000"/>
              </a:lnSpc>
              <a:buSzPct val="97000"/>
              <a:buFont typeface="Wingdings" panose="05000000000000000000" pitchFamily="2" charset="2"/>
              <a:buChar char="Ø"/>
            </a:pPr>
            <a:r>
              <a:rPr lang="en-ZA" sz="2000" dirty="0"/>
              <a:t>The Distribution settings – visibility of your journal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B0A65C4-E47C-4AE3-A26E-C3EA973153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35867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About Open Journal Systems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400" dirty="0"/>
              <a:t>Open source software </a:t>
            </a:r>
            <a: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ZA" sz="2400" dirty="0"/>
              <a:t>by Public Knowledge Project (PKP)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Highly flexible open source software 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Customise to meet the needs of the publisher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Download for free and install on a local Web server- OJS 3 </a:t>
            </a:r>
            <a:r>
              <a:rPr lang="en-ZA" sz="2400" dirty="0">
                <a:hlinkClick r:id="rId3"/>
              </a:rPr>
              <a:t>user guide </a:t>
            </a:r>
            <a:r>
              <a:rPr lang="en-ZA" sz="2400" dirty="0"/>
              <a:t>provides server requirements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Single instance – support the operation of many journals 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Managing and publishing scholarly articles online</a:t>
            </a:r>
          </a:p>
          <a:p>
            <a:pPr marL="457200" lvl="1" indent="0"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9AC7DA0-198C-43AC-9D5C-858B59EB05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86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" y="1535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ZA" sz="3600" b="1" dirty="0">
              <a:solidFill>
                <a:srgbClr val="0070C0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About PKP Projects</a:t>
            </a:r>
          </a:p>
        </p:txBody>
      </p:sp>
      <p:pic>
        <p:nvPicPr>
          <p:cNvPr id="4" name="Google Shape;98;p18" descr="pkp-black-transparent.png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541305" y="1799239"/>
            <a:ext cx="3254190" cy="278130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Google Shape;99;p18"/>
          <p:cNvSpPr txBox="1">
            <a:spLocks/>
          </p:cNvSpPr>
          <p:nvPr/>
        </p:nvSpPr>
        <p:spPr>
          <a:xfrm>
            <a:off x="4336800" y="1593252"/>
            <a:ext cx="404520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200"/>
              <a:buFont typeface="Roboto"/>
              <a:buNone/>
              <a:tabLst/>
              <a:defRPr/>
            </a:pP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Develops free, </a:t>
            </a: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open source</a:t>
            </a: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 software and conducts research to improve the </a:t>
            </a: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quality</a:t>
            </a: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 and </a:t>
            </a: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reach</a:t>
            </a:r>
            <a:r>
              <a:rPr kumimoji="0" lang="en-ZA" sz="3200" b="0" i="0" u="none" strike="noStrike" kern="0" cap="none" spc="0" normalizeH="0" baseline="0" noProof="0" dirty="0">
                <a:ln>
                  <a:noFill/>
                </a:ln>
                <a:solidFill>
                  <a:srgbClr val="999999"/>
                </a:solidFill>
                <a:effectLst/>
                <a:uLnTx/>
                <a:uFillTx/>
                <a:latin typeface="Palatino Linotype" panose="02040502050505030304" pitchFamily="18" charset="0"/>
                <a:sym typeface="Roboto"/>
              </a:rPr>
              <a:t> of scholarly publishing.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6743700" y="5627946"/>
            <a:ext cx="17187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sz="1600" dirty="0"/>
              <a:t>Adopted from PKP</a:t>
            </a:r>
          </a:p>
        </p:txBody>
      </p:sp>
      <p:pic>
        <p:nvPicPr>
          <p:cNvPr id="9" name="Google Shape;110;p20" descr="178711986_ab99516de7_b copy.jpg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4879348"/>
            <a:ext cx="9144000" cy="1978651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11;p20"/>
          <p:cNvSpPr txBox="1"/>
          <p:nvPr/>
        </p:nvSpPr>
        <p:spPr>
          <a:xfrm>
            <a:off x="-3300" y="4879348"/>
            <a:ext cx="4575300" cy="1963452"/>
          </a:xfrm>
          <a:prstGeom prst="rect">
            <a:avLst/>
          </a:prstGeom>
          <a:solidFill>
            <a:srgbClr val="990000"/>
          </a:solidFill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ea typeface="Roboto"/>
                <a:cs typeface="Roboto"/>
                <a:sym typeface="Roboto"/>
              </a:rPr>
              <a:t>Free Software?</a:t>
            </a:r>
            <a:endParaRPr sz="4800" dirty="0">
              <a:solidFill>
                <a:srgbClr val="FFFFFF"/>
              </a:solidFill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800" dirty="0">
                <a:solidFill>
                  <a:srgbClr val="FFFFFF"/>
                </a:solidFill>
                <a:ea typeface="Roboto"/>
                <a:cs typeface="Roboto"/>
                <a:sym typeface="Roboto"/>
              </a:rPr>
              <a:t>Open Source?</a:t>
            </a:r>
            <a:endParaRPr sz="4800" dirty="0">
              <a:solidFill>
                <a:srgbClr val="FFFFFF"/>
              </a:solidFill>
              <a:ea typeface="Roboto"/>
              <a:cs typeface="Roboto"/>
              <a:sym typeface="Roboto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FE0215BD-AFAA-435F-AF5F-9E042513B5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5423" y="283215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5718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Benefits of OJS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400" dirty="0"/>
              <a:t>Allows collaboration through multiple instances on a server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Automatically indexed in Google Scholar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Interoperates with third party systems </a:t>
            </a:r>
            <a: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ZA" sz="2400" dirty="0"/>
              <a:t>CrossRef, ORCID, DOAJ, etc.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Provides free preservation of OJS journals that meet a specific </a:t>
            </a:r>
            <a:r>
              <a:rPr lang="en-ZA" sz="2400" dirty="0">
                <a:hlinkClick r:id="rId3"/>
              </a:rPr>
              <a:t>criteria</a:t>
            </a:r>
            <a:r>
              <a:rPr lang="en-ZA" sz="2400" dirty="0"/>
              <a:t> through LOCKSS </a:t>
            </a:r>
          </a:p>
          <a:p>
            <a:pPr marL="0" indent="0">
              <a:lnSpc>
                <a:spcPct val="150000"/>
              </a:lnSpc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034407A-ECC6-4CD1-9F99-B93D0471261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865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Benefits of OJS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600" dirty="0"/>
              <a:t>Allows operational tasks such as: manuscript submissions, editorial &amp; review process online</a:t>
            </a:r>
          </a:p>
          <a:p>
            <a:pPr>
              <a:lnSpc>
                <a:spcPct val="150000"/>
              </a:lnSpc>
            </a:pPr>
            <a:r>
              <a:rPr lang="en-ZA" sz="2600" dirty="0"/>
              <a:t>Provides an editorial history and tracks activities online</a:t>
            </a:r>
          </a:p>
          <a:p>
            <a:pPr>
              <a:lnSpc>
                <a:spcPct val="150000"/>
              </a:lnSpc>
            </a:pPr>
            <a:r>
              <a:rPr lang="en-ZA" sz="2600" dirty="0"/>
              <a:t>Email notifications of new tasks</a:t>
            </a:r>
          </a:p>
          <a:p>
            <a:pPr>
              <a:lnSpc>
                <a:spcPct val="150000"/>
              </a:lnSpc>
            </a:pPr>
            <a:r>
              <a:rPr lang="en-ZA" sz="2600" dirty="0"/>
              <a:t>Publishes content online in different formats</a:t>
            </a:r>
          </a:p>
          <a:p>
            <a:pPr marL="457200" lvl="1" indent="0"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C113390-8C77-4E65-8203-8F53F7B5F5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03310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The role of a journal manager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ZA" sz="2400" dirty="0"/>
              <a:t>Installation of OJS infrastructure starts with IT support as they download and install the software  </a:t>
            </a:r>
          </a:p>
          <a:p>
            <a:pPr>
              <a:lnSpc>
                <a:spcPct val="150000"/>
              </a:lnSpc>
            </a:pPr>
            <a:r>
              <a:rPr lang="en-ZA" sz="2400" dirty="0"/>
              <a:t>The installation continues </a:t>
            </a:r>
            <a:r>
              <a:rPr lang="en-ZA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en-ZA" sz="2400" dirty="0"/>
              <a:t>journal manager’s  role 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ZA" sz="2200" dirty="0">
                <a:solidFill>
                  <a:srgbClr val="0070C0"/>
                </a:solidFill>
              </a:rPr>
              <a:t>creates the journal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ZA" sz="2200" dirty="0">
                <a:solidFill>
                  <a:srgbClr val="0070C0"/>
                </a:solidFill>
              </a:rPr>
              <a:t>works on the configuration/population of the journal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ZA" sz="2000" dirty="0"/>
              <a:t>journal manager support customisation of the journal</a:t>
            </a:r>
          </a:p>
          <a:p>
            <a:pPr lvl="1">
              <a:lnSpc>
                <a:spcPct val="150000"/>
              </a:lnSpc>
              <a:buFont typeface="Courier New" panose="02070309020205020404" pitchFamily="49" charset="0"/>
              <a:buChar char="o"/>
            </a:pPr>
            <a:r>
              <a:rPr lang="en-ZA" sz="2000" dirty="0"/>
              <a:t>support editorial process and trouble shooting</a:t>
            </a:r>
            <a:endParaRPr lang="en-ZA" sz="2400" dirty="0"/>
          </a:p>
          <a:p>
            <a:pPr>
              <a:lnSpc>
                <a:spcPct val="150000"/>
              </a:lnSpc>
            </a:pPr>
            <a:endParaRPr lang="en-ZA" sz="2400" dirty="0"/>
          </a:p>
          <a:p>
            <a:pPr marL="457200" lvl="1" indent="0">
              <a:buNone/>
            </a:pPr>
            <a:endParaRPr lang="en-ZA" sz="2600" dirty="0"/>
          </a:p>
          <a:p>
            <a:pPr marL="0" indent="0">
              <a:buNone/>
            </a:pPr>
            <a:endParaRPr lang="en-ZA" sz="2600" dirty="0"/>
          </a:p>
          <a:p>
            <a:endParaRPr lang="en-ZA" sz="2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724D863-4ED2-4BD1-8129-BE7B65FB1E4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37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Establishing a new journal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5573A9DA-DD2A-4196-98DC-0CBAE2FD18D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0144" y="2106202"/>
            <a:ext cx="8633681" cy="2681555"/>
          </a:xfrm>
          <a:prstGeom prst="rect">
            <a:avLst/>
          </a:prstGeom>
        </p:spPr>
      </p:pic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47685BD2-E945-4CB3-854A-6512F3D19944}"/>
              </a:ext>
            </a:extLst>
          </p:cNvPr>
          <p:cNvCxnSpPr>
            <a:cxnSpLocks/>
          </p:cNvCxnSpPr>
          <p:nvPr/>
        </p:nvCxnSpPr>
        <p:spPr>
          <a:xfrm flipV="1">
            <a:off x="7202184" y="2589088"/>
            <a:ext cx="1397286" cy="70891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Picture 4">
            <a:extLst>
              <a:ext uri="{FF2B5EF4-FFF2-40B4-BE49-F238E27FC236}">
                <a16:creationId xmlns:a16="http://schemas.microsoft.com/office/drawing/2014/main" id="{7E475EC0-A71C-480C-93D9-55553B74818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6785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ZA" sz="3600" b="1" dirty="0">
                <a:solidFill>
                  <a:srgbClr val="0070C0"/>
                </a:solidFill>
              </a:rPr>
            </a:br>
            <a:r>
              <a:rPr lang="en-ZA" sz="3600" b="1" dirty="0">
                <a:solidFill>
                  <a:srgbClr val="0070C0"/>
                </a:solidFill>
              </a:rPr>
              <a:t>Establishing a new journal </a:t>
            </a:r>
            <a:br>
              <a:rPr lang="en-ZA" sz="3600" b="1" dirty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</a:br>
            <a:endParaRPr lang="en-ZA" sz="3600" b="1" dirty="0">
              <a:solidFill>
                <a:srgbClr val="0070C0"/>
              </a:solidFill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8D7E7E2-FDDD-48CB-A6C9-417A7328B4A4}"/>
              </a:ext>
            </a:extLst>
          </p:cNvPr>
          <p:cNvGrpSpPr/>
          <p:nvPr/>
        </p:nvGrpSpPr>
        <p:grpSpPr>
          <a:xfrm>
            <a:off x="308225" y="1779107"/>
            <a:ext cx="8527550" cy="4062841"/>
            <a:chOff x="47625" y="1690687"/>
            <a:chExt cx="9048750" cy="4314328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213D19A5-CF83-4DC5-B27D-DC440B6BDF0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7625" y="1690687"/>
              <a:ext cx="9048750" cy="4314328"/>
            </a:xfrm>
            <a:prstGeom prst="rect">
              <a:avLst/>
            </a:prstGeom>
          </p:spPr>
        </p:pic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3BA4ADDB-02D5-4040-9585-D980CB611790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4212494" y="2138523"/>
              <a:ext cx="1783597" cy="469614"/>
            </a:xfrm>
            <a:prstGeom prst="straightConnector1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1AB68A2A-82F2-4FD6-8477-073713D918B0}"/>
                </a:ext>
              </a:extLst>
            </p:cNvPr>
            <p:cNvSpPr txBox="1"/>
            <p:nvPr/>
          </p:nvSpPr>
          <p:spPr>
            <a:xfrm>
              <a:off x="6068100" y="1784580"/>
              <a:ext cx="2325887" cy="707886"/>
            </a:xfrm>
            <a:prstGeom prst="rect">
              <a:avLst/>
            </a:prstGeom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r>
                <a:rPr lang="en-ZA" sz="2000" dirty="0"/>
                <a:t>Initial stage: new journal</a:t>
              </a:r>
            </a:p>
          </p:txBody>
        </p:sp>
      </p:grp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E0D29B1D-B4AD-445C-8808-040CFE9E277A}"/>
              </a:ext>
            </a:extLst>
          </p:cNvPr>
          <p:cNvSpPr/>
          <p:nvPr/>
        </p:nvSpPr>
        <p:spPr>
          <a:xfrm>
            <a:off x="2558265" y="2373330"/>
            <a:ext cx="1582220" cy="469614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B20DF15-F54E-4F8A-8D14-E0824F492D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33279" y="6227521"/>
            <a:ext cx="838200" cy="332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0442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8204</TotalTime>
  <Words>623</Words>
  <Application>Microsoft Macintosh PowerPoint</Application>
  <PresentationFormat>On-screen Show (4:3)</PresentationFormat>
  <Paragraphs>117</Paragraphs>
  <Slides>18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Calibri</vt:lpstr>
      <vt:lpstr>Courier New</vt:lpstr>
      <vt:lpstr>Palatino Linotype</vt:lpstr>
      <vt:lpstr>Roboto</vt:lpstr>
      <vt:lpstr>Times New Roman</vt:lpstr>
      <vt:lpstr>Wingdings</vt:lpstr>
      <vt:lpstr>Office Theme</vt:lpstr>
      <vt:lpstr>Custom Design</vt:lpstr>
      <vt:lpstr>PowerPoint Presentation</vt:lpstr>
      <vt:lpstr> Overview</vt:lpstr>
      <vt:lpstr> About Open Journal Systems</vt:lpstr>
      <vt:lpstr>PowerPoint Presentation</vt:lpstr>
      <vt:lpstr> Benefits of OJS  </vt:lpstr>
      <vt:lpstr> Benefits of OJS  </vt:lpstr>
      <vt:lpstr> The role of a journal manager  </vt:lpstr>
      <vt:lpstr> Establishing a new journal  </vt:lpstr>
      <vt:lpstr> Establishing a new journal  </vt:lpstr>
      <vt:lpstr> Establishing a new journal   </vt:lpstr>
      <vt:lpstr> Establishing a new journal   </vt:lpstr>
      <vt:lpstr> OJS navigation interface/dashboard  </vt:lpstr>
      <vt:lpstr> Journal setting  </vt:lpstr>
      <vt:lpstr> Website setting  </vt:lpstr>
      <vt:lpstr> Workflow settings  </vt:lpstr>
      <vt:lpstr> Distribution settings  </vt:lpstr>
      <vt:lpstr> Invitation to publish – continental platform  </vt:lpstr>
      <vt:lpstr>PowerPoint Presentation</vt:lpstr>
    </vt:vector>
  </TitlesOfParts>
  <Company>Switch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Simone</dc:creator>
  <cp:lastModifiedBy>Jean Fairbairn</cp:lastModifiedBy>
  <cp:revision>359</cp:revision>
  <dcterms:created xsi:type="dcterms:W3CDTF">2013-08-26T08:28:51Z</dcterms:created>
  <dcterms:modified xsi:type="dcterms:W3CDTF">2021-03-11T14:12:54Z</dcterms:modified>
</cp:coreProperties>
</file>