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4" r:id="rId2"/>
  </p:sldMasterIdLst>
  <p:notesMasterIdLst>
    <p:notesMasterId r:id="rId16"/>
  </p:notesMasterIdLst>
  <p:sldIdLst>
    <p:sldId id="351" r:id="rId3"/>
    <p:sldId id="259" r:id="rId4"/>
    <p:sldId id="260" r:id="rId5"/>
    <p:sldId id="348" r:id="rId6"/>
    <p:sldId id="346" r:id="rId7"/>
    <p:sldId id="302" r:id="rId8"/>
    <p:sldId id="265" r:id="rId9"/>
    <p:sldId id="266" r:id="rId10"/>
    <p:sldId id="264" r:id="rId11"/>
    <p:sldId id="313" r:id="rId12"/>
    <p:sldId id="350" r:id="rId13"/>
    <p:sldId id="347" r:id="rId14"/>
    <p:sldId id="349" r:id="rId15"/>
  </p:sldIdLst>
  <p:sldSz cx="12192000" cy="6858000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308E"/>
    <a:srgbClr val="828282"/>
    <a:srgbClr val="53C2E6"/>
    <a:srgbClr val="BCAFA8"/>
    <a:srgbClr val="00A15B"/>
    <a:srgbClr val="FCEE64"/>
    <a:srgbClr val="151462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A62B08-EA80-4AA2-997E-97A1EC94202D}" v="655" dt="2024-09-05T09:59:28.6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08" autoAdjust="0"/>
    <p:restoredTop sz="94647"/>
  </p:normalViewPr>
  <p:slideViewPr>
    <p:cSldViewPr snapToGrid="0">
      <p:cViewPr varScale="1">
        <p:scale>
          <a:sx n="132" d="100"/>
          <a:sy n="132" d="100"/>
        </p:scale>
        <p:origin x="288" y="16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44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478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buNone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Click to edit the notes' format</a:t>
            </a:r>
          </a:p>
        </p:txBody>
      </p:sp>
      <p:sp>
        <p:nvSpPr>
          <p:cNvPr id="479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Times New Roman"/>
              </a:rPr>
              <a:t>&lt;header&gt;</a:t>
            </a:r>
          </a:p>
        </p:txBody>
      </p:sp>
      <p:sp>
        <p:nvSpPr>
          <p:cNvPr id="480" name="PlaceHolder 4"/>
          <p:cNvSpPr>
            <a:spLocks noGrp="1"/>
          </p:cNvSpPr>
          <p:nvPr>
            <p:ph type="dt" idx="66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en-GB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  <p:sp>
        <p:nvSpPr>
          <p:cNvPr id="481" name="PlaceHolder 5"/>
          <p:cNvSpPr>
            <a:spLocks noGrp="1"/>
          </p:cNvSpPr>
          <p:nvPr>
            <p:ph type="ftr" idx="67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en-GB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482" name="PlaceHolder 6"/>
          <p:cNvSpPr>
            <a:spLocks noGrp="1"/>
          </p:cNvSpPr>
          <p:nvPr>
            <p:ph type="sldNum" idx="68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en-GB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7C2FA6CB-5ED7-424A-BC89-004C5BEAEE98}" type="slidenum">
              <a:rPr lang="en-GB" sz="1400" b="0" strike="noStrike" spc="-1">
                <a:solidFill>
                  <a:srgbClr val="000000"/>
                </a:solidFill>
                <a:latin typeface="Times New Roman"/>
              </a:rPr>
              <a:t>‹#›</a:t>
            </a:fld>
            <a:endParaRPr lang="en-GB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68"/>
          </p:nvPr>
        </p:nvSpPr>
        <p:spPr/>
        <p:txBody>
          <a:bodyPr/>
          <a:lstStyle/>
          <a:p>
            <a:pPr indent="0" algn="r">
              <a:buNone/>
            </a:pPr>
            <a:fld id="{7C2FA6CB-5ED7-424A-BC89-004C5BEAEE98}" type="slidenum">
              <a:rPr lang="en-GB" sz="1400" b="0" strike="noStrike" spc="-1" smtClean="0">
                <a:solidFill>
                  <a:srgbClr val="000000"/>
                </a:solidFill>
                <a:latin typeface="Times New Roman"/>
              </a:rPr>
              <a:t>7</a:t>
            </a:fld>
            <a:endParaRPr lang="en-GB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83439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4320"/>
            <a:ext cx="10972080" cy="1141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547280"/>
            <a:ext cx="10972080" cy="4524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DEFCF038-A598-417D-8A3C-9F7F3CC16263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userDrawn="1">
  <p:cSld name="1_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F17B6CF-0257-4EB4-AC2F-B4F653759231}" type="datetimeFigureOut">
              <a:rPr lang="en-GB"/>
              <a:t>28/10/2024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A8978DA-4106-4236-AE89-7AD53C83A9B5}" type="slidenum">
              <a:rPr lang="en-GB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932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6"/>
          </p:nvPr>
        </p:nvSpPr>
        <p:spPr/>
        <p:txBody>
          <a:bodyPr/>
          <a:lstStyle/>
          <a:p>
            <a:fld id="{A3484A43-D360-4A02-8E80-327AB006EE89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4320"/>
            <a:ext cx="10972080" cy="1141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ftr" idx="1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GB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sldNum" idx="2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GB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FFB8701B-362A-4693-B5D4-C9DE3FC464A6}" type="slidenum">
              <a:rPr lang="en-GB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‹#›</a:t>
            </a:fld>
            <a:endParaRPr lang="en-GB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 idx="3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n-GB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4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ftr" idx="25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GB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41" name="PlaceHolder 2"/>
          <p:cNvSpPr>
            <a:spLocks noGrp="1"/>
          </p:cNvSpPr>
          <p:nvPr>
            <p:ph type="sldNum" idx="26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GB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77D8D07B-986F-4F54-8B7E-BD67944F5070}" type="slidenum">
              <a:rPr lang="en-GB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‹#›</a:t>
            </a:fld>
            <a:endParaRPr lang="en-GB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dt" idx="27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n-GB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  <p:sp>
        <p:nvSpPr>
          <p:cNvPr id="43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GB" sz="4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4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4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Relationship Id="rId9" Type="http://schemas.openxmlformats.org/officeDocument/2006/relationships/hyperlink" Target="about:blank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jpe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6" Type="http://schemas.openxmlformats.org/officeDocument/2006/relationships/image" Target="../media/image3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jpe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1.gif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35FFDC1-3D89-408B-9D67-46AA94E664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8047881" y="-1531887"/>
            <a:ext cx="1580113" cy="5461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0A70200-B26A-4D9B-9E0C-347E1C8A993D}" type="datetime3">
              <a:rPr lang="en-US" sz="1200" b="0" i="0" u="none" strike="noStrike" cap="none" spc="0">
                <a:ln>
                  <a:noFill/>
                </a:ln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28 October 2024</a:t>
            </a:fld>
            <a:endParaRPr lang="en-GB" sz="1200" b="0" i="0" u="none" strike="noStrike" cap="none" spc="0">
              <a:ln>
                <a:noFill/>
              </a:ln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AEB40BA-E965-4EB9-BF54-94E7CBA41B60}" type="slidenum">
              <a:rPr lang="en-GB" sz="1200" b="0" i="0" u="none" strike="noStrike" cap="none" spc="0">
                <a:ln>
                  <a:noFill/>
                </a:ln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1</a:t>
            </a:fld>
            <a:endParaRPr lang="en-GB" sz="1200" b="0" i="0" u="none" strike="noStrike" cap="none" spc="0">
              <a:ln>
                <a:noFill/>
              </a:ln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CustomShape 3"/>
          <p:cNvSpPr/>
          <p:nvPr/>
        </p:nvSpPr>
        <p:spPr bwMode="auto">
          <a:xfrm flipH="1">
            <a:off x="0" y="0"/>
            <a:ext cx="6172560" cy="6857640"/>
          </a:xfrm>
          <a:custGeom>
            <a:avLst/>
            <a:gdLst/>
            <a:ahLst/>
            <a:cxnLst/>
            <a:rect l="l" t="t" r="r" b="b"/>
            <a:pathLst>
              <a:path w="6172782" h="6858000" extrusionOk="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EB801D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10" name="CustomShape 4"/>
          <p:cNvSpPr/>
          <p:nvPr/>
        </p:nvSpPr>
        <p:spPr bwMode="auto">
          <a:xfrm>
            <a:off x="0" y="0"/>
            <a:ext cx="6023880" cy="6857640"/>
          </a:xfrm>
          <a:custGeom>
            <a:avLst/>
            <a:gdLst/>
            <a:ahLst/>
            <a:cxnLst/>
            <a:rect l="l" t="t" r="r" b="b"/>
            <a:pathLst>
              <a:path w="6024154" h="6858000" extrusionOk="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GB"/>
          </a:p>
        </p:txBody>
      </p:sp>
      <p:pic>
        <p:nvPicPr>
          <p:cNvPr id="11" name="Picture 2"/>
          <p:cNvPicPr/>
          <p:nvPr/>
        </p:nvPicPr>
        <p:blipFill>
          <a:blip r:embed="rId3"/>
          <a:stretch/>
        </p:blipFill>
        <p:spPr bwMode="auto">
          <a:xfrm>
            <a:off x="407368" y="6220185"/>
            <a:ext cx="1089925" cy="501290"/>
          </a:xfrm>
          <a:prstGeom prst="rect">
            <a:avLst/>
          </a:prstGeom>
          <a:ln>
            <a:noFill/>
          </a:ln>
        </p:spPr>
      </p:pic>
      <p:sp>
        <p:nvSpPr>
          <p:cNvPr id="12" name="TextShape 2"/>
          <p:cNvSpPr>
            <a:spLocks/>
          </p:cNvSpPr>
          <p:nvPr/>
        </p:nvSpPr>
        <p:spPr bwMode="auto">
          <a:xfrm>
            <a:off x="300554" y="3875172"/>
            <a:ext cx="3545522" cy="1821855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0" marR="0" lvl="0" indent="0" algn="l" defTabSz="91440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GB" sz="2400" b="0" i="0" u="none" strike="noStrike" cap="none" spc="-1" dirty="0">
              <a:ln>
                <a:noFill/>
              </a:ln>
              <a:solidFill>
                <a:prstClr val="black"/>
              </a:solidFill>
              <a:latin typeface="Calibri Light"/>
              <a:ea typeface="+mn-ea"/>
              <a:cs typeface="Calibri Light"/>
            </a:endParaRPr>
          </a:p>
          <a:p>
            <a:pPr marL="0" marR="0" lvl="0" indent="0" algn="l" defTabSz="91440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2400" b="0" i="0" u="none" strike="noStrike" cap="none" spc="-1" dirty="0">
                <a:ln>
                  <a:noFill/>
                </a:ln>
                <a:solidFill>
                  <a:prstClr val="black"/>
                </a:solidFill>
                <a:latin typeface="Calibri Light"/>
                <a:ea typeface="+mn-ea"/>
                <a:cs typeface="Calibri Light"/>
              </a:rPr>
              <a:t>Joe Deville</a:t>
            </a:r>
          </a:p>
          <a:p>
            <a:pPr marL="0" marR="0" lvl="0" indent="0" algn="l" defTabSz="91440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br>
              <a:rPr lang="en-GB" sz="2400" spc="-1" dirty="0">
                <a:solidFill>
                  <a:prstClr val="black"/>
                </a:solidFill>
                <a:latin typeface="Calibri Light"/>
                <a:cs typeface="Calibri Light"/>
              </a:rPr>
            </a:br>
            <a:r>
              <a:rPr lang="en-GB" spc="-1" dirty="0">
                <a:solidFill>
                  <a:prstClr val="black"/>
                </a:solidFill>
                <a:latin typeface="Calibri Light"/>
                <a:cs typeface="Calibri Light"/>
              </a:rPr>
              <a:t>Lancaster University / Open Book Collective</a:t>
            </a:r>
            <a:endParaRPr lang="en-GB" b="0" i="0" u="none" strike="noStrike" cap="none" spc="-1" dirty="0">
              <a:ln>
                <a:noFill/>
              </a:ln>
              <a:solidFill>
                <a:prstClr val="black"/>
              </a:solidFill>
              <a:latin typeface="Calibri Light"/>
              <a:ea typeface="+mn-ea"/>
              <a:cs typeface="Calibri Light"/>
            </a:endParaRPr>
          </a:p>
          <a:p>
            <a:pPr marL="0" marR="0" lvl="0" indent="0" algn="l" defTabSz="91440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1800" b="0" i="0" u="none" strike="noStrike" cap="none" spc="-1" dirty="0">
                <a:ln>
                  <a:noFill/>
                </a:ln>
                <a:solidFill>
                  <a:prstClr val="black"/>
                </a:solidFill>
                <a:latin typeface="Calibri Light"/>
                <a:ea typeface="+mn-ea"/>
                <a:cs typeface="Calibri Light"/>
              </a:rPr>
              <a:t>All slides CC BY</a:t>
            </a:r>
            <a:endParaRPr dirty="0"/>
          </a:p>
        </p:txBody>
      </p:sp>
      <p:sp>
        <p:nvSpPr>
          <p:cNvPr id="13" name="TextShape 2"/>
          <p:cNvSpPr>
            <a:spLocks/>
          </p:cNvSpPr>
          <p:nvPr/>
        </p:nvSpPr>
        <p:spPr bwMode="auto">
          <a:xfrm>
            <a:off x="283246" y="404664"/>
            <a:ext cx="4613859" cy="1861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defTabSz="914400">
              <a:lnSpc>
                <a:spcPct val="100000"/>
              </a:lnSpc>
              <a:spcBef>
                <a:spcPts val="2001"/>
              </a:spcBef>
              <a:spcAft>
                <a:spcPts val="1199"/>
              </a:spcAft>
              <a:tabLst>
                <a:tab pos="0" algn="l"/>
              </a:tabLst>
            </a:pPr>
            <a:r>
              <a:rPr lang="en-GB" sz="3600" b="1" spc="-1" dirty="0">
                <a:solidFill>
                  <a:srgbClr val="000000"/>
                </a:solidFill>
                <a:latin typeface="Calibri Light"/>
                <a:ea typeface="Times New Roman"/>
              </a:rPr>
              <a:t>Introducing </a:t>
            </a:r>
            <a:r>
              <a:rPr lang="en-GB" sz="3600" b="1" spc="-1" dirty="0" err="1">
                <a:solidFill>
                  <a:srgbClr val="000000"/>
                </a:solidFill>
                <a:latin typeface="Calibri Light"/>
                <a:ea typeface="Times New Roman"/>
              </a:rPr>
              <a:t>Copim’s</a:t>
            </a:r>
            <a:r>
              <a:rPr lang="en-GB" sz="3600" b="1" spc="-1" dirty="0">
                <a:solidFill>
                  <a:srgbClr val="000000"/>
                </a:solidFill>
                <a:latin typeface="Calibri Light"/>
                <a:ea typeface="Times New Roman"/>
              </a:rPr>
              <a:t> work to support open access publishing</a:t>
            </a:r>
            <a:endParaRPr lang="en-GB" sz="36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" name="Picture 14" descr="Logo&#10;&#10;Description automatically generated with medium confidence">
            <a:extLst>
              <a:ext uri="{FF2B5EF4-FFF2-40B4-BE49-F238E27FC236}">
                <a16:creationId xmlns:a16="http://schemas.microsoft.com/office/drawing/2014/main" id="{4812F3AA-4019-4BDD-B738-7096A3D0D2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724" y="6021288"/>
            <a:ext cx="2034009" cy="645717"/>
          </a:xfrm>
          <a:prstGeom prst="rect">
            <a:avLst/>
          </a:prstGeom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1F07CAEC-4011-4430-A300-51B6795031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7381092" y="2841884"/>
            <a:ext cx="1606280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Shape 2">
            <a:extLst>
              <a:ext uri="{FF2B5EF4-FFF2-40B4-BE49-F238E27FC236}">
                <a16:creationId xmlns:a16="http://schemas.microsoft.com/office/drawing/2014/main" id="{49F1D7CE-292A-469E-836A-B7CA665BE01B}"/>
              </a:ext>
            </a:extLst>
          </p:cNvPr>
          <p:cNvSpPr>
            <a:spLocks/>
          </p:cNvSpPr>
          <p:nvPr/>
        </p:nvSpPr>
        <p:spPr bwMode="auto">
          <a:xfrm>
            <a:off x="4295800" y="6161583"/>
            <a:ext cx="3058043" cy="365125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2000"/>
              </a:spcBef>
              <a:spcAft>
                <a:spcPts val="1200"/>
              </a:spcAft>
              <a:buClrTx/>
              <a:buSzTx/>
              <a:buFontTx/>
              <a:buNone/>
              <a:defRPr/>
            </a:pPr>
            <a:r>
              <a:rPr lang="en-GB" b="1" dirty="0">
                <a:solidFill>
                  <a:srgbClr val="000000"/>
                </a:solidFill>
                <a:latin typeface="Calibri Light"/>
                <a:ea typeface="Times New Roman"/>
                <a:cs typeface="Times New Roman"/>
              </a:rPr>
              <a:t>Open Book Futures is f</a:t>
            </a:r>
            <a:r>
              <a:rPr lang="en-GB" b="1" i="0" u="none" strike="noStrike" cap="none" spc="0" dirty="0">
                <a:ln>
                  <a:noFill/>
                </a:ln>
                <a:solidFill>
                  <a:srgbClr val="000000"/>
                </a:solidFill>
                <a:latin typeface="Calibri Light"/>
                <a:ea typeface="Times New Roman"/>
                <a:cs typeface="Times New Roman"/>
              </a:rPr>
              <a:t>unded by</a:t>
            </a:r>
            <a:endParaRPr lang="en-GB" b="0" i="0" u="none" strike="noStrike" cap="none" spc="0" dirty="0">
              <a:ln>
                <a:noFill/>
              </a:ln>
              <a:solidFill>
                <a:prstClr val="black"/>
              </a:solidFill>
              <a:latin typeface="Calibri Light"/>
              <a:ea typeface="Calibri"/>
              <a:cs typeface="Times New Roman"/>
            </a:endParaRP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912B0F96-8B8D-1E4F-77DD-E554F5C175D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56618" y="6021288"/>
            <a:ext cx="2279576" cy="657639"/>
          </a:xfrm>
          <a:prstGeom prst="rect">
            <a:avLst/>
          </a:prstGeom>
        </p:spPr>
      </p:pic>
      <p:pic>
        <p:nvPicPr>
          <p:cNvPr id="3" name="Picture 2" descr="Opening the Future">
            <a:extLst>
              <a:ext uri="{FF2B5EF4-FFF2-40B4-BE49-F238E27FC236}">
                <a16:creationId xmlns:a16="http://schemas.microsoft.com/office/drawing/2014/main" id="{CD2898FC-2041-7B67-78AC-2CB253B30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7596" y="2121400"/>
            <a:ext cx="3389208" cy="1861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monkey with a yellow ball on a black background&#10;&#10;Description automatically generated">
            <a:extLst>
              <a:ext uri="{FF2B5EF4-FFF2-40B4-BE49-F238E27FC236}">
                <a16:creationId xmlns:a16="http://schemas.microsoft.com/office/drawing/2014/main" id="{3AB3D03D-ABAC-0AB0-1F7D-816F2AA89A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28" y="1700808"/>
            <a:ext cx="8832304" cy="263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118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50C096-AC09-AAE9-08CE-34C3810612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0" t="6508" r="2946"/>
          <a:stretch/>
        </p:blipFill>
        <p:spPr>
          <a:xfrm>
            <a:off x="-10886" y="0"/>
            <a:ext cx="123304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947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2" name="Oval 31">
            <a:extLst>
              <a:ext uri="{FF2B5EF4-FFF2-40B4-BE49-F238E27FC236}">
                <a16:creationId xmlns:a16="http://schemas.microsoft.com/office/drawing/2014/main" id="{824B62D0-09BF-4161-B547-E69ACB7E5114}"/>
              </a:ext>
            </a:extLst>
          </p:cNvPr>
          <p:cNvSpPr/>
          <p:nvPr/>
        </p:nvSpPr>
        <p:spPr bwMode="auto">
          <a:xfrm>
            <a:off x="2902295" y="2096665"/>
            <a:ext cx="1800200" cy="1800200"/>
          </a:xfrm>
          <a:prstGeom prst="ellipse">
            <a:avLst/>
          </a:prstGeom>
          <a:solidFill>
            <a:srgbClr val="00A15B"/>
          </a:solidFill>
          <a:ln w="127000">
            <a:solidFill>
              <a:srgbClr val="00A1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Arial"/>
              </a:rPr>
              <a:t>Help  publishers easily manage their metadata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99F2CD27-E423-470A-A316-401F0D8F5618}"/>
              </a:ext>
            </a:extLst>
          </p:cNvPr>
          <p:cNvSpPr/>
          <p:nvPr/>
        </p:nvSpPr>
        <p:spPr bwMode="auto">
          <a:xfrm>
            <a:off x="4894879" y="2096665"/>
            <a:ext cx="1800200" cy="1800200"/>
          </a:xfrm>
          <a:prstGeom prst="ellipse">
            <a:avLst/>
          </a:prstGeom>
          <a:solidFill>
            <a:srgbClr val="00A15B"/>
          </a:solidFill>
          <a:ln w="127000">
            <a:solidFill>
              <a:srgbClr val="00A1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Arial"/>
              </a:rPr>
              <a:t>Easily exporting metadata in many industry standard formats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202932DA-32B6-498C-8030-08276EEADF3D}"/>
              </a:ext>
            </a:extLst>
          </p:cNvPr>
          <p:cNvSpPr/>
          <p:nvPr/>
        </p:nvSpPr>
        <p:spPr bwMode="auto">
          <a:xfrm>
            <a:off x="6887463" y="2096264"/>
            <a:ext cx="1800200" cy="1800200"/>
          </a:xfrm>
          <a:prstGeom prst="ellipse">
            <a:avLst/>
          </a:prstGeom>
          <a:solidFill>
            <a:srgbClr val="00A15B"/>
          </a:solidFill>
          <a:ln w="127000">
            <a:solidFill>
              <a:srgbClr val="00A1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Arial"/>
              </a:rPr>
              <a:t>EITHER: use Thoth for free and manage this yourself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F52E7F5-0AB5-4C0A-8190-CC5BEADAF8DB}"/>
              </a:ext>
            </a:extLst>
          </p:cNvPr>
          <p:cNvSpPr/>
          <p:nvPr/>
        </p:nvSpPr>
        <p:spPr bwMode="auto">
          <a:xfrm>
            <a:off x="8880047" y="2096264"/>
            <a:ext cx="1800200" cy="1800200"/>
          </a:xfrm>
          <a:prstGeom prst="ellipse">
            <a:avLst/>
          </a:prstGeom>
          <a:solidFill>
            <a:srgbClr val="00A15B"/>
          </a:solidFill>
          <a:ln w="127000">
            <a:solidFill>
              <a:srgbClr val="00A1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Arial"/>
              </a:rPr>
              <a:t>OR: join Thoth Plus, a low cost option where we do this for you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F62666EE-2916-4D61-8374-58A24DEBE7B5}"/>
              </a:ext>
            </a:extLst>
          </p:cNvPr>
          <p:cNvSpPr/>
          <p:nvPr/>
        </p:nvSpPr>
        <p:spPr bwMode="auto">
          <a:xfrm>
            <a:off x="2902295" y="4149080"/>
            <a:ext cx="1800200" cy="1800200"/>
          </a:xfrm>
          <a:prstGeom prst="ellipse">
            <a:avLst/>
          </a:prstGeom>
          <a:solidFill>
            <a:srgbClr val="8D827A"/>
          </a:solidFill>
          <a:ln w="127000">
            <a:solidFill>
              <a:srgbClr val="8D82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Arial"/>
              </a:rPr>
              <a:t>For small to medium-</a:t>
            </a:r>
            <a:r>
              <a:rPr lang="en-GB" sz="1600" kern="0" dirty="0">
                <a:solidFill>
                  <a:prstClr val="white"/>
                </a:solidFill>
                <a:latin typeface="Calibri"/>
                <a:cs typeface="Arial"/>
              </a:rPr>
              <a:t>sized publishers </a:t>
            </a: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CF71978C-6987-4B1A-9551-E551415144BF}"/>
              </a:ext>
            </a:extLst>
          </p:cNvPr>
          <p:cNvSpPr/>
          <p:nvPr/>
        </p:nvSpPr>
        <p:spPr bwMode="auto">
          <a:xfrm>
            <a:off x="4894879" y="4149080"/>
            <a:ext cx="1800200" cy="1800200"/>
          </a:xfrm>
          <a:prstGeom prst="ellipse">
            <a:avLst/>
          </a:prstGeom>
          <a:solidFill>
            <a:srgbClr val="8D827A"/>
          </a:solidFill>
          <a:ln w="127000">
            <a:solidFill>
              <a:srgbClr val="8D82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defRPr/>
            </a:pPr>
            <a:r>
              <a:rPr lang="en-GB" sz="1600" kern="0" dirty="0">
                <a:solidFill>
                  <a:prstClr val="white"/>
                </a:solidFill>
              </a:rPr>
              <a:t>Open infrastructure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A26FADBB-69E0-4DDC-AC21-9A664648EC86}"/>
              </a:ext>
            </a:extLst>
          </p:cNvPr>
          <p:cNvSpPr/>
          <p:nvPr/>
        </p:nvSpPr>
        <p:spPr bwMode="auto">
          <a:xfrm>
            <a:off x="6887463" y="4148679"/>
            <a:ext cx="1800200" cy="1800200"/>
          </a:xfrm>
          <a:prstGeom prst="ellipse">
            <a:avLst/>
          </a:prstGeom>
          <a:solidFill>
            <a:srgbClr val="8D827A"/>
          </a:solidFill>
          <a:ln w="127000">
            <a:solidFill>
              <a:srgbClr val="8D82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defRPr/>
            </a:pPr>
            <a:r>
              <a:rPr lang="en-GB" sz="1600" kern="0" dirty="0">
                <a:solidFill>
                  <a:prstClr val="white"/>
                </a:solidFill>
              </a:rPr>
              <a:t>A registered non-profit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22396727-3655-4682-8363-1E926D828FEF}"/>
              </a:ext>
            </a:extLst>
          </p:cNvPr>
          <p:cNvSpPr/>
          <p:nvPr/>
        </p:nvSpPr>
        <p:spPr bwMode="auto">
          <a:xfrm>
            <a:off x="8880047" y="4148679"/>
            <a:ext cx="1800200" cy="1800200"/>
          </a:xfrm>
          <a:prstGeom prst="ellipse">
            <a:avLst/>
          </a:prstGeom>
          <a:solidFill>
            <a:srgbClr val="8D827A"/>
          </a:solidFill>
          <a:ln w="127000">
            <a:solidFill>
              <a:srgbClr val="8D82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lvl="0" algn="ctr">
              <a:defRPr/>
            </a:pPr>
            <a:r>
              <a:rPr lang="en-GB" sz="1600" kern="0" dirty="0">
                <a:solidFill>
                  <a:prstClr val="white"/>
                </a:solidFill>
              </a:rPr>
              <a:t>Creating a community of like-minded publishers</a:t>
            </a:r>
          </a:p>
        </p:txBody>
      </p:sp>
      <p:sp>
        <p:nvSpPr>
          <p:cNvPr id="6" name="AutoShape 4" descr="Arcadia Fund | Protecting endangered culture and nature and promoting open  access">
            <a:extLst>
              <a:ext uri="{FF2B5EF4-FFF2-40B4-BE49-F238E27FC236}">
                <a16:creationId xmlns:a16="http://schemas.microsoft.com/office/drawing/2014/main" id="{4922B774-1DAA-4F47-8AD7-5604AB76C1F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pic>
        <p:nvPicPr>
          <p:cNvPr id="3" name="Picture 2" descr="A cartoon monkey with a yellow ball on a black background&#10;&#10;Description automatically generated">
            <a:extLst>
              <a:ext uri="{FF2B5EF4-FFF2-40B4-BE49-F238E27FC236}">
                <a16:creationId xmlns:a16="http://schemas.microsoft.com/office/drawing/2014/main" id="{9EC7456F-A6A5-18B9-FA05-3F21A0E5DD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9581" y="84080"/>
            <a:ext cx="4784480" cy="14264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A02E6F-AC60-9028-F076-CD61E7B1B290}"/>
              </a:ext>
            </a:extLst>
          </p:cNvPr>
          <p:cNvSpPr txBox="1"/>
          <p:nvPr/>
        </p:nvSpPr>
        <p:spPr bwMode="auto">
          <a:xfrm>
            <a:off x="1343472" y="2471870"/>
            <a:ext cx="1728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0" cap="none" spc="0" normalizeH="0" baseline="0" noProof="0" dirty="0">
                <a:ln>
                  <a:noFill/>
                </a:ln>
                <a:solidFill>
                  <a:srgbClr val="7D308E"/>
                </a:solidFill>
                <a:effectLst/>
                <a:uLnTx/>
                <a:uFillTx/>
                <a:latin typeface="Calibri"/>
                <a:cs typeface="Arial"/>
              </a:rPr>
              <a:t>What we do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33BBAD-8DB7-01ED-8AA4-94F6D8F65FEE}"/>
              </a:ext>
            </a:extLst>
          </p:cNvPr>
          <p:cNvSpPr txBox="1"/>
          <p:nvPr/>
        </p:nvSpPr>
        <p:spPr bwMode="auto">
          <a:xfrm>
            <a:off x="1343472" y="4725613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0" cap="none" spc="0" normalizeH="0" baseline="0" noProof="0" dirty="0">
                <a:ln>
                  <a:noFill/>
                </a:ln>
                <a:solidFill>
                  <a:srgbClr val="7D308E"/>
                </a:solidFill>
                <a:effectLst/>
                <a:uLnTx/>
                <a:uFillTx/>
                <a:latin typeface="Calibri"/>
                <a:cs typeface="Arial"/>
              </a:rPr>
              <a:t>Ethos</a:t>
            </a:r>
          </a:p>
        </p:txBody>
      </p:sp>
    </p:spTree>
    <p:extLst>
      <p:ext uri="{BB962C8B-B14F-4D97-AF65-F5344CB8AC3E}">
        <p14:creationId xmlns:p14="http://schemas.microsoft.com/office/powerpoint/2010/main" val="3527291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48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Oval 44"/>
          <p:cNvSpPr/>
          <p:nvPr/>
        </p:nvSpPr>
        <p:spPr>
          <a:xfrm>
            <a:off x="880078" y="2364710"/>
            <a:ext cx="2333503" cy="2333503"/>
          </a:xfrm>
          <a:prstGeom prst="ellipse">
            <a:avLst/>
          </a:prstGeom>
          <a:solidFill>
            <a:srgbClr val="828282"/>
          </a:solidFill>
          <a:ln w="127000">
            <a:solidFill>
              <a:srgbClr val="828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36000" tIns="36000" rIns="36000" bIns="36000" anchor="ctr">
            <a:noAutofit/>
          </a:bodyPr>
          <a:lstStyle/>
          <a:p>
            <a:pPr algn="ctr">
              <a:tabLst>
                <a:tab pos="0" algn="l"/>
              </a:tabLst>
            </a:pPr>
            <a:r>
              <a:rPr lang="en-US" sz="2000" spc="-1" dirty="0">
                <a:solidFill>
                  <a:srgbClr val="FFFFFF"/>
                </a:solidFill>
              </a:rPr>
              <a:t>Thoth website, catalogue, and Free/Plus service model established</a:t>
            </a:r>
            <a:endParaRPr lang="en-GB" sz="2000" b="0" strike="noStrike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0" name="Oval 45"/>
          <p:cNvSpPr/>
          <p:nvPr/>
        </p:nvSpPr>
        <p:spPr>
          <a:xfrm>
            <a:off x="3598726" y="2364349"/>
            <a:ext cx="2333503" cy="2333503"/>
          </a:xfrm>
          <a:prstGeom prst="ellipse">
            <a:avLst/>
          </a:prstGeom>
          <a:solidFill>
            <a:srgbClr val="828282"/>
          </a:solidFill>
          <a:ln w="127000">
            <a:solidFill>
              <a:srgbClr val="828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36000" tIns="36000" rIns="36000" bIns="36000" anchor="ctr">
            <a:noAutofit/>
          </a:bodyPr>
          <a:lstStyle/>
          <a:p>
            <a:pPr algn="ctr">
              <a:tabLst>
                <a:tab pos="0" algn="l"/>
              </a:tabLst>
            </a:pPr>
            <a:r>
              <a:rPr lang="en-US" sz="2000" spc="-1" dirty="0">
                <a:solidFill>
                  <a:srgbClr val="FFFFFF"/>
                </a:solidFill>
              </a:rPr>
              <a:t>Metadata for 2.2k books and 12k chapters from &gt;45 publishers, and growing</a:t>
            </a:r>
            <a:endParaRPr lang="en-GB" sz="2000" b="0" strike="noStrike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1" name="Oval 46"/>
          <p:cNvSpPr/>
          <p:nvPr/>
        </p:nvSpPr>
        <p:spPr>
          <a:xfrm>
            <a:off x="6317374" y="2364349"/>
            <a:ext cx="2333503" cy="2333503"/>
          </a:xfrm>
          <a:prstGeom prst="ellipse">
            <a:avLst/>
          </a:prstGeom>
          <a:solidFill>
            <a:srgbClr val="828282"/>
          </a:solidFill>
          <a:ln w="127000">
            <a:solidFill>
              <a:srgbClr val="828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36000" tIns="36000" rIns="36000" bIns="36000" anchor="ctr">
            <a:noAutofit/>
          </a:bodyPr>
          <a:lstStyle/>
          <a:p>
            <a:pPr algn="ctr">
              <a:tabLst>
                <a:tab pos="0" algn="l"/>
              </a:tabLst>
            </a:pPr>
            <a:r>
              <a:rPr lang="en-US" sz="2000" spc="-1" dirty="0">
                <a:solidFill>
                  <a:srgbClr val="FFFFFF"/>
                </a:solidFill>
              </a:rPr>
              <a:t>Numerous data provision agreements signed (e.g.  EBSCOhost, JSTOR, Project MUSE)</a:t>
            </a:r>
            <a:endParaRPr lang="en-GB" sz="2000" b="0" strike="noStrike" spc="-1" dirty="0">
              <a:solidFill>
                <a:srgbClr val="FFFFFF"/>
              </a:solidFill>
            </a:endParaRPr>
          </a:p>
        </p:txBody>
      </p:sp>
      <p:sp>
        <p:nvSpPr>
          <p:cNvPr id="552" name="Oval 47"/>
          <p:cNvSpPr/>
          <p:nvPr/>
        </p:nvSpPr>
        <p:spPr>
          <a:xfrm>
            <a:off x="9036022" y="2364349"/>
            <a:ext cx="2333503" cy="2333503"/>
          </a:xfrm>
          <a:prstGeom prst="ellipse">
            <a:avLst/>
          </a:prstGeom>
          <a:solidFill>
            <a:srgbClr val="828282"/>
          </a:solidFill>
          <a:ln w="127000">
            <a:solidFill>
              <a:srgbClr val="828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36000" tIns="36000" rIns="36000" bIns="36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GB" sz="2000" b="0" strike="noStrike" spc="-1" dirty="0">
                <a:solidFill>
                  <a:srgbClr val="FFFFFF"/>
                </a:solidFill>
                <a:latin typeface="Calibri"/>
                <a:ea typeface="Arial"/>
              </a:rPr>
              <a:t>On track to become self-sustaining by 2026 </a:t>
            </a:r>
            <a:endParaRPr lang="en-GB" sz="2000" b="0" strike="noStrike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4" name="TextBox 48"/>
          <p:cNvSpPr/>
          <p:nvPr/>
        </p:nvSpPr>
        <p:spPr>
          <a:xfrm>
            <a:off x="174643" y="420948"/>
            <a:ext cx="3439413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r" defTabSz="914400">
              <a:lnSpc>
                <a:spcPct val="100000"/>
              </a:lnSpc>
              <a:tabLst>
                <a:tab pos="0" algn="l"/>
              </a:tabLst>
            </a:pPr>
            <a:r>
              <a:rPr lang="en-GB" sz="3600" b="0" strike="noStrike" spc="-1" dirty="0">
                <a:solidFill>
                  <a:srgbClr val="7D308E"/>
                </a:solidFill>
                <a:latin typeface="Calibri"/>
                <a:ea typeface="Arial"/>
              </a:rPr>
              <a:t>Progress so far</a:t>
            </a:r>
            <a:endParaRPr lang="en-GB" sz="3600" b="0" strike="noStrike" spc="-1" dirty="0">
              <a:solidFill>
                <a:srgbClr val="7D308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8302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2" name="Picture 4" descr="Community-led Open Publishing Infrastructures for Monographs (COPIM)"/>
          <p:cNvPicPr/>
          <p:nvPr/>
        </p:nvPicPr>
        <p:blipFill>
          <a:blip r:embed="rId2"/>
          <a:stretch/>
        </p:blipFill>
        <p:spPr>
          <a:xfrm>
            <a:off x="1595520" y="332640"/>
            <a:ext cx="3040200" cy="1398240"/>
          </a:xfrm>
          <a:prstGeom prst="rect">
            <a:avLst/>
          </a:prstGeom>
          <a:ln w="0">
            <a:noFill/>
          </a:ln>
        </p:spPr>
      </p:pic>
      <p:sp>
        <p:nvSpPr>
          <p:cNvPr id="503" name="TextBox 2"/>
          <p:cNvSpPr/>
          <p:nvPr/>
        </p:nvSpPr>
        <p:spPr>
          <a:xfrm>
            <a:off x="695520" y="2133000"/>
            <a:ext cx="4840560" cy="902160"/>
          </a:xfrm>
          <a:prstGeom prst="rect">
            <a:avLst/>
          </a:prstGeom>
          <a:solidFill>
            <a:srgbClr val="151462"/>
          </a:solidFill>
          <a:ln w="25400">
            <a:solidFill>
              <a:srgbClr val="15146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GB" sz="1800" b="0" strike="noStrike" spc="-1" dirty="0">
                <a:solidFill>
                  <a:schemeClr val="lt1"/>
                </a:solidFill>
                <a:latin typeface="Calibri"/>
                <a:ea typeface="Arial"/>
              </a:rPr>
              <a:t>3.5 year project, funded by Research England &amp; Arcadia; ended April 2023 </a:t>
            </a:r>
            <a:endParaRPr lang="en-GB" sz="1800" b="0" strike="noStrike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4" name="TextBox 4"/>
          <p:cNvSpPr/>
          <p:nvPr/>
        </p:nvSpPr>
        <p:spPr>
          <a:xfrm>
            <a:off x="695520" y="3375360"/>
            <a:ext cx="4840560" cy="2625120"/>
          </a:xfrm>
          <a:prstGeom prst="rect">
            <a:avLst/>
          </a:prstGeom>
          <a:noFill/>
          <a:ln w="0">
            <a:solidFill>
              <a:srgbClr val="15146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GB" sz="2000" b="0" strike="noStrike" spc="-1" dirty="0">
                <a:solidFill>
                  <a:srgbClr val="151462"/>
                </a:solidFill>
                <a:latin typeface="Calibri"/>
                <a:ea typeface="Arial"/>
              </a:rPr>
              <a:t>Addressing “</a:t>
            </a:r>
            <a:r>
              <a:rPr lang="en-GB" sz="2000" b="1" strike="noStrike" spc="-1" dirty="0">
                <a:solidFill>
                  <a:srgbClr val="151462"/>
                </a:solidFill>
                <a:latin typeface="Calibri"/>
                <a:ea typeface="Arial"/>
              </a:rPr>
              <a:t>the key technological, structural, and organisational hurdles</a:t>
            </a:r>
            <a:r>
              <a:rPr lang="en-GB" sz="2000" spc="-1" dirty="0">
                <a:solidFill>
                  <a:srgbClr val="151462"/>
                </a:solidFill>
                <a:latin typeface="Calibri"/>
                <a:ea typeface="Arial"/>
              </a:rPr>
              <a:t> […] </a:t>
            </a:r>
            <a:r>
              <a:rPr lang="en-GB" sz="2000" b="1" strike="noStrike" spc="-1" dirty="0">
                <a:solidFill>
                  <a:srgbClr val="151462"/>
                </a:solidFill>
                <a:latin typeface="Calibri"/>
                <a:ea typeface="Arial"/>
              </a:rPr>
              <a:t>standing in the way of the wider adoption and impact of Open Access books”</a:t>
            </a:r>
            <a:endParaRPr lang="en-GB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5" name="TextBox 1"/>
          <p:cNvSpPr/>
          <p:nvPr/>
        </p:nvSpPr>
        <p:spPr>
          <a:xfrm>
            <a:off x="6637320" y="2133000"/>
            <a:ext cx="4840560" cy="902160"/>
          </a:xfrm>
          <a:prstGeom prst="rect">
            <a:avLst/>
          </a:prstGeom>
          <a:solidFill>
            <a:srgbClr val="151462"/>
          </a:solidFill>
          <a:ln w="25400">
            <a:solidFill>
              <a:srgbClr val="15146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GB" sz="1800" b="0" strike="noStrike" spc="-1" dirty="0">
                <a:solidFill>
                  <a:schemeClr val="lt1"/>
                </a:solidFill>
                <a:latin typeface="Calibri"/>
                <a:ea typeface="Arial"/>
              </a:rPr>
              <a:t>3 year project, funded by Arcadia &amp; Research England; to end April 2026 </a:t>
            </a:r>
            <a:endParaRPr lang="en-GB" sz="1800" b="0" strike="noStrike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6" name="TextBox 5"/>
          <p:cNvSpPr/>
          <p:nvPr/>
        </p:nvSpPr>
        <p:spPr>
          <a:xfrm>
            <a:off x="6637320" y="3375360"/>
            <a:ext cx="4840560" cy="2625120"/>
          </a:xfrm>
          <a:prstGeom prst="rect">
            <a:avLst/>
          </a:prstGeom>
          <a:noFill/>
          <a:ln w="0">
            <a:solidFill>
              <a:srgbClr val="15146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en-GB" sz="2000" b="1" spc="-1" dirty="0">
                <a:solidFill>
                  <a:srgbClr val="151462"/>
                </a:solidFill>
              </a:rPr>
              <a:t>Deeping and extending the impact of COPIM</a:t>
            </a:r>
            <a:endParaRPr lang="en-GB" sz="2000" b="1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07" name="Picture 7"/>
          <p:cNvPicPr/>
          <p:nvPr/>
        </p:nvPicPr>
        <p:blipFill>
          <a:blip r:embed="rId3"/>
          <a:stretch/>
        </p:blipFill>
        <p:spPr>
          <a:xfrm>
            <a:off x="5941800" y="0"/>
            <a:ext cx="6253560" cy="2055240"/>
          </a:xfrm>
          <a:prstGeom prst="rect">
            <a:avLst/>
          </a:prstGeom>
          <a:ln w="0">
            <a:noFill/>
          </a:ln>
        </p:spPr>
      </p:pic>
      <p:sp>
        <p:nvSpPr>
          <p:cNvPr id="508" name="TextBox 9"/>
          <p:cNvSpPr/>
          <p:nvPr/>
        </p:nvSpPr>
        <p:spPr>
          <a:xfrm>
            <a:off x="3049200" y="6340680"/>
            <a:ext cx="609732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GB" sz="1800" b="0" strike="noStrike" spc="-1" dirty="0">
                <a:solidFill>
                  <a:srgbClr val="E71E85"/>
                </a:solidFill>
                <a:latin typeface="Calibri"/>
                <a:ea typeface="Arial"/>
              </a:rPr>
              <a:t>https://copim.pubpub.org/ </a:t>
            </a:r>
            <a:endParaRPr lang="en-GB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object 4"/>
          <p:cNvSpPr/>
          <p:nvPr/>
        </p:nvSpPr>
        <p:spPr>
          <a:xfrm>
            <a:off x="752040" y="3644640"/>
            <a:ext cx="3368520" cy="2564280"/>
          </a:xfrm>
          <a:prstGeom prst="rect">
            <a:avLst/>
          </a:prstGeom>
          <a:noFill/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Calibri"/>
              <a:ea typeface="Arial"/>
            </a:endParaRPr>
          </a:p>
        </p:txBody>
      </p:sp>
      <p:sp>
        <p:nvSpPr>
          <p:cNvPr id="510" name="object 5"/>
          <p:cNvSpPr/>
          <p:nvPr/>
        </p:nvSpPr>
        <p:spPr>
          <a:xfrm>
            <a:off x="4404240" y="3644640"/>
            <a:ext cx="3368520" cy="2564280"/>
          </a:xfrm>
          <a:prstGeom prst="rect">
            <a:avLst/>
          </a:prstGeom>
          <a:noFill/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Calibri"/>
              <a:ea typeface="Arial"/>
            </a:endParaRPr>
          </a:p>
        </p:txBody>
      </p:sp>
      <p:sp>
        <p:nvSpPr>
          <p:cNvPr id="511" name="object 6"/>
          <p:cNvSpPr/>
          <p:nvPr/>
        </p:nvSpPr>
        <p:spPr>
          <a:xfrm>
            <a:off x="8052480" y="3644640"/>
            <a:ext cx="3368520" cy="2564280"/>
          </a:xfrm>
          <a:prstGeom prst="rect">
            <a:avLst/>
          </a:prstGeom>
          <a:noFill/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Calibri"/>
              <a:ea typeface="Arial"/>
            </a:endParaRPr>
          </a:p>
        </p:txBody>
      </p:sp>
      <p:pic>
        <p:nvPicPr>
          <p:cNvPr id="512" name="Picture 5" descr="Opening the Future"/>
          <p:cNvPicPr/>
          <p:nvPr/>
        </p:nvPicPr>
        <p:blipFill>
          <a:blip r:embed="rId2"/>
          <a:stretch/>
        </p:blipFill>
        <p:spPr>
          <a:xfrm>
            <a:off x="4777920" y="980640"/>
            <a:ext cx="2541240" cy="1395720"/>
          </a:xfrm>
          <a:prstGeom prst="rect">
            <a:avLst/>
          </a:prstGeom>
          <a:ln w="0">
            <a:noFill/>
          </a:ln>
        </p:spPr>
      </p:pic>
      <p:pic>
        <p:nvPicPr>
          <p:cNvPr id="513" name="Picture 7" descr="A cartoon monkey with a hat&#10;&#10;Description automatically generated"/>
          <p:cNvPicPr/>
          <p:nvPr/>
        </p:nvPicPr>
        <p:blipFill>
          <a:blip r:embed="rId3"/>
          <a:srcRect l="64233" t="14780"/>
          <a:stretch/>
        </p:blipFill>
        <p:spPr>
          <a:xfrm>
            <a:off x="8593560" y="692640"/>
            <a:ext cx="2286720" cy="1623600"/>
          </a:xfrm>
          <a:prstGeom prst="rect">
            <a:avLst/>
          </a:prstGeom>
          <a:ln w="0">
            <a:noFill/>
          </a:ln>
        </p:spPr>
      </p:pic>
      <p:pic>
        <p:nvPicPr>
          <p:cNvPr id="514" name="Picture 9" descr="Experimental Publishing Compendium"/>
          <p:cNvPicPr/>
          <p:nvPr/>
        </p:nvPicPr>
        <p:blipFill>
          <a:blip r:embed="rId4"/>
          <a:srcRect b="33006"/>
          <a:stretch/>
        </p:blipFill>
        <p:spPr>
          <a:xfrm>
            <a:off x="8328240" y="4097880"/>
            <a:ext cx="3491280" cy="1202400"/>
          </a:xfrm>
          <a:prstGeom prst="rect">
            <a:avLst/>
          </a:prstGeom>
          <a:ln w="0">
            <a:noFill/>
          </a:ln>
        </p:spPr>
      </p:pic>
      <p:sp>
        <p:nvSpPr>
          <p:cNvPr id="515" name="object 4"/>
          <p:cNvSpPr/>
          <p:nvPr/>
        </p:nvSpPr>
        <p:spPr>
          <a:xfrm>
            <a:off x="752040" y="764640"/>
            <a:ext cx="3368520" cy="2564280"/>
          </a:xfrm>
          <a:prstGeom prst="rect">
            <a:avLst/>
          </a:prstGeom>
          <a:noFill/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Calibri"/>
              <a:ea typeface="Arial"/>
            </a:endParaRPr>
          </a:p>
        </p:txBody>
      </p:sp>
      <p:sp>
        <p:nvSpPr>
          <p:cNvPr id="516" name="object 5"/>
          <p:cNvSpPr/>
          <p:nvPr/>
        </p:nvSpPr>
        <p:spPr>
          <a:xfrm>
            <a:off x="4404240" y="764640"/>
            <a:ext cx="3368520" cy="2564280"/>
          </a:xfrm>
          <a:prstGeom prst="rect">
            <a:avLst/>
          </a:prstGeom>
          <a:noFill/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Calibri"/>
              <a:ea typeface="Arial"/>
            </a:endParaRPr>
          </a:p>
        </p:txBody>
      </p:sp>
      <p:sp>
        <p:nvSpPr>
          <p:cNvPr id="517" name="object 6"/>
          <p:cNvSpPr/>
          <p:nvPr/>
        </p:nvSpPr>
        <p:spPr>
          <a:xfrm>
            <a:off x="8052480" y="764640"/>
            <a:ext cx="3368520" cy="2564280"/>
          </a:xfrm>
          <a:prstGeom prst="rect">
            <a:avLst/>
          </a:prstGeom>
          <a:noFill/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Calibri"/>
              <a:ea typeface="Arial"/>
            </a:endParaRPr>
          </a:p>
        </p:txBody>
      </p:sp>
      <p:pic>
        <p:nvPicPr>
          <p:cNvPr id="518" name="Picture 18" descr="Logo, company name&#10;&#10;Description automatically generated"/>
          <p:cNvPicPr/>
          <p:nvPr/>
        </p:nvPicPr>
        <p:blipFill>
          <a:blip r:embed="rId5"/>
          <a:stretch/>
        </p:blipFill>
        <p:spPr>
          <a:xfrm>
            <a:off x="983520" y="1268640"/>
            <a:ext cx="2892960" cy="864720"/>
          </a:xfrm>
          <a:prstGeom prst="rect">
            <a:avLst/>
          </a:prstGeom>
          <a:ln w="0">
            <a:noFill/>
          </a:ln>
        </p:spPr>
      </p:pic>
      <p:pic>
        <p:nvPicPr>
          <p:cNvPr id="519" name="Picture 20" descr="A black background with a black square&#10;&#10;Description automatically generated with medium confidence"/>
          <p:cNvPicPr/>
          <p:nvPr/>
        </p:nvPicPr>
        <p:blipFill>
          <a:blip r:embed="rId6"/>
          <a:stretch/>
        </p:blipFill>
        <p:spPr>
          <a:xfrm>
            <a:off x="1712520" y="3898800"/>
            <a:ext cx="1434600" cy="1434600"/>
          </a:xfrm>
          <a:prstGeom prst="rect">
            <a:avLst/>
          </a:prstGeom>
          <a:ln w="0">
            <a:noFill/>
          </a:ln>
        </p:spPr>
      </p:pic>
      <p:sp>
        <p:nvSpPr>
          <p:cNvPr id="520" name="TextBox 21"/>
          <p:cNvSpPr/>
          <p:nvPr/>
        </p:nvSpPr>
        <p:spPr>
          <a:xfrm>
            <a:off x="983520" y="5448960"/>
            <a:ext cx="2892960" cy="912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GB" sz="1800" b="0" strike="noStrike" spc="-1" dirty="0">
                <a:solidFill>
                  <a:schemeClr val="dk1"/>
                </a:solidFill>
                <a:latin typeface="Abadi"/>
                <a:ea typeface="Arial"/>
              </a:rPr>
              <a:t>Delivering more accessible </a:t>
            </a:r>
            <a:br>
              <a:rPr sz="1800" dirty="0"/>
            </a:br>
            <a:r>
              <a:rPr lang="en-GB" sz="1800" b="0" strike="noStrike" spc="-1" dirty="0">
                <a:solidFill>
                  <a:schemeClr val="dk1"/>
                </a:solidFill>
                <a:latin typeface="Abadi"/>
                <a:ea typeface="Arial"/>
              </a:rPr>
              <a:t>OA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Abadi"/>
                <a:ea typeface="Arial"/>
              </a:rPr>
              <a:t>ebooks</a:t>
            </a:r>
            <a:endParaRPr lang="en-GB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21" name="Picture 23" descr="A black and white icon of a folder&#10;&#10;Description automatically generated"/>
          <p:cNvPicPr/>
          <p:nvPr/>
        </p:nvPicPr>
        <p:blipFill>
          <a:blip r:embed="rId7"/>
          <a:stretch/>
        </p:blipFill>
        <p:spPr>
          <a:xfrm>
            <a:off x="5375880" y="3894120"/>
            <a:ext cx="1439280" cy="1439280"/>
          </a:xfrm>
          <a:prstGeom prst="rect">
            <a:avLst/>
          </a:prstGeom>
          <a:ln w="0">
            <a:noFill/>
          </a:ln>
        </p:spPr>
      </p:pic>
      <p:sp>
        <p:nvSpPr>
          <p:cNvPr id="522" name="TextBox 24"/>
          <p:cNvSpPr/>
          <p:nvPr/>
        </p:nvSpPr>
        <p:spPr>
          <a:xfrm>
            <a:off x="4527720" y="5454720"/>
            <a:ext cx="3132720" cy="912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GB" sz="1800" b="0" strike="noStrike" spc="-1" dirty="0">
                <a:solidFill>
                  <a:schemeClr val="dk1"/>
                </a:solidFill>
                <a:latin typeface="Abadi"/>
                <a:ea typeface="Arial"/>
              </a:rPr>
              <a:t>New archiving &amp; preservation solutions for OA books </a:t>
            </a:r>
            <a:endParaRPr lang="en-GB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3" name="TextBox 26"/>
          <p:cNvSpPr/>
          <p:nvPr/>
        </p:nvSpPr>
        <p:spPr>
          <a:xfrm>
            <a:off x="805546" y="2582903"/>
            <a:ext cx="3288651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GB" sz="1800" b="0" strike="noStrike" spc="-1" dirty="0">
                <a:solidFill>
                  <a:schemeClr val="dk1"/>
                </a:solidFill>
                <a:latin typeface="Abadi"/>
                <a:ea typeface="Arial"/>
              </a:rPr>
              <a:t>Creating a fairer, more sustainable future for OA books</a:t>
            </a:r>
            <a:endParaRPr lang="en-GB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4" name="TextBox 27"/>
          <p:cNvSpPr/>
          <p:nvPr/>
        </p:nvSpPr>
        <p:spPr>
          <a:xfrm>
            <a:off x="8052480" y="2586240"/>
            <a:ext cx="3434040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GB" sz="1800" b="0" strike="noStrike" spc="-1" dirty="0">
                <a:solidFill>
                  <a:schemeClr val="dk1"/>
                </a:solidFill>
                <a:latin typeface="Abadi" panose="020B0604020104020204" pitchFamily="34" charset="0"/>
                <a:ea typeface="Arial"/>
              </a:rPr>
              <a:t>An </a:t>
            </a:r>
            <a:r>
              <a:rPr lang="en-US" sz="1800" b="0" strike="noStrike" spc="-1" dirty="0">
                <a:solidFill>
                  <a:schemeClr val="dk1"/>
                </a:solidFill>
                <a:latin typeface="Abadi" panose="020B0604020104020204" pitchFamily="34" charset="0"/>
                <a:ea typeface="Arial"/>
              </a:rPr>
              <a:t>open metadata management and dissemination platform</a:t>
            </a:r>
            <a:endParaRPr lang="en-GB" sz="1800" b="0" strike="noStrike" spc="-1" dirty="0">
              <a:solidFill>
                <a:srgbClr val="000000"/>
              </a:solidFill>
              <a:latin typeface="Abadi" panose="020B0604020104020204" pitchFamily="34" charset="0"/>
            </a:endParaRPr>
          </a:p>
        </p:txBody>
      </p:sp>
      <p:sp>
        <p:nvSpPr>
          <p:cNvPr id="525" name="TextBox 28"/>
          <p:cNvSpPr/>
          <p:nvPr/>
        </p:nvSpPr>
        <p:spPr>
          <a:xfrm>
            <a:off x="4422600" y="2586240"/>
            <a:ext cx="3368520" cy="912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GB" sz="1800" b="0" strike="noStrike" spc="-1" dirty="0">
                <a:solidFill>
                  <a:schemeClr val="dk1"/>
                </a:solidFill>
                <a:latin typeface="Abadi"/>
                <a:ea typeface="Arial"/>
              </a:rPr>
              <a:t>A revenue model for established publishers transitioning to OA</a:t>
            </a:r>
            <a:endParaRPr lang="en-GB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6" name="TextBox 29"/>
          <p:cNvSpPr/>
          <p:nvPr/>
        </p:nvSpPr>
        <p:spPr>
          <a:xfrm>
            <a:off x="8328240" y="5461200"/>
            <a:ext cx="2892960" cy="912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GB" sz="1800" b="0" strike="noStrike" spc="-1" dirty="0">
                <a:solidFill>
                  <a:schemeClr val="dk1"/>
                </a:solidFill>
                <a:latin typeface="Abadi"/>
                <a:ea typeface="Arial"/>
              </a:rPr>
              <a:t>Expanding the possibilities of OA academic books</a:t>
            </a:r>
            <a:endParaRPr lang="en-GB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object 4"/>
          <p:cNvSpPr/>
          <p:nvPr/>
        </p:nvSpPr>
        <p:spPr>
          <a:xfrm>
            <a:off x="752040" y="3644640"/>
            <a:ext cx="3368520" cy="2564280"/>
          </a:xfrm>
          <a:prstGeom prst="rect">
            <a:avLst/>
          </a:prstGeom>
          <a:noFill/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Calibri"/>
              <a:ea typeface="Arial"/>
            </a:endParaRPr>
          </a:p>
        </p:txBody>
      </p:sp>
      <p:sp>
        <p:nvSpPr>
          <p:cNvPr id="510" name="object 5"/>
          <p:cNvSpPr/>
          <p:nvPr/>
        </p:nvSpPr>
        <p:spPr>
          <a:xfrm>
            <a:off x="4404240" y="3644640"/>
            <a:ext cx="3368520" cy="2564280"/>
          </a:xfrm>
          <a:prstGeom prst="rect">
            <a:avLst/>
          </a:prstGeom>
          <a:noFill/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Calibri"/>
              <a:ea typeface="Arial"/>
            </a:endParaRPr>
          </a:p>
        </p:txBody>
      </p:sp>
      <p:sp>
        <p:nvSpPr>
          <p:cNvPr id="511" name="object 6"/>
          <p:cNvSpPr/>
          <p:nvPr/>
        </p:nvSpPr>
        <p:spPr>
          <a:xfrm>
            <a:off x="8052480" y="3644640"/>
            <a:ext cx="3368520" cy="2564280"/>
          </a:xfrm>
          <a:prstGeom prst="rect">
            <a:avLst/>
          </a:prstGeom>
          <a:noFill/>
          <a:ln w="9525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rgbClr val="FF0000"/>
              </a:solidFill>
              <a:latin typeface="Calibri"/>
              <a:ea typeface="Arial"/>
            </a:endParaRPr>
          </a:p>
        </p:txBody>
      </p:sp>
      <p:pic>
        <p:nvPicPr>
          <p:cNvPr id="512" name="Picture 5" descr="Opening the Future"/>
          <p:cNvPicPr/>
          <p:nvPr/>
        </p:nvPicPr>
        <p:blipFill>
          <a:blip r:embed="rId2"/>
          <a:stretch/>
        </p:blipFill>
        <p:spPr>
          <a:xfrm>
            <a:off x="4777920" y="980640"/>
            <a:ext cx="2541240" cy="1395720"/>
          </a:xfrm>
          <a:prstGeom prst="rect">
            <a:avLst/>
          </a:prstGeom>
          <a:ln w="0">
            <a:noFill/>
          </a:ln>
        </p:spPr>
      </p:pic>
      <p:pic>
        <p:nvPicPr>
          <p:cNvPr id="513" name="Picture 7" descr="A cartoon monkey with a hat&#10;&#10;Description automatically generated"/>
          <p:cNvPicPr/>
          <p:nvPr/>
        </p:nvPicPr>
        <p:blipFill>
          <a:blip r:embed="rId3"/>
          <a:srcRect l="64233" t="14780"/>
          <a:stretch/>
        </p:blipFill>
        <p:spPr>
          <a:xfrm>
            <a:off x="8593560" y="692640"/>
            <a:ext cx="2286720" cy="1623600"/>
          </a:xfrm>
          <a:prstGeom prst="rect">
            <a:avLst/>
          </a:prstGeom>
          <a:ln w="0">
            <a:noFill/>
          </a:ln>
        </p:spPr>
      </p:pic>
      <p:pic>
        <p:nvPicPr>
          <p:cNvPr id="514" name="Picture 9" descr="Experimental Publishing Compendium"/>
          <p:cNvPicPr/>
          <p:nvPr/>
        </p:nvPicPr>
        <p:blipFill>
          <a:blip r:embed="rId4"/>
          <a:srcRect b="33006"/>
          <a:stretch/>
        </p:blipFill>
        <p:spPr>
          <a:xfrm>
            <a:off x="8328240" y="4097880"/>
            <a:ext cx="3491280" cy="1202400"/>
          </a:xfrm>
          <a:prstGeom prst="rect">
            <a:avLst/>
          </a:prstGeom>
          <a:ln w="0">
            <a:noFill/>
          </a:ln>
        </p:spPr>
      </p:pic>
      <p:sp>
        <p:nvSpPr>
          <p:cNvPr id="515" name="object 4"/>
          <p:cNvSpPr/>
          <p:nvPr/>
        </p:nvSpPr>
        <p:spPr>
          <a:xfrm>
            <a:off x="752040" y="764640"/>
            <a:ext cx="3368520" cy="2564280"/>
          </a:xfrm>
          <a:prstGeom prst="rect">
            <a:avLst/>
          </a:prstGeom>
          <a:noFill/>
          <a:ln w="5715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rgbClr val="FF0000"/>
              </a:solidFill>
              <a:latin typeface="Calibri"/>
              <a:ea typeface="Arial"/>
            </a:endParaRPr>
          </a:p>
        </p:txBody>
      </p:sp>
      <p:sp>
        <p:nvSpPr>
          <p:cNvPr id="516" name="object 5"/>
          <p:cNvSpPr/>
          <p:nvPr/>
        </p:nvSpPr>
        <p:spPr>
          <a:xfrm>
            <a:off x="4404240" y="764640"/>
            <a:ext cx="3368520" cy="2564280"/>
          </a:xfrm>
          <a:prstGeom prst="rect">
            <a:avLst/>
          </a:prstGeom>
          <a:noFill/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Calibri"/>
              <a:ea typeface="Arial"/>
            </a:endParaRPr>
          </a:p>
        </p:txBody>
      </p:sp>
      <p:sp>
        <p:nvSpPr>
          <p:cNvPr id="517" name="object 6"/>
          <p:cNvSpPr/>
          <p:nvPr/>
        </p:nvSpPr>
        <p:spPr>
          <a:xfrm>
            <a:off x="8052480" y="764640"/>
            <a:ext cx="3368520" cy="2564280"/>
          </a:xfrm>
          <a:prstGeom prst="rect">
            <a:avLst/>
          </a:prstGeom>
          <a:noFill/>
          <a:ln w="5715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rgbClr val="FF0000"/>
              </a:solidFill>
              <a:latin typeface="Calibri"/>
              <a:ea typeface="Arial"/>
            </a:endParaRPr>
          </a:p>
        </p:txBody>
      </p:sp>
      <p:pic>
        <p:nvPicPr>
          <p:cNvPr id="518" name="Picture 18" descr="Logo, company name&#10;&#10;Description automatically generated"/>
          <p:cNvPicPr/>
          <p:nvPr/>
        </p:nvPicPr>
        <p:blipFill>
          <a:blip r:embed="rId5"/>
          <a:stretch/>
        </p:blipFill>
        <p:spPr>
          <a:xfrm>
            <a:off x="983520" y="1268640"/>
            <a:ext cx="2892960" cy="864720"/>
          </a:xfrm>
          <a:prstGeom prst="rect">
            <a:avLst/>
          </a:prstGeom>
          <a:ln w="0">
            <a:noFill/>
          </a:ln>
        </p:spPr>
      </p:pic>
      <p:pic>
        <p:nvPicPr>
          <p:cNvPr id="519" name="Picture 20" descr="A black background with a black square&#10;&#10;Description automatically generated with medium confidence"/>
          <p:cNvPicPr/>
          <p:nvPr/>
        </p:nvPicPr>
        <p:blipFill>
          <a:blip r:embed="rId6"/>
          <a:stretch/>
        </p:blipFill>
        <p:spPr>
          <a:xfrm>
            <a:off x="1712520" y="3898800"/>
            <a:ext cx="1434600" cy="1434600"/>
          </a:xfrm>
          <a:prstGeom prst="rect">
            <a:avLst/>
          </a:prstGeom>
          <a:ln w="0">
            <a:noFill/>
          </a:ln>
        </p:spPr>
      </p:pic>
      <p:sp>
        <p:nvSpPr>
          <p:cNvPr id="520" name="TextBox 21"/>
          <p:cNvSpPr/>
          <p:nvPr/>
        </p:nvSpPr>
        <p:spPr>
          <a:xfrm>
            <a:off x="983520" y="5448960"/>
            <a:ext cx="2892960" cy="912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GB" sz="1800" b="0" strike="noStrike" spc="-1" dirty="0">
                <a:solidFill>
                  <a:schemeClr val="dk1"/>
                </a:solidFill>
                <a:latin typeface="Abadi"/>
                <a:ea typeface="Arial"/>
              </a:rPr>
              <a:t>Delivering more accessible </a:t>
            </a:r>
            <a:br>
              <a:rPr sz="1800" dirty="0"/>
            </a:br>
            <a:r>
              <a:rPr lang="en-GB" sz="1800" b="0" strike="noStrike" spc="-1" dirty="0">
                <a:solidFill>
                  <a:schemeClr val="dk1"/>
                </a:solidFill>
                <a:latin typeface="Abadi"/>
                <a:ea typeface="Arial"/>
              </a:rPr>
              <a:t>OA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Abadi"/>
                <a:ea typeface="Arial"/>
              </a:rPr>
              <a:t>ebooks</a:t>
            </a:r>
            <a:endParaRPr lang="en-GB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21" name="Picture 23" descr="A black and white icon of a folder&#10;&#10;Description automatically generated"/>
          <p:cNvPicPr/>
          <p:nvPr/>
        </p:nvPicPr>
        <p:blipFill>
          <a:blip r:embed="rId7"/>
          <a:stretch/>
        </p:blipFill>
        <p:spPr>
          <a:xfrm>
            <a:off x="5375880" y="3894120"/>
            <a:ext cx="1439280" cy="1439280"/>
          </a:xfrm>
          <a:prstGeom prst="rect">
            <a:avLst/>
          </a:prstGeom>
          <a:ln w="0">
            <a:noFill/>
          </a:ln>
        </p:spPr>
      </p:pic>
      <p:sp>
        <p:nvSpPr>
          <p:cNvPr id="522" name="TextBox 24"/>
          <p:cNvSpPr/>
          <p:nvPr/>
        </p:nvSpPr>
        <p:spPr>
          <a:xfrm>
            <a:off x="4527720" y="5454720"/>
            <a:ext cx="3132720" cy="912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GB" sz="1800" b="0" strike="noStrike" spc="-1" dirty="0">
                <a:solidFill>
                  <a:schemeClr val="dk1"/>
                </a:solidFill>
                <a:latin typeface="Abadi"/>
                <a:ea typeface="Arial"/>
              </a:rPr>
              <a:t>New archiving &amp; preservation solutions for OA books </a:t>
            </a:r>
            <a:endParaRPr lang="en-GB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3" name="TextBox 26"/>
          <p:cNvSpPr/>
          <p:nvPr/>
        </p:nvSpPr>
        <p:spPr>
          <a:xfrm>
            <a:off x="805546" y="2582903"/>
            <a:ext cx="3288651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GB" sz="1800" b="0" strike="noStrike" spc="-1" dirty="0">
                <a:solidFill>
                  <a:schemeClr val="dk1"/>
                </a:solidFill>
                <a:latin typeface="Abadi"/>
                <a:ea typeface="Arial"/>
              </a:rPr>
              <a:t>Creating a fairer, more sustainable future for OA books</a:t>
            </a:r>
            <a:endParaRPr lang="en-GB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4" name="TextBox 27"/>
          <p:cNvSpPr/>
          <p:nvPr/>
        </p:nvSpPr>
        <p:spPr>
          <a:xfrm>
            <a:off x="8052480" y="2586240"/>
            <a:ext cx="3434040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GB" sz="1800" b="0" strike="noStrike" spc="-1" dirty="0">
                <a:solidFill>
                  <a:schemeClr val="dk1"/>
                </a:solidFill>
                <a:latin typeface="Abadi" panose="020B0604020104020204" pitchFamily="34" charset="0"/>
                <a:ea typeface="Arial"/>
              </a:rPr>
              <a:t>An </a:t>
            </a:r>
            <a:r>
              <a:rPr lang="en-US" sz="1800" b="0" strike="noStrike" spc="-1" dirty="0">
                <a:solidFill>
                  <a:schemeClr val="dk1"/>
                </a:solidFill>
                <a:latin typeface="Abadi" panose="020B0604020104020204" pitchFamily="34" charset="0"/>
                <a:ea typeface="Arial"/>
              </a:rPr>
              <a:t>open metadata management and dissemination platform</a:t>
            </a:r>
            <a:endParaRPr lang="en-GB" sz="1800" b="0" strike="noStrike" spc="-1" dirty="0">
              <a:solidFill>
                <a:srgbClr val="000000"/>
              </a:solidFill>
              <a:latin typeface="Abadi" panose="020B0604020104020204" pitchFamily="34" charset="0"/>
            </a:endParaRPr>
          </a:p>
        </p:txBody>
      </p:sp>
      <p:sp>
        <p:nvSpPr>
          <p:cNvPr id="525" name="TextBox 28"/>
          <p:cNvSpPr/>
          <p:nvPr/>
        </p:nvSpPr>
        <p:spPr>
          <a:xfrm>
            <a:off x="4422600" y="2586240"/>
            <a:ext cx="3368520" cy="912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GB" sz="1800" b="0" strike="noStrike" spc="-1" dirty="0">
                <a:solidFill>
                  <a:schemeClr val="dk1"/>
                </a:solidFill>
                <a:latin typeface="Abadi"/>
                <a:ea typeface="Arial"/>
              </a:rPr>
              <a:t>A revenue model for established publishers transitioning to OA</a:t>
            </a:r>
            <a:endParaRPr lang="en-GB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6" name="TextBox 29"/>
          <p:cNvSpPr/>
          <p:nvPr/>
        </p:nvSpPr>
        <p:spPr>
          <a:xfrm>
            <a:off x="8328240" y="5461200"/>
            <a:ext cx="2892960" cy="912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GB" sz="1800" b="0" strike="noStrike" spc="-1" dirty="0">
                <a:solidFill>
                  <a:schemeClr val="dk1"/>
                </a:solidFill>
                <a:latin typeface="Abadi"/>
                <a:ea typeface="Arial"/>
              </a:rPr>
              <a:t>Expanding the possibilities of OA academic books</a:t>
            </a:r>
            <a:endParaRPr lang="en-GB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91564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52F6312B-457B-47C6-A765-ACC477153D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955732" y="1916832"/>
            <a:ext cx="8280535" cy="247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173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2" name="Oval 31">
            <a:extLst>
              <a:ext uri="{FF2B5EF4-FFF2-40B4-BE49-F238E27FC236}">
                <a16:creationId xmlns:a16="http://schemas.microsoft.com/office/drawing/2014/main" id="{824B62D0-09BF-4161-B547-E69ACB7E5114}"/>
              </a:ext>
            </a:extLst>
          </p:cNvPr>
          <p:cNvSpPr/>
          <p:nvPr/>
        </p:nvSpPr>
        <p:spPr bwMode="auto">
          <a:xfrm>
            <a:off x="2902295" y="2096665"/>
            <a:ext cx="1800200" cy="1800200"/>
          </a:xfrm>
          <a:prstGeom prst="ellipse">
            <a:avLst/>
          </a:prstGeom>
          <a:solidFill>
            <a:srgbClr val="E91584"/>
          </a:solidFill>
          <a:ln w="127000">
            <a:solidFill>
              <a:srgbClr val="EA15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Arial"/>
              </a:rPr>
              <a:t>Generate new revenue streams for OA publishers &amp; SPs 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99F2CD27-E423-470A-A316-401F0D8F5618}"/>
              </a:ext>
            </a:extLst>
          </p:cNvPr>
          <p:cNvSpPr/>
          <p:nvPr/>
        </p:nvSpPr>
        <p:spPr bwMode="auto">
          <a:xfrm>
            <a:off x="4894879" y="2096665"/>
            <a:ext cx="1800200" cy="1800200"/>
          </a:xfrm>
          <a:prstGeom prst="ellipse">
            <a:avLst/>
          </a:prstGeom>
          <a:solidFill>
            <a:srgbClr val="E91584"/>
          </a:solidFill>
          <a:ln w="127000">
            <a:solidFill>
              <a:srgbClr val="EA15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Arial"/>
              </a:rPr>
              <a:t>Support a model of OA book publishing not reliant on BPCs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202932DA-32B6-498C-8030-08276EEADF3D}"/>
              </a:ext>
            </a:extLst>
          </p:cNvPr>
          <p:cNvSpPr/>
          <p:nvPr/>
        </p:nvSpPr>
        <p:spPr bwMode="auto">
          <a:xfrm>
            <a:off x="6887463" y="2096264"/>
            <a:ext cx="1800200" cy="1800200"/>
          </a:xfrm>
          <a:prstGeom prst="ellipse">
            <a:avLst/>
          </a:prstGeom>
          <a:solidFill>
            <a:srgbClr val="E91584"/>
          </a:solidFill>
          <a:ln w="127000">
            <a:solidFill>
              <a:srgbClr val="EA15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Arial"/>
              </a:rPr>
              <a:t>Make it easier for librarians to support OA membership schemes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F52E7F5-0AB5-4C0A-8190-CC5BEADAF8DB}"/>
              </a:ext>
            </a:extLst>
          </p:cNvPr>
          <p:cNvSpPr/>
          <p:nvPr/>
        </p:nvSpPr>
        <p:spPr bwMode="auto">
          <a:xfrm>
            <a:off x="8880047" y="2096264"/>
            <a:ext cx="1800200" cy="1800200"/>
          </a:xfrm>
          <a:prstGeom prst="ellipse">
            <a:avLst/>
          </a:prstGeom>
          <a:solidFill>
            <a:srgbClr val="E91584"/>
          </a:solidFill>
          <a:ln w="127000">
            <a:solidFill>
              <a:srgbClr val="EA15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Arial"/>
              </a:rPr>
              <a:t>Issue small grants to emerging publishers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F62666EE-2916-4D61-8374-58A24DEBE7B5}"/>
              </a:ext>
            </a:extLst>
          </p:cNvPr>
          <p:cNvSpPr/>
          <p:nvPr/>
        </p:nvSpPr>
        <p:spPr bwMode="auto">
          <a:xfrm>
            <a:off x="2902295" y="4149080"/>
            <a:ext cx="1800200" cy="1800200"/>
          </a:xfrm>
          <a:prstGeom prst="ellipse">
            <a:avLst/>
          </a:prstGeom>
          <a:solidFill>
            <a:srgbClr val="151462"/>
          </a:solidFill>
          <a:ln w="127000">
            <a:solidFill>
              <a:srgbClr val="1514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Arial"/>
              </a:rPr>
              <a:t>For</a:t>
            </a:r>
            <a:r>
              <a:rPr kumimoji="0" lang="en-GB" sz="1600" b="0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Arial"/>
              </a:rPr>
              <a:t> publishers that are either 100% OA or can get up to 75% OA on new books</a:t>
            </a: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CF71978C-6987-4B1A-9551-E551415144BF}"/>
              </a:ext>
            </a:extLst>
          </p:cNvPr>
          <p:cNvSpPr/>
          <p:nvPr/>
        </p:nvSpPr>
        <p:spPr bwMode="auto">
          <a:xfrm>
            <a:off x="4894879" y="4149080"/>
            <a:ext cx="1800200" cy="1800200"/>
          </a:xfrm>
          <a:prstGeom prst="ellipse">
            <a:avLst/>
          </a:prstGeom>
          <a:solidFill>
            <a:srgbClr val="151462"/>
          </a:solidFill>
          <a:ln w="127000">
            <a:solidFill>
              <a:srgbClr val="1514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Arial"/>
              </a:rPr>
              <a:t>A registered charity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A26FADBB-69E0-4DDC-AC21-9A664648EC86}"/>
              </a:ext>
            </a:extLst>
          </p:cNvPr>
          <p:cNvSpPr/>
          <p:nvPr/>
        </p:nvSpPr>
        <p:spPr bwMode="auto">
          <a:xfrm>
            <a:off x="6887463" y="4148679"/>
            <a:ext cx="1800200" cy="1800200"/>
          </a:xfrm>
          <a:prstGeom prst="ellipse">
            <a:avLst/>
          </a:prstGeom>
          <a:solidFill>
            <a:srgbClr val="151462"/>
          </a:solidFill>
          <a:ln w="127000">
            <a:solidFill>
              <a:srgbClr val="1514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Arial"/>
              </a:rPr>
              <a:t>Community led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22396727-3655-4682-8363-1E926D828FEF}"/>
              </a:ext>
            </a:extLst>
          </p:cNvPr>
          <p:cNvSpPr/>
          <p:nvPr/>
        </p:nvSpPr>
        <p:spPr bwMode="auto">
          <a:xfrm>
            <a:off x="8880047" y="4148679"/>
            <a:ext cx="1800200" cy="1800200"/>
          </a:xfrm>
          <a:prstGeom prst="ellipse">
            <a:avLst/>
          </a:prstGeom>
          <a:solidFill>
            <a:srgbClr val="151462"/>
          </a:solidFill>
          <a:ln w="127000">
            <a:solidFill>
              <a:srgbClr val="1514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Arial"/>
              </a:rPr>
              <a:t>Supporting </a:t>
            </a:r>
            <a:r>
              <a:rPr kumimoji="0" lang="en-GB" sz="1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Arial"/>
              </a:rPr>
              <a:t>bibliodiversity</a:t>
            </a: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CDDD12-3E45-484D-92AD-8CC75D9D12B8}"/>
              </a:ext>
            </a:extLst>
          </p:cNvPr>
          <p:cNvSpPr txBox="1"/>
          <p:nvPr/>
        </p:nvSpPr>
        <p:spPr>
          <a:xfrm>
            <a:off x="1343472" y="2471870"/>
            <a:ext cx="1728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0" cap="none" spc="0" normalizeH="0" baseline="0" noProof="0" dirty="0">
                <a:ln>
                  <a:noFill/>
                </a:ln>
                <a:solidFill>
                  <a:srgbClr val="151462"/>
                </a:solidFill>
                <a:effectLst/>
                <a:uLnTx/>
                <a:uFillTx/>
                <a:latin typeface="Calibri"/>
                <a:cs typeface="Arial"/>
              </a:rPr>
              <a:t>What we do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C678156-C643-4368-B6C2-A1B0A3F05193}"/>
              </a:ext>
            </a:extLst>
          </p:cNvPr>
          <p:cNvSpPr txBox="1"/>
          <p:nvPr/>
        </p:nvSpPr>
        <p:spPr bwMode="auto">
          <a:xfrm>
            <a:off x="1343472" y="4725613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0" cap="none" spc="0" normalizeH="0" baseline="0" noProof="0" dirty="0">
                <a:ln>
                  <a:noFill/>
                </a:ln>
                <a:solidFill>
                  <a:srgbClr val="151462"/>
                </a:solidFill>
                <a:effectLst/>
                <a:uLnTx/>
                <a:uFillTx/>
                <a:latin typeface="Calibri"/>
                <a:cs typeface="Arial"/>
              </a:rPr>
              <a:t>Ethos</a:t>
            </a:r>
          </a:p>
        </p:txBody>
      </p:sp>
      <p:pic>
        <p:nvPicPr>
          <p:cNvPr id="53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2232E40E-FFE8-4A49-84CE-B748D5151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27200" y="376068"/>
            <a:ext cx="3792784" cy="1134495"/>
          </a:xfrm>
          <a:prstGeom prst="rect">
            <a:avLst/>
          </a:prstGeom>
        </p:spPr>
      </p:pic>
      <p:sp>
        <p:nvSpPr>
          <p:cNvPr id="6" name="AutoShape 4" descr="Arcadia Fund | Protecting endangered culture and nature and promoting open  access">
            <a:extLst>
              <a:ext uri="{FF2B5EF4-FFF2-40B4-BE49-F238E27FC236}">
                <a16:creationId xmlns:a16="http://schemas.microsoft.com/office/drawing/2014/main" id="{4922B774-1DAA-4F47-8AD7-5604AB76C1F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2352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48" grpId="0" animBg="1"/>
      <p:bldP spid="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TextBox 19"/>
          <p:cNvSpPr/>
          <p:nvPr/>
        </p:nvSpPr>
        <p:spPr>
          <a:xfrm>
            <a:off x="335520" y="404640"/>
            <a:ext cx="13032000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GB" sz="3600" b="0" strike="noStrike" spc="-1" dirty="0">
                <a:solidFill>
                  <a:srgbClr val="151462"/>
                </a:solidFill>
                <a:latin typeface="Calibri"/>
                <a:ea typeface="Arial"/>
              </a:rPr>
              <a:t>Builds on &amp; extends Diamond OA </a:t>
            </a:r>
            <a:r>
              <a:rPr lang="en-GB" sz="3600" spc="-1" dirty="0">
                <a:solidFill>
                  <a:srgbClr val="151462"/>
                </a:solidFill>
                <a:latin typeface="Calibri"/>
                <a:ea typeface="Arial"/>
              </a:rPr>
              <a:t>membership </a:t>
            </a:r>
            <a:r>
              <a:rPr lang="en-GB" sz="3600" b="0" strike="noStrike" spc="-1" dirty="0">
                <a:solidFill>
                  <a:srgbClr val="151462"/>
                </a:solidFill>
                <a:latin typeface="Calibri"/>
                <a:ea typeface="Arial"/>
              </a:rPr>
              <a:t>funding model</a:t>
            </a:r>
            <a:endParaRPr lang="en-GB" sz="3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9" name="Hexagon 15"/>
          <p:cNvSpPr/>
          <p:nvPr/>
        </p:nvSpPr>
        <p:spPr>
          <a:xfrm>
            <a:off x="419172" y="1845681"/>
            <a:ext cx="2025150" cy="1680628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bg1"/>
          </a:solidFill>
          <a:ln w="63500">
            <a:solidFill>
              <a:srgbClr val="1514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GB" sz="1800" b="0" strike="noStrike" spc="-1">
              <a:solidFill>
                <a:srgbClr val="FFFFFF"/>
              </a:solidFill>
              <a:latin typeface="Calibri"/>
              <a:ea typeface="Arial"/>
            </a:endParaRPr>
          </a:p>
        </p:txBody>
      </p:sp>
      <p:sp>
        <p:nvSpPr>
          <p:cNvPr id="560" name="Hexagon 15"/>
          <p:cNvSpPr/>
          <p:nvPr/>
        </p:nvSpPr>
        <p:spPr>
          <a:xfrm>
            <a:off x="4080868" y="1826499"/>
            <a:ext cx="2025150" cy="1680628"/>
          </a:xfrm>
          <a:prstGeom prst="hexagon">
            <a:avLst>
              <a:gd name="adj" fmla="val 25000"/>
              <a:gd name="vf" fmla="val 115470"/>
            </a:avLst>
          </a:prstGeom>
          <a:noFill/>
          <a:ln w="63500">
            <a:solidFill>
              <a:srgbClr val="1514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GB" sz="1800" b="0" strike="noStrike" spc="-1">
              <a:solidFill>
                <a:srgbClr val="FFFFFF"/>
              </a:solidFill>
              <a:latin typeface="Calibri"/>
              <a:ea typeface="Arial"/>
            </a:endParaRPr>
          </a:p>
        </p:txBody>
      </p:sp>
      <p:pic>
        <p:nvPicPr>
          <p:cNvPr id="561" name="Picture 10" descr="Icon&#10;&#10;Description automatically generated"/>
          <p:cNvPicPr/>
          <p:nvPr/>
        </p:nvPicPr>
        <p:blipFill>
          <a:blip r:embed="rId3"/>
          <a:stretch/>
        </p:blipFill>
        <p:spPr>
          <a:xfrm>
            <a:off x="864453" y="2111748"/>
            <a:ext cx="1178670" cy="1178670"/>
          </a:xfrm>
          <a:prstGeom prst="rect">
            <a:avLst/>
          </a:prstGeom>
          <a:ln w="0">
            <a:noFill/>
          </a:ln>
        </p:spPr>
      </p:pic>
      <p:sp>
        <p:nvSpPr>
          <p:cNvPr id="562" name="Hexagon 15"/>
          <p:cNvSpPr/>
          <p:nvPr/>
        </p:nvSpPr>
        <p:spPr>
          <a:xfrm>
            <a:off x="5910534" y="2833106"/>
            <a:ext cx="2025150" cy="1680628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bg1"/>
          </a:solidFill>
          <a:ln w="63500">
            <a:solidFill>
              <a:srgbClr val="1514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GB" sz="1800" b="0" strike="noStrike" spc="-1">
              <a:solidFill>
                <a:srgbClr val="FFFFFF"/>
              </a:solidFill>
              <a:latin typeface="Calibri"/>
              <a:ea typeface="Arial"/>
            </a:endParaRPr>
          </a:p>
        </p:txBody>
      </p:sp>
      <p:pic>
        <p:nvPicPr>
          <p:cNvPr id="563" name="Picture 3"/>
          <p:cNvPicPr/>
          <p:nvPr/>
        </p:nvPicPr>
        <p:blipFill>
          <a:blip r:embed="rId4"/>
          <a:stretch/>
        </p:blipFill>
        <p:spPr>
          <a:xfrm>
            <a:off x="6234852" y="3217775"/>
            <a:ext cx="1408264" cy="911029"/>
          </a:xfrm>
          <a:prstGeom prst="rect">
            <a:avLst/>
          </a:prstGeom>
          <a:ln w="0">
            <a:noFill/>
          </a:ln>
        </p:spPr>
      </p:pic>
      <p:sp>
        <p:nvSpPr>
          <p:cNvPr id="564" name="Hexagon 15"/>
          <p:cNvSpPr/>
          <p:nvPr/>
        </p:nvSpPr>
        <p:spPr>
          <a:xfrm>
            <a:off x="2251201" y="2833106"/>
            <a:ext cx="2025150" cy="1680628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bg1"/>
          </a:solidFill>
          <a:ln w="63500">
            <a:solidFill>
              <a:srgbClr val="1514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GB" sz="1800" b="0" strike="noStrike" spc="-1">
              <a:solidFill>
                <a:srgbClr val="FFFFFF"/>
              </a:solidFill>
              <a:latin typeface="Calibri"/>
              <a:ea typeface="Arial"/>
            </a:endParaRPr>
          </a:p>
        </p:txBody>
      </p:sp>
      <p:pic>
        <p:nvPicPr>
          <p:cNvPr id="565" name="Picture 16" descr="Logo, icon&#10;&#10;Description automatically generated"/>
          <p:cNvPicPr/>
          <p:nvPr/>
        </p:nvPicPr>
        <p:blipFill>
          <a:blip r:embed="rId5"/>
          <a:stretch/>
        </p:blipFill>
        <p:spPr>
          <a:xfrm>
            <a:off x="2537996" y="2977685"/>
            <a:ext cx="1488818" cy="1488818"/>
          </a:xfrm>
          <a:prstGeom prst="rect">
            <a:avLst/>
          </a:prstGeom>
          <a:ln w="0">
            <a:noFill/>
          </a:ln>
        </p:spPr>
      </p:pic>
      <p:pic>
        <p:nvPicPr>
          <p:cNvPr id="566" name="Picture 1" descr="A blue text on a black background&#10;&#10;Description automatically generated"/>
          <p:cNvPicPr/>
          <p:nvPr/>
        </p:nvPicPr>
        <p:blipFill>
          <a:blip r:embed="rId6"/>
          <a:stretch/>
        </p:blipFill>
        <p:spPr>
          <a:xfrm>
            <a:off x="4120751" y="2180467"/>
            <a:ext cx="1656488" cy="909455"/>
          </a:xfrm>
          <a:prstGeom prst="rect">
            <a:avLst/>
          </a:prstGeom>
          <a:ln w="0">
            <a:noFill/>
          </a:ln>
        </p:spPr>
      </p:pic>
      <p:sp>
        <p:nvSpPr>
          <p:cNvPr id="2" name="Hexagon 15">
            <a:extLst>
              <a:ext uri="{FF2B5EF4-FFF2-40B4-BE49-F238E27FC236}">
                <a16:creationId xmlns:a16="http://schemas.microsoft.com/office/drawing/2014/main" id="{956D0948-6A46-2AD8-287D-E1C5DE48F229}"/>
              </a:ext>
            </a:extLst>
          </p:cNvPr>
          <p:cNvSpPr/>
          <p:nvPr/>
        </p:nvSpPr>
        <p:spPr>
          <a:xfrm>
            <a:off x="463516" y="3849315"/>
            <a:ext cx="2025150" cy="1680628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bg1"/>
          </a:solidFill>
          <a:ln w="63500">
            <a:solidFill>
              <a:srgbClr val="1514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GB" sz="1800" b="0" strike="noStrike" spc="-1">
              <a:solidFill>
                <a:srgbClr val="FFFFFF"/>
              </a:solidFill>
              <a:latin typeface="Calibri"/>
              <a:ea typeface="Arial"/>
            </a:endParaRPr>
          </a:p>
        </p:txBody>
      </p:sp>
      <p:pic>
        <p:nvPicPr>
          <p:cNvPr id="5" name="Picture 4" descr="A logo with a keyhole in the middle&#10;&#10;Description automatically generated">
            <a:extLst>
              <a:ext uri="{FF2B5EF4-FFF2-40B4-BE49-F238E27FC236}">
                <a16:creationId xmlns:a16="http://schemas.microsoft.com/office/drawing/2014/main" id="{AEFC5F13-626F-6105-8C16-5CD63A77248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0" t="10908" r="18716" b="16159"/>
          <a:stretch/>
        </p:blipFill>
        <p:spPr>
          <a:xfrm>
            <a:off x="674437" y="4304816"/>
            <a:ext cx="1514620" cy="769624"/>
          </a:xfrm>
          <a:prstGeom prst="rect">
            <a:avLst/>
          </a:prstGeom>
        </p:spPr>
      </p:pic>
      <p:sp>
        <p:nvSpPr>
          <p:cNvPr id="6" name="Hexagon 15">
            <a:extLst>
              <a:ext uri="{FF2B5EF4-FFF2-40B4-BE49-F238E27FC236}">
                <a16:creationId xmlns:a16="http://schemas.microsoft.com/office/drawing/2014/main" id="{AF0DE6BC-0CC4-46FA-64D9-B628E659F6FC}"/>
              </a:ext>
            </a:extLst>
          </p:cNvPr>
          <p:cNvSpPr/>
          <p:nvPr/>
        </p:nvSpPr>
        <p:spPr>
          <a:xfrm>
            <a:off x="4080868" y="3849314"/>
            <a:ext cx="2025150" cy="1680628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bg1"/>
          </a:solidFill>
          <a:ln w="63500">
            <a:solidFill>
              <a:srgbClr val="1514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GB" sz="1800" b="0" strike="noStrike" spc="-1">
              <a:solidFill>
                <a:srgbClr val="FFFFFF"/>
              </a:solidFill>
              <a:latin typeface="Calibri"/>
              <a:ea typeface="Arial"/>
            </a:endParaRPr>
          </a:p>
        </p:txBody>
      </p:sp>
      <p:pic>
        <p:nvPicPr>
          <p:cNvPr id="8" name="Picture 7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7D68E757-3DE7-14E8-2BE0-90D1B964344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6" r="49701"/>
          <a:stretch/>
        </p:blipFill>
        <p:spPr>
          <a:xfrm>
            <a:off x="4436484" y="4181524"/>
            <a:ext cx="1313917" cy="1016208"/>
          </a:xfrm>
          <a:prstGeom prst="rect">
            <a:avLst/>
          </a:prstGeom>
        </p:spPr>
      </p:pic>
      <p:sp>
        <p:nvSpPr>
          <p:cNvPr id="12" name="Oval 1">
            <a:hlinkClick r:id="rId9"/>
            <a:extLst>
              <a:ext uri="{FF2B5EF4-FFF2-40B4-BE49-F238E27FC236}">
                <a16:creationId xmlns:a16="http://schemas.microsoft.com/office/drawing/2014/main" id="{56B861D6-DFCC-4357-9801-0B139407CE9C}"/>
              </a:ext>
            </a:extLst>
          </p:cNvPr>
          <p:cNvSpPr/>
          <p:nvPr/>
        </p:nvSpPr>
        <p:spPr>
          <a:xfrm>
            <a:off x="8897249" y="2404163"/>
            <a:ext cx="2646173" cy="2538251"/>
          </a:xfrm>
          <a:prstGeom prst="ellipse">
            <a:avLst/>
          </a:prstGeom>
          <a:solidFill>
            <a:srgbClr val="151462"/>
          </a:solidFill>
          <a:ln w="254000">
            <a:solidFill>
              <a:srgbClr val="1514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36000" tIns="36000" rIns="36000" bIns="36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GB" sz="2200" b="0" strike="noStrike" spc="-1" dirty="0">
                <a:solidFill>
                  <a:srgbClr val="FFFFFF"/>
                </a:solidFill>
                <a:latin typeface="Calibri"/>
                <a:ea typeface="Arial"/>
              </a:rPr>
              <a:t>Securing non-BPC based OA funding via renewable memberships from dozens of universities</a:t>
            </a:r>
            <a:endParaRPr lang="en-GB" sz="2200" b="0" strike="noStrike" spc="-1" dirty="0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760CF1A-D66C-2D53-87D3-DF4DD7E549B0}"/>
              </a:ext>
            </a:extLst>
          </p:cNvPr>
          <p:cNvCxnSpPr>
            <a:cxnSpLocks/>
          </p:cNvCxnSpPr>
          <p:nvPr/>
        </p:nvCxnSpPr>
        <p:spPr>
          <a:xfrm>
            <a:off x="8240486" y="1845681"/>
            <a:ext cx="0" cy="39237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7" name="Group 11"/>
          <p:cNvGrpSpPr/>
          <p:nvPr/>
        </p:nvGrpSpPr>
        <p:grpSpPr>
          <a:xfrm>
            <a:off x="-960840" y="35280"/>
            <a:ext cx="7848360" cy="6867000"/>
            <a:chOff x="-960840" y="35280"/>
            <a:chExt cx="7848360" cy="6867000"/>
          </a:xfrm>
        </p:grpSpPr>
        <p:pic>
          <p:nvPicPr>
            <p:cNvPr id="568" name="Picture 4"/>
            <p:cNvPicPr/>
            <p:nvPr/>
          </p:nvPicPr>
          <p:blipFill>
            <a:blip r:embed="rId2"/>
            <a:srcRect t="9449" r="1569" b="13897"/>
            <a:stretch/>
          </p:blipFill>
          <p:spPr>
            <a:xfrm>
              <a:off x="-960840" y="35280"/>
              <a:ext cx="7848000" cy="3437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69" name="Picture 9"/>
            <p:cNvPicPr/>
            <p:nvPr/>
          </p:nvPicPr>
          <p:blipFill>
            <a:blip r:embed="rId3"/>
            <a:srcRect t="10100" r="1573" b="13246"/>
            <a:stretch/>
          </p:blipFill>
          <p:spPr>
            <a:xfrm>
              <a:off x="-960480" y="3465000"/>
              <a:ext cx="7848000" cy="343728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570" name="Picture 1" descr="A blue text on a white background&#10;&#10;Description automatically generated with medium confidence"/>
          <p:cNvPicPr/>
          <p:nvPr/>
        </p:nvPicPr>
        <p:blipFill>
          <a:blip r:embed="rId4"/>
          <a:stretch/>
        </p:blipFill>
        <p:spPr>
          <a:xfrm>
            <a:off x="6311880" y="3224160"/>
            <a:ext cx="1877400" cy="551880"/>
          </a:xfrm>
          <a:prstGeom prst="rect">
            <a:avLst/>
          </a:prstGeom>
          <a:ln w="0">
            <a:noFill/>
          </a:ln>
        </p:spPr>
      </p:pic>
      <p:pic>
        <p:nvPicPr>
          <p:cNvPr id="571" name="Picture 2"/>
          <p:cNvPicPr/>
          <p:nvPr/>
        </p:nvPicPr>
        <p:blipFill>
          <a:blip r:embed="rId5"/>
          <a:stretch/>
        </p:blipFill>
        <p:spPr>
          <a:xfrm>
            <a:off x="9372600" y="1625760"/>
            <a:ext cx="1614240" cy="339120"/>
          </a:xfrm>
          <a:prstGeom prst="rect">
            <a:avLst/>
          </a:prstGeom>
          <a:ln w="0">
            <a:noFill/>
          </a:ln>
        </p:spPr>
      </p:pic>
      <p:pic>
        <p:nvPicPr>
          <p:cNvPr id="572" name="Picture 3" descr="A picture containing font, graphics, screenshot, text&#10;&#10;Description automatically generated"/>
          <p:cNvPicPr/>
          <p:nvPr/>
        </p:nvPicPr>
        <p:blipFill>
          <a:blip r:embed="rId6"/>
          <a:stretch/>
        </p:blipFill>
        <p:spPr>
          <a:xfrm>
            <a:off x="7298280" y="2292480"/>
            <a:ext cx="2675880" cy="479520"/>
          </a:xfrm>
          <a:prstGeom prst="rect">
            <a:avLst/>
          </a:prstGeom>
          <a:ln w="0">
            <a:noFill/>
          </a:ln>
        </p:spPr>
      </p:pic>
      <p:pic>
        <p:nvPicPr>
          <p:cNvPr id="573" name="Picture 5" descr="A red and green background with white text&#10;&#10;Description automatically generated with low confidence"/>
          <p:cNvPicPr/>
          <p:nvPr/>
        </p:nvPicPr>
        <p:blipFill>
          <a:blip r:embed="rId7"/>
          <a:stretch/>
        </p:blipFill>
        <p:spPr>
          <a:xfrm>
            <a:off x="10180080" y="2194920"/>
            <a:ext cx="928080" cy="692280"/>
          </a:xfrm>
          <a:prstGeom prst="rect">
            <a:avLst/>
          </a:prstGeom>
          <a:ln w="0">
            <a:noFill/>
          </a:ln>
        </p:spPr>
      </p:pic>
      <p:pic>
        <p:nvPicPr>
          <p:cNvPr id="574" name="Picture 6" descr="A red dot in a black background&#10;&#10;Description automatically generated with low confidence"/>
          <p:cNvPicPr/>
          <p:nvPr/>
        </p:nvPicPr>
        <p:blipFill>
          <a:blip r:embed="rId8"/>
          <a:stretch/>
        </p:blipFill>
        <p:spPr>
          <a:xfrm>
            <a:off x="8618400" y="3186000"/>
            <a:ext cx="1115640" cy="557640"/>
          </a:xfrm>
          <a:prstGeom prst="rect">
            <a:avLst/>
          </a:prstGeom>
          <a:ln w="0">
            <a:noFill/>
          </a:ln>
        </p:spPr>
      </p:pic>
      <p:pic>
        <p:nvPicPr>
          <p:cNvPr id="575" name="Picture 7"/>
          <p:cNvPicPr/>
          <p:nvPr/>
        </p:nvPicPr>
        <p:blipFill>
          <a:blip r:embed="rId9"/>
          <a:stretch/>
        </p:blipFill>
        <p:spPr>
          <a:xfrm>
            <a:off x="8748000" y="3995640"/>
            <a:ext cx="2675880" cy="338760"/>
          </a:xfrm>
          <a:prstGeom prst="rect">
            <a:avLst/>
          </a:prstGeom>
          <a:ln w="0">
            <a:noFill/>
          </a:ln>
        </p:spPr>
      </p:pic>
      <p:pic>
        <p:nvPicPr>
          <p:cNvPr id="576" name="Picture 8" descr="A close-up of logos&#10;&#10;Description automatically generated"/>
          <p:cNvPicPr/>
          <p:nvPr/>
        </p:nvPicPr>
        <p:blipFill>
          <a:blip r:embed="rId10"/>
          <a:stretch/>
        </p:blipFill>
        <p:spPr>
          <a:xfrm>
            <a:off x="6966720" y="1424520"/>
            <a:ext cx="2209320" cy="794880"/>
          </a:xfrm>
          <a:prstGeom prst="rect">
            <a:avLst/>
          </a:prstGeom>
          <a:ln w="0">
            <a:noFill/>
          </a:ln>
        </p:spPr>
      </p:pic>
      <p:pic>
        <p:nvPicPr>
          <p:cNvPr id="577" name="Picture 10" descr="A cartoon monkey with a hat&#10;&#10;Description automatically generated"/>
          <p:cNvPicPr/>
          <p:nvPr/>
        </p:nvPicPr>
        <p:blipFill>
          <a:blip r:embed="rId11"/>
          <a:stretch/>
        </p:blipFill>
        <p:spPr>
          <a:xfrm>
            <a:off x="8170920" y="582480"/>
            <a:ext cx="2361960" cy="699120"/>
          </a:xfrm>
          <a:prstGeom prst="rect">
            <a:avLst/>
          </a:prstGeom>
          <a:ln w="0">
            <a:noFill/>
          </a:ln>
        </p:spPr>
      </p:pic>
      <p:grpSp>
        <p:nvGrpSpPr>
          <p:cNvPr id="578" name="Group 17"/>
          <p:cNvGrpSpPr/>
          <p:nvPr/>
        </p:nvGrpSpPr>
        <p:grpSpPr>
          <a:xfrm>
            <a:off x="6802920" y="4157280"/>
            <a:ext cx="4217760" cy="2151360"/>
            <a:chOff x="6802920" y="4157280"/>
            <a:chExt cx="4217760" cy="2151360"/>
          </a:xfrm>
        </p:grpSpPr>
        <p:pic>
          <p:nvPicPr>
            <p:cNvPr id="579" name="Picture 14" descr="Blue text on a black background&#10;&#10;Description automatically generated"/>
            <p:cNvPicPr/>
            <p:nvPr/>
          </p:nvPicPr>
          <p:blipFill>
            <a:blip r:embed="rId12"/>
            <a:stretch/>
          </p:blipFill>
          <p:spPr>
            <a:xfrm>
              <a:off x="6802920" y="4157280"/>
              <a:ext cx="1665720" cy="5518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80" name="Picture 16" descr="A logo with red text&#10;&#10;Description automatically generated"/>
            <p:cNvPicPr/>
            <p:nvPr/>
          </p:nvPicPr>
          <p:blipFill>
            <a:blip r:embed="rId13"/>
            <a:stretch/>
          </p:blipFill>
          <p:spPr>
            <a:xfrm>
              <a:off x="8748000" y="4819680"/>
              <a:ext cx="1754280" cy="6163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81" name="Picture 13" descr="A black background with yellow text&#10;&#10;Description automatically generated"/>
            <p:cNvPicPr/>
            <p:nvPr/>
          </p:nvPicPr>
          <p:blipFill>
            <a:blip r:embed="rId14"/>
            <a:srcRect r="82019"/>
            <a:stretch/>
          </p:blipFill>
          <p:spPr>
            <a:xfrm>
              <a:off x="7133040" y="5462280"/>
              <a:ext cx="568080" cy="8463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82" name="Picture 15" descr="A black background with yellow text&#10;&#10;Description automatically generated"/>
            <p:cNvPicPr/>
            <p:nvPr/>
          </p:nvPicPr>
          <p:blipFill>
            <a:blip r:embed="rId15"/>
            <a:srcRect l="20339"/>
            <a:stretch/>
          </p:blipFill>
          <p:spPr>
            <a:xfrm>
              <a:off x="7688880" y="4876200"/>
              <a:ext cx="3331800" cy="111960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583" name="Picture 19" descr="A black and white sign with white text&#10;&#10;Description automatically generated"/>
          <p:cNvPicPr/>
          <p:nvPr/>
        </p:nvPicPr>
        <p:blipFill>
          <a:blip r:embed="rId16"/>
          <a:stretch/>
        </p:blipFill>
        <p:spPr>
          <a:xfrm>
            <a:off x="10134360" y="3215520"/>
            <a:ext cx="1705680" cy="5518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Oval 44"/>
          <p:cNvSpPr/>
          <p:nvPr/>
        </p:nvSpPr>
        <p:spPr>
          <a:xfrm>
            <a:off x="880078" y="2364710"/>
            <a:ext cx="2333503" cy="2333503"/>
          </a:xfrm>
          <a:prstGeom prst="ellipse">
            <a:avLst/>
          </a:prstGeom>
          <a:solidFill>
            <a:srgbClr val="151462"/>
          </a:solidFill>
          <a:ln w="127000">
            <a:solidFill>
              <a:srgbClr val="1514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36000" tIns="36000" rIns="36000" bIns="36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GB" sz="2000" b="0" strike="noStrike" spc="-1" dirty="0">
                <a:solidFill>
                  <a:srgbClr val="FFFFFF"/>
                </a:solidFill>
                <a:latin typeface="Calibri"/>
                <a:ea typeface="Arial"/>
              </a:rPr>
              <a:t>79 supporting members and growing</a:t>
            </a:r>
            <a:endParaRPr lang="en-GB" sz="2000" b="0" strike="noStrike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0" name="Oval 45"/>
          <p:cNvSpPr/>
          <p:nvPr/>
        </p:nvSpPr>
        <p:spPr>
          <a:xfrm>
            <a:off x="3598726" y="2364349"/>
            <a:ext cx="2333503" cy="2333503"/>
          </a:xfrm>
          <a:prstGeom prst="ellipse">
            <a:avLst/>
          </a:prstGeom>
          <a:solidFill>
            <a:srgbClr val="151462"/>
          </a:solidFill>
          <a:ln w="127000">
            <a:solidFill>
              <a:srgbClr val="1514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36000" tIns="36000" rIns="36000" bIns="36000" anchor="ctr">
            <a:noAutofit/>
          </a:bodyPr>
          <a:lstStyle/>
          <a:p>
            <a:pPr algn="ctr">
              <a:tabLst>
                <a:tab pos="0" algn="l"/>
              </a:tabLst>
            </a:pPr>
            <a:r>
              <a:rPr lang="en-GB" sz="2000" b="0" strike="noStrike" spc="-1" dirty="0">
                <a:solidFill>
                  <a:srgbClr val="FFFFFF"/>
                </a:solidFill>
                <a:latin typeface="Calibri"/>
                <a:ea typeface="Arial"/>
              </a:rPr>
              <a:t>Over </a:t>
            </a:r>
            <a:r>
              <a:rPr lang="en-GB" sz="2000" spc="-1" dirty="0">
                <a:solidFill>
                  <a:srgbClr val="FFFFFF"/>
                </a:solidFill>
              </a:rPr>
              <a:t>₴40,000,000 (£750,000) </a:t>
            </a:r>
            <a:r>
              <a:rPr lang="en-GB" sz="2000" b="0" strike="noStrike" spc="-1" dirty="0">
                <a:solidFill>
                  <a:srgbClr val="FFFFFF"/>
                </a:solidFill>
                <a:latin typeface="Calibri"/>
                <a:ea typeface="Arial"/>
              </a:rPr>
              <a:t>raised so far</a:t>
            </a:r>
            <a:r>
              <a:rPr lang="en-GB" sz="2000" spc="-1" dirty="0">
                <a:solidFill>
                  <a:srgbClr val="FFFFFF"/>
                </a:solidFill>
              </a:rPr>
              <a:t>, ≈</a:t>
            </a:r>
            <a:r>
              <a:rPr lang="en-GB" sz="2000" b="0" strike="noStrike" spc="-1" dirty="0">
                <a:solidFill>
                  <a:srgbClr val="FFFFFF"/>
                </a:solidFill>
                <a:latin typeface="Calibri"/>
                <a:ea typeface="Arial"/>
              </a:rPr>
              <a:t>90% of which goes to members</a:t>
            </a:r>
            <a:endParaRPr lang="en-GB" sz="2000" b="0" strike="noStrike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1" name="Oval 46"/>
          <p:cNvSpPr/>
          <p:nvPr/>
        </p:nvSpPr>
        <p:spPr>
          <a:xfrm>
            <a:off x="6317374" y="2364349"/>
            <a:ext cx="2333503" cy="2333503"/>
          </a:xfrm>
          <a:prstGeom prst="ellipse">
            <a:avLst/>
          </a:prstGeom>
          <a:solidFill>
            <a:srgbClr val="151462"/>
          </a:solidFill>
          <a:ln w="127000">
            <a:solidFill>
              <a:srgbClr val="1514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36000" tIns="36000" rIns="36000" bIns="36000" anchor="ctr">
            <a:noAutofit/>
          </a:bodyPr>
          <a:lstStyle/>
          <a:p>
            <a:pPr algn="ctr">
              <a:tabLst>
                <a:tab pos="0" algn="l"/>
              </a:tabLst>
            </a:pPr>
            <a:r>
              <a:rPr lang="en-GB" sz="2000" b="0" strike="noStrike" spc="-1" dirty="0">
                <a:solidFill>
                  <a:srgbClr val="FFFFFF"/>
                </a:solidFill>
              </a:rPr>
              <a:t>Plus 3 capacity building grants of approx.  </a:t>
            </a:r>
            <a:r>
              <a:rPr lang="en-GB" sz="2000" spc="-1" dirty="0">
                <a:solidFill>
                  <a:srgbClr val="FFFFFF"/>
                </a:solidFill>
              </a:rPr>
              <a:t>₴2,000,000 (£40,000) </a:t>
            </a:r>
            <a:r>
              <a:rPr lang="en-GB" sz="2000" b="0" strike="noStrike" spc="-1" dirty="0">
                <a:solidFill>
                  <a:srgbClr val="FFFFFF"/>
                </a:solidFill>
              </a:rPr>
              <a:t>to be issued soon</a:t>
            </a:r>
          </a:p>
        </p:txBody>
      </p:sp>
      <p:sp>
        <p:nvSpPr>
          <p:cNvPr id="552" name="Oval 47"/>
          <p:cNvSpPr/>
          <p:nvPr/>
        </p:nvSpPr>
        <p:spPr>
          <a:xfrm>
            <a:off x="9036022" y="2364349"/>
            <a:ext cx="2333503" cy="2333503"/>
          </a:xfrm>
          <a:prstGeom prst="ellipse">
            <a:avLst/>
          </a:prstGeom>
          <a:solidFill>
            <a:srgbClr val="151462"/>
          </a:solidFill>
          <a:ln w="127000">
            <a:solidFill>
              <a:srgbClr val="1514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36000" tIns="36000" rIns="36000" bIns="36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GB" sz="2000" b="0" strike="noStrike" spc="-1" dirty="0">
                <a:solidFill>
                  <a:srgbClr val="FFFFFF"/>
                </a:solidFill>
                <a:latin typeface="Calibri"/>
                <a:ea typeface="Arial"/>
              </a:rPr>
              <a:t>On track to become self-sustaining by 2026 </a:t>
            </a:r>
            <a:endParaRPr lang="en-GB" sz="2000" b="0" strike="noStrike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4" name="TextBox 48"/>
          <p:cNvSpPr/>
          <p:nvPr/>
        </p:nvSpPr>
        <p:spPr>
          <a:xfrm>
            <a:off x="174643" y="420948"/>
            <a:ext cx="3439413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r" defTabSz="914400">
              <a:lnSpc>
                <a:spcPct val="100000"/>
              </a:lnSpc>
              <a:tabLst>
                <a:tab pos="0" algn="l"/>
              </a:tabLst>
            </a:pPr>
            <a:r>
              <a:rPr lang="en-GB" sz="3600" b="0" strike="noStrike" spc="-1" dirty="0">
                <a:solidFill>
                  <a:srgbClr val="151462"/>
                </a:solidFill>
                <a:latin typeface="Calibri"/>
                <a:ea typeface="Arial"/>
              </a:rPr>
              <a:t>Progress so far</a:t>
            </a:r>
            <a:endParaRPr lang="en-GB" sz="36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445</Words>
  <Application>Microsoft Macintosh PowerPoint</Application>
  <PresentationFormat>Widescreen</PresentationFormat>
  <Paragraphs>58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Abadi</vt:lpstr>
      <vt:lpstr>Arial</vt:lpstr>
      <vt:lpstr>Calibri</vt:lpstr>
      <vt:lpstr>Calibri Light</vt:lpstr>
      <vt:lpstr>Symbol</vt:lpstr>
      <vt:lpstr>Times New Roman</vt:lpstr>
      <vt:lpstr>Wingdings</vt:lpstr>
      <vt:lpstr>2_Office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Microsoft Office User</dc:creator>
  <dc:description/>
  <cp:lastModifiedBy>Jean Fairbairn</cp:lastModifiedBy>
  <cp:revision>489</cp:revision>
  <dcterms:created xsi:type="dcterms:W3CDTF">2020-04-30T14:33:58Z</dcterms:created>
  <dcterms:modified xsi:type="dcterms:W3CDTF">2024-10-28T16:36:08Z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0</vt:i4>
  </property>
  <property fmtid="{D5CDD505-2E9C-101B-9397-08002B2CF9AE}" pid="3" name="HyperlinksChanged">
    <vt:bool>false</vt:bool>
  </property>
  <property fmtid="{D5CDD505-2E9C-101B-9397-08002B2CF9AE}" pid="4" name="LinksUpToDate">
    <vt:bool>false</vt:bool>
  </property>
  <property fmtid="{D5CDD505-2E9C-101B-9397-08002B2CF9AE}" pid="5" name="MMClips">
    <vt:i4>0</vt:i4>
  </property>
  <property fmtid="{D5CDD505-2E9C-101B-9397-08002B2CF9AE}" pid="6" name="Notes">
    <vt:i4>0</vt:i4>
  </property>
  <property fmtid="{D5CDD505-2E9C-101B-9397-08002B2CF9AE}" pid="7" name="PresentationFormat">
    <vt:lpwstr>Widescreen</vt:lpwstr>
  </property>
  <property fmtid="{D5CDD505-2E9C-101B-9397-08002B2CF9AE}" pid="8" name="ScaleCrop">
    <vt:bool>false</vt:bool>
  </property>
  <property fmtid="{D5CDD505-2E9C-101B-9397-08002B2CF9AE}" pid="9" name="ShareDoc">
    <vt:bool>false</vt:bool>
  </property>
  <property fmtid="{D5CDD505-2E9C-101B-9397-08002B2CF9AE}" pid="10" name="Slides">
    <vt:i4>19</vt:i4>
  </property>
</Properties>
</file>