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24" y="-10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238815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5e2e7d018b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5e2e7d018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e2e7d018b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e2e7d018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e2e7d018b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e2e7d018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5e3035947f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5e3035947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5e2e7d018b_2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5e2e7d018b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e2e7d018b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e2e7d018b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5e3035947f_1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5e3035947f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e2e7d018b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5e2e7d018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So, we’d like to end by encouraging you to join GO::DH, to get involved as much as you want, by signing up for the email list, sharing ideas and resources, asking questions, proposing initiatives, becoming involved on the GO::DH board.</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1. Sign up for the email list at: http://globaloutlookdh.org/join.</a:t>
            </a:r>
            <a:endParaRPr/>
          </a:p>
          <a:p>
            <a:pPr marL="0" lvl="0" indent="0" algn="l" rtl="0">
              <a:spcBef>
                <a:spcPts val="0"/>
              </a:spcBef>
              <a:spcAft>
                <a:spcPts val="0"/>
              </a:spcAft>
              <a:buClr>
                <a:schemeClr val="dk1"/>
              </a:buClr>
              <a:buSzPts val="1100"/>
              <a:buFont typeface="Arial"/>
              <a:buNone/>
            </a:pPr>
            <a:r>
              <a:rPr lang="en"/>
              <a:t>Membership simply consists of signing up for the email list, which allows you to participate in discussions as well as to vote and be eligible to serve on the GO::DH steering committee and participate in other initiatives. </a:t>
            </a:r>
            <a:endParaRPr/>
          </a:p>
          <a:p>
            <a:pPr marL="0" lvl="0" indent="0" algn="l" rtl="0">
              <a:spcBef>
                <a:spcPts val="0"/>
              </a:spcBef>
              <a:spcAft>
                <a:spcPts val="0"/>
              </a:spcAft>
              <a:buClr>
                <a:schemeClr val="dk1"/>
              </a:buClr>
              <a:buSzPts val="1100"/>
              <a:buFont typeface="Arial"/>
              <a:buNone/>
            </a:pPr>
            <a:r>
              <a:rPr lang="en"/>
              <a:t>2. After you join, if you want, send a message to the list introducing yourself, letting the community know of your interests, questions, projects, connections.</a:t>
            </a:r>
            <a:endParaRPr/>
          </a:p>
          <a:p>
            <a:pPr marL="0" lvl="0" indent="0" algn="l" rtl="0">
              <a:spcBef>
                <a:spcPts val="0"/>
              </a:spcBef>
              <a:spcAft>
                <a:spcPts val="0"/>
              </a:spcAft>
              <a:buClr>
                <a:schemeClr val="dk1"/>
              </a:buClr>
              <a:buSzPts val="1100"/>
              <a:buFont typeface="Arial"/>
              <a:buNone/>
            </a:pPr>
            <a:r>
              <a:rPr lang="en"/>
              <a:t>3. Spread the word to your friends and colleagues and encourage them to sign up. Librarians in particular, if you are working with scholars at your institutions who are doing digital humanities work or are interested in it, please let them know about GO::DH as a place to connect with other practitioners and resources.</a:t>
            </a:r>
            <a:endParaRPr/>
          </a:p>
          <a:p>
            <a:pPr marL="0" lvl="0" indent="0" algn="l" rtl="0">
              <a:spcBef>
                <a:spcPts val="0"/>
              </a:spcBef>
              <a:spcAft>
                <a:spcPts val="0"/>
              </a:spcAft>
              <a:buClr>
                <a:schemeClr val="dk1"/>
              </a:buClr>
              <a:buSzPts val="1100"/>
              <a:buFont typeface="Arial"/>
              <a:buNone/>
            </a:pPr>
            <a:r>
              <a:rPr lang="en"/>
              <a:t>4. Follow GO::DH on twitter or facebook</a:t>
            </a:r>
            <a:endParaRPr/>
          </a:p>
          <a:p>
            <a:pPr marL="0" lvl="0" indent="0" algn="l" rtl="0">
              <a:spcBef>
                <a:spcPts val="0"/>
              </a:spcBef>
              <a:spcAft>
                <a:spcPts val="0"/>
              </a:spcAft>
              <a:buClr>
                <a:schemeClr val="dk1"/>
              </a:buClr>
              <a:buSzPts val="1100"/>
              <a:buFont typeface="Arial"/>
              <a:buNone/>
            </a:pPr>
            <a:r>
              <a:rPr lang="en"/>
              <a:t>5. Suggest projects you are involved with for Around DH 2.0 project that Quinn mentioned. There will be more information about that forthcoming.</a:t>
            </a:r>
            <a:endParaRPr/>
          </a:p>
          <a:p>
            <a:pPr marL="0" lvl="0" indent="0" algn="l" rtl="0">
              <a:spcBef>
                <a:spcPts val="0"/>
              </a:spcBef>
              <a:spcAft>
                <a:spcPts val="0"/>
              </a:spcAft>
              <a:buClr>
                <a:schemeClr val="dk1"/>
              </a:buClr>
              <a:buSzPts val="1100"/>
              <a:buFont typeface="Arial"/>
              <a:buNone/>
            </a:pPr>
            <a:r>
              <a:rPr lang="en">
                <a:solidFill>
                  <a:schemeClr val="dk1"/>
                </a:solidFill>
              </a:rPr>
              <a:t>6. Propose your own ideas and initiatives……!</a:t>
            </a:r>
            <a:endParaRPr>
              <a:solidFill>
                <a:schemeClr val="dk1"/>
              </a:solidFill>
            </a:endParaRPr>
          </a:p>
          <a:p>
            <a:pPr marL="0" lvl="0" indent="0" algn="l" rtl="0">
              <a:spcBef>
                <a:spcPts val="0"/>
              </a:spcBef>
              <a:spcAft>
                <a:spcPts val="0"/>
              </a:spcAft>
              <a:buClr>
                <a:schemeClr val="dk1"/>
              </a:buClr>
              <a:buSzPts val="1100"/>
              <a:buFont typeface="Arial"/>
              <a:buNone/>
            </a:pPr>
            <a:r>
              <a:rPr lang="en"/>
              <a:t>7. Serve on the GO::DH steering committee (next round of elections will take place in January).</a:t>
            </a:r>
            <a:endParaRPr/>
          </a:p>
          <a:p>
            <a:pPr marL="0" lvl="0" indent="0" algn="l" rtl="0">
              <a:spcBef>
                <a:spcPts val="0"/>
              </a:spcBef>
              <a:spcAft>
                <a:spcPts val="0"/>
              </a:spcAft>
              <a:buClr>
                <a:schemeClr val="dk1"/>
              </a:buClr>
              <a:buSzPts val="1100"/>
              <a:buFont typeface="Arial"/>
              <a:buNone/>
            </a:pPr>
            <a:r>
              <a:rPr lang="en">
                <a:solidFill>
                  <a:schemeClr val="dk1"/>
                </a:solidFill>
              </a:rPr>
              <a:t>8. ??? Anything you want..you have the opportunity to make GO::DH your own organization. It is what the members make of it, and it needs you!</a:t>
            </a:r>
            <a:endParaRPr>
              <a:solidFill>
                <a:schemeClr val="dk1"/>
              </a:solidFill>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9. Finally, if anyone is interested in organizing further webinars, training, or other kinds of conversations between your local institutions and communities and GO::DH, or between EIFL and GO::DH, please get in touch with any one of us, or with Iryna, and let us know. We would be happy to talk further. I know Adam Crymble is interested in developing the same relationships for Programming Historian, so I’m now going to turn it over to him. Thank you all!</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rianrosenblum@ku.edu" TargetMode="External"/><Relationship Id="rId4" Type="http://schemas.openxmlformats.org/officeDocument/2006/relationships/hyperlink" Target="mailto:qad@stanford.edu" TargetMode="Externa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hyperlink" Target="http://adho.org/" TargetMode="External"/><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hyperlink" Target="http://globaloutlookdh.org" TargetMode="External"/><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tiny.cc/adholibsig" TargetMode="External"/><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tiny.cc/godhpub" TargetMode="External"/><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hyperlink" Target="http://tiny.cc/arounddh2020" TargetMode="External"/><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hyperlink" Target="http://tiny.cc/arounddh2020" TargetMode="External"/><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globaloutlookdh.org/join" TargetMode="External"/><Relationship Id="rId4" Type="http://schemas.openxmlformats.org/officeDocument/2006/relationships/hyperlink" Target="https://www.facebook.com/globaloutlookdigitalhumanities" TargetMode="External"/><Relationship Id="rId5" Type="http://schemas.openxmlformats.org/officeDocument/2006/relationships/hyperlink" Target="http://tiny.cc/arounddh2020" TargetMode="External"/><Relationship Id="rId6" Type="http://schemas.openxmlformats.org/officeDocument/2006/relationships/hyperlink" Target="http://tiny.cc/godhpub" TargetMode="External"/><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21147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t>Global Outlook::Digital Humanities	</a:t>
            </a:r>
            <a:endParaRPr sz="4000"/>
          </a:p>
        </p:txBody>
      </p:sp>
      <p:sp>
        <p:nvSpPr>
          <p:cNvPr id="55" name="Google Shape;55;p13"/>
          <p:cNvSpPr txBox="1">
            <a:spLocks noGrp="1"/>
          </p:cNvSpPr>
          <p:nvPr>
            <p:ph type="subTitle" idx="1"/>
          </p:nvPr>
        </p:nvSpPr>
        <p:spPr>
          <a:xfrm>
            <a:off x="311700" y="4109400"/>
            <a:ext cx="8520600" cy="1034100"/>
          </a:xfrm>
          <a:prstGeom prst="rect">
            <a:avLst/>
          </a:prstGeom>
        </p:spPr>
        <p:txBody>
          <a:bodyPr spcFirstLastPara="1" wrap="square" lIns="91425" tIns="91425" rIns="91425" bIns="91425" anchor="t" anchorCtr="0">
            <a:noAutofit/>
          </a:bodyPr>
          <a:lstStyle/>
          <a:p>
            <a:r>
              <a:rPr lang="en-US" sz="1800" dirty="0"/>
              <a:t>Brian Rosenblum (University of Kansas, </a:t>
            </a:r>
            <a:r>
              <a:rPr lang="en-US" sz="1800" u="sng" dirty="0">
                <a:hlinkClick r:id="rId3"/>
              </a:rPr>
              <a:t>brianrosenblum@ku.edu</a:t>
            </a:r>
            <a:r>
              <a:rPr lang="en-US" sz="1800" dirty="0"/>
              <a:t>, @</a:t>
            </a:r>
            <a:r>
              <a:rPr lang="en-US" sz="1800" dirty="0" err="1"/>
              <a:t>blros</a:t>
            </a:r>
            <a:r>
              <a:rPr lang="en-US" sz="1800" dirty="0"/>
              <a:t>)</a:t>
            </a:r>
          </a:p>
          <a:p>
            <a:r>
              <a:rPr lang="en-US" sz="1800" dirty="0"/>
              <a:t>Quinn Dombrowski (Stanford University, </a:t>
            </a:r>
            <a:r>
              <a:rPr lang="en-US" sz="1800" u="sng" dirty="0">
                <a:hlinkClick r:id="rId4"/>
              </a:rPr>
              <a:t>qad@stanford.edu</a:t>
            </a:r>
            <a:r>
              <a:rPr lang="en-US" sz="1800" dirty="0"/>
              <a:t>, @</a:t>
            </a:r>
            <a:r>
              <a:rPr lang="en-US" sz="1800" dirty="0" err="1"/>
              <a:t>quinnanya</a:t>
            </a:r>
            <a:r>
              <a:rPr lang="en-US" sz="1800" dirty="0"/>
              <a:t>)</a:t>
            </a:r>
            <a:endParaRPr lang="en-US" sz="1800" dirty="0">
              <a:effectLst/>
            </a:endParaRPr>
          </a:p>
        </p:txBody>
      </p:sp>
      <p:pic>
        <p:nvPicPr>
          <p:cNvPr id="56" name="Google Shape;56;p13"/>
          <p:cNvPicPr preferRelativeResize="0"/>
          <p:nvPr/>
        </p:nvPicPr>
        <p:blipFill>
          <a:blip r:embed="rId5">
            <a:alphaModFix/>
          </a:blip>
          <a:stretch>
            <a:fillRect/>
          </a:stretch>
        </p:blipFill>
        <p:spPr>
          <a:xfrm>
            <a:off x="2273713" y="196083"/>
            <a:ext cx="4596574" cy="32252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sp>
        <p:nvSpPr>
          <p:cNvPr id="61" name="Google Shape;61;p14"/>
          <p:cNvSpPr txBox="1"/>
          <p:nvPr/>
        </p:nvSpPr>
        <p:spPr>
          <a:xfrm>
            <a:off x="3401950" y="934775"/>
            <a:ext cx="2886000" cy="516000"/>
          </a:xfrm>
          <a:prstGeom prst="rect">
            <a:avLst/>
          </a:prstGeom>
          <a:solidFill>
            <a:srgbClr val="B6D7A8"/>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u="sng">
                <a:solidFill>
                  <a:schemeClr val="hlink"/>
                </a:solidFill>
                <a:hlinkClick r:id="rId4"/>
              </a:rPr>
              <a:t>http://adho.org</a:t>
            </a:r>
            <a:endParaRPr sz="2400" b="1"/>
          </a:p>
          <a:p>
            <a:pPr marL="0" lvl="0" indent="0" algn="ctr"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a:t>ADHO Publications, Conference, Special Interest Groups	</a:t>
            </a:r>
            <a:endParaRPr sz="2400" b="1"/>
          </a:p>
        </p:txBody>
      </p:sp>
      <p:pic>
        <p:nvPicPr>
          <p:cNvPr id="67" name="Google Shape;67;p15"/>
          <p:cNvPicPr preferRelativeResize="0"/>
          <p:nvPr/>
        </p:nvPicPr>
        <p:blipFill>
          <a:blip r:embed="rId3">
            <a:alphaModFix/>
          </a:blip>
          <a:stretch>
            <a:fillRect/>
          </a:stretch>
        </p:blipFill>
        <p:spPr>
          <a:xfrm>
            <a:off x="152400" y="1170125"/>
            <a:ext cx="2793365" cy="3820976"/>
          </a:xfrm>
          <a:prstGeom prst="rect">
            <a:avLst/>
          </a:prstGeom>
          <a:noFill/>
          <a:ln w="9525" cap="flat" cmpd="sng">
            <a:solidFill>
              <a:schemeClr val="dk2"/>
            </a:solidFill>
            <a:prstDash val="solid"/>
            <a:round/>
            <a:headEnd type="none" w="sm" len="sm"/>
            <a:tailEnd type="none" w="sm" len="sm"/>
          </a:ln>
        </p:spPr>
      </p:pic>
      <p:pic>
        <p:nvPicPr>
          <p:cNvPr id="68" name="Google Shape;68;p15"/>
          <p:cNvPicPr preferRelativeResize="0"/>
          <p:nvPr/>
        </p:nvPicPr>
        <p:blipFill>
          <a:blip r:embed="rId4">
            <a:alphaModFix/>
          </a:blip>
          <a:stretch>
            <a:fillRect/>
          </a:stretch>
        </p:blipFill>
        <p:spPr>
          <a:xfrm>
            <a:off x="6194890" y="1170125"/>
            <a:ext cx="2637422" cy="3820974"/>
          </a:xfrm>
          <a:prstGeom prst="rect">
            <a:avLst/>
          </a:prstGeom>
          <a:noFill/>
          <a:ln w="9525" cap="flat" cmpd="sng">
            <a:solidFill>
              <a:schemeClr val="dk2"/>
            </a:solidFill>
            <a:prstDash val="solid"/>
            <a:round/>
            <a:headEnd type="none" w="sm" len="sm"/>
            <a:tailEnd type="none" w="sm" len="sm"/>
          </a:ln>
        </p:spPr>
      </p:pic>
      <p:pic>
        <p:nvPicPr>
          <p:cNvPr id="69" name="Google Shape;69;p15"/>
          <p:cNvPicPr preferRelativeResize="0"/>
          <p:nvPr/>
        </p:nvPicPr>
        <p:blipFill>
          <a:blip r:embed="rId5">
            <a:alphaModFix/>
          </a:blip>
          <a:stretch>
            <a:fillRect/>
          </a:stretch>
        </p:blipFill>
        <p:spPr>
          <a:xfrm>
            <a:off x="3098165" y="1558438"/>
            <a:ext cx="2944325" cy="3093437"/>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
        <p:cNvGrpSpPr/>
        <p:nvPr/>
      </p:nvGrpSpPr>
      <p:grpSpPr>
        <a:xfrm>
          <a:off x="0" y="0"/>
          <a:ext cx="0" cy="0"/>
          <a:chOff x="0" y="0"/>
          <a:chExt cx="0" cy="0"/>
        </a:xfrm>
      </p:grpSpPr>
      <p:sp>
        <p:nvSpPr>
          <p:cNvPr id="74" name="Google Shape;74;p16"/>
          <p:cNvSpPr txBox="1"/>
          <p:nvPr/>
        </p:nvSpPr>
        <p:spPr>
          <a:xfrm>
            <a:off x="4855075" y="37550"/>
            <a:ext cx="4193100" cy="6228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b="1" u="sng">
                <a:solidFill>
                  <a:schemeClr val="hlink"/>
                </a:solidFill>
                <a:hlinkClick r:id="rId4"/>
              </a:rPr>
              <a:t>http://globaloutlookdh.org</a:t>
            </a:r>
            <a:endParaRPr sz="2400" b="1"/>
          </a:p>
          <a:p>
            <a:pPr marL="0" lvl="0" indent="0" algn="l" rtl="0">
              <a:spcBef>
                <a:spcPts val="0"/>
              </a:spcBef>
              <a:spcAft>
                <a:spcPts val="0"/>
              </a:spcAft>
              <a:buNone/>
            </a:pPr>
            <a:endParaRPr sz="30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1700" y="77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Libraries and DH special interest group</a:t>
            </a:r>
            <a:endParaRPr/>
          </a:p>
        </p:txBody>
      </p:sp>
      <p:pic>
        <p:nvPicPr>
          <p:cNvPr id="80" name="Google Shape;80;p17"/>
          <p:cNvPicPr preferRelativeResize="0"/>
          <p:nvPr/>
        </p:nvPicPr>
        <p:blipFill>
          <a:blip r:embed="rId3">
            <a:alphaModFix/>
          </a:blip>
          <a:stretch>
            <a:fillRect/>
          </a:stretch>
        </p:blipFill>
        <p:spPr>
          <a:xfrm>
            <a:off x="729725" y="661263"/>
            <a:ext cx="7072310" cy="3820975"/>
          </a:xfrm>
          <a:prstGeom prst="rect">
            <a:avLst/>
          </a:prstGeom>
          <a:noFill/>
          <a:ln>
            <a:noFill/>
          </a:ln>
        </p:spPr>
      </p:pic>
      <p:sp>
        <p:nvSpPr>
          <p:cNvPr id="81" name="Google Shape;81;p17"/>
          <p:cNvSpPr txBox="1"/>
          <p:nvPr/>
        </p:nvSpPr>
        <p:spPr>
          <a:xfrm>
            <a:off x="3778825" y="4437475"/>
            <a:ext cx="4639800" cy="6228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3000" b="1" u="sng">
                <a:solidFill>
                  <a:schemeClr val="hlink"/>
                </a:solidFill>
                <a:hlinkClick r:id="rId4"/>
              </a:rPr>
              <a:t>http://tiny.cc/adholibsig</a:t>
            </a:r>
            <a:endParaRPr sz="30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Digital Studies / Le Champ Numerique series</a:t>
            </a:r>
            <a:endParaRPr/>
          </a:p>
        </p:txBody>
      </p:sp>
      <p:pic>
        <p:nvPicPr>
          <p:cNvPr id="87" name="Google Shape;87;p18"/>
          <p:cNvPicPr preferRelativeResize="0"/>
          <p:nvPr/>
        </p:nvPicPr>
        <p:blipFill>
          <a:blip r:embed="rId3">
            <a:alphaModFix/>
          </a:blip>
          <a:stretch>
            <a:fillRect/>
          </a:stretch>
        </p:blipFill>
        <p:spPr>
          <a:xfrm>
            <a:off x="414825" y="1096650"/>
            <a:ext cx="6736842" cy="3820977"/>
          </a:xfrm>
          <a:prstGeom prst="rect">
            <a:avLst/>
          </a:prstGeom>
          <a:noFill/>
          <a:ln>
            <a:noFill/>
          </a:ln>
        </p:spPr>
      </p:pic>
      <p:sp>
        <p:nvSpPr>
          <p:cNvPr id="88" name="Google Shape;88;p18"/>
          <p:cNvSpPr txBox="1"/>
          <p:nvPr/>
        </p:nvSpPr>
        <p:spPr>
          <a:xfrm>
            <a:off x="4345675" y="4416475"/>
            <a:ext cx="4639800" cy="6228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3000" b="1" u="sng">
                <a:solidFill>
                  <a:schemeClr val="hlink"/>
                </a:solidFill>
                <a:hlinkClick r:id="rId4"/>
              </a:rPr>
              <a:t>http://tiny.cc/godhpub</a:t>
            </a:r>
            <a:endParaRPr sz="30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1700" y="224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Around DH 2020</a:t>
            </a:r>
            <a:endParaRPr/>
          </a:p>
        </p:txBody>
      </p:sp>
      <p:pic>
        <p:nvPicPr>
          <p:cNvPr id="94" name="Google Shape;94;p19"/>
          <p:cNvPicPr preferRelativeResize="0"/>
          <p:nvPr/>
        </p:nvPicPr>
        <p:blipFill>
          <a:blip r:embed="rId3">
            <a:alphaModFix/>
          </a:blip>
          <a:stretch>
            <a:fillRect/>
          </a:stretch>
        </p:blipFill>
        <p:spPr>
          <a:xfrm>
            <a:off x="131400" y="855200"/>
            <a:ext cx="6579409" cy="4041424"/>
          </a:xfrm>
          <a:prstGeom prst="rect">
            <a:avLst/>
          </a:prstGeom>
          <a:noFill/>
          <a:ln>
            <a:noFill/>
          </a:ln>
        </p:spPr>
      </p:pic>
      <p:pic>
        <p:nvPicPr>
          <p:cNvPr id="95" name="Google Shape;95;p19"/>
          <p:cNvPicPr preferRelativeResize="0"/>
          <p:nvPr/>
        </p:nvPicPr>
        <p:blipFill>
          <a:blip r:embed="rId4">
            <a:alphaModFix/>
          </a:blip>
          <a:stretch>
            <a:fillRect/>
          </a:stretch>
        </p:blipFill>
        <p:spPr>
          <a:xfrm>
            <a:off x="4902074" y="2734575"/>
            <a:ext cx="4192549" cy="2408924"/>
          </a:xfrm>
          <a:prstGeom prst="rect">
            <a:avLst/>
          </a:prstGeom>
          <a:noFill/>
          <a:ln w="9525" cap="flat" cmpd="sng">
            <a:solidFill>
              <a:schemeClr val="dk2"/>
            </a:solidFill>
            <a:prstDash val="solid"/>
            <a:round/>
            <a:headEnd type="none" w="sm" len="sm"/>
            <a:tailEnd type="none" w="sm" len="sm"/>
          </a:ln>
        </p:spPr>
      </p:pic>
      <p:sp>
        <p:nvSpPr>
          <p:cNvPr id="96" name="Google Shape;96;p19"/>
          <p:cNvSpPr txBox="1"/>
          <p:nvPr/>
        </p:nvSpPr>
        <p:spPr>
          <a:xfrm>
            <a:off x="3852375" y="199525"/>
            <a:ext cx="5291700" cy="6228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3000" b="1" u="sng">
                <a:solidFill>
                  <a:schemeClr val="hlink"/>
                </a:solidFill>
                <a:hlinkClick r:id="rId5"/>
              </a:rPr>
              <a:t>http://tiny.cc/arounddh2020</a:t>
            </a:r>
            <a:endParaRPr sz="30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2141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“Quantifying DH” infographic revisited</a:t>
            </a:r>
            <a:endParaRPr/>
          </a:p>
        </p:txBody>
      </p:sp>
      <p:pic>
        <p:nvPicPr>
          <p:cNvPr id="102" name="Google Shape;102;p20"/>
          <p:cNvPicPr preferRelativeResize="0"/>
          <p:nvPr/>
        </p:nvPicPr>
        <p:blipFill>
          <a:blip r:embed="rId3">
            <a:alphaModFix/>
          </a:blip>
          <a:stretch>
            <a:fillRect/>
          </a:stretch>
        </p:blipFill>
        <p:spPr>
          <a:xfrm>
            <a:off x="206750" y="918200"/>
            <a:ext cx="5042096" cy="4051902"/>
          </a:xfrm>
          <a:prstGeom prst="rect">
            <a:avLst/>
          </a:prstGeom>
          <a:noFill/>
          <a:ln>
            <a:noFill/>
          </a:ln>
        </p:spPr>
      </p:pic>
      <p:pic>
        <p:nvPicPr>
          <p:cNvPr id="103" name="Google Shape;103;p20"/>
          <p:cNvPicPr preferRelativeResize="0"/>
          <p:nvPr/>
        </p:nvPicPr>
        <p:blipFill>
          <a:blip r:embed="rId4">
            <a:alphaModFix/>
          </a:blip>
          <a:stretch>
            <a:fillRect/>
          </a:stretch>
        </p:blipFill>
        <p:spPr>
          <a:xfrm>
            <a:off x="5464221" y="1254100"/>
            <a:ext cx="3432905" cy="2973806"/>
          </a:xfrm>
          <a:prstGeom prst="rect">
            <a:avLst/>
          </a:prstGeom>
          <a:noFill/>
          <a:ln>
            <a:noFill/>
          </a:ln>
        </p:spPr>
      </p:pic>
      <p:sp>
        <p:nvSpPr>
          <p:cNvPr id="104" name="Google Shape;104;p20"/>
          <p:cNvSpPr txBox="1"/>
          <p:nvPr/>
        </p:nvSpPr>
        <p:spPr>
          <a:xfrm>
            <a:off x="3852300" y="4490325"/>
            <a:ext cx="5291700" cy="6228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3000" b="1" u="sng">
                <a:solidFill>
                  <a:schemeClr val="hlink"/>
                </a:solidFill>
                <a:hlinkClick r:id="rId5"/>
              </a:rPr>
              <a:t>http://tiny.cc/arounddh2020</a:t>
            </a:r>
            <a:endParaRPr sz="30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ways to get involved in GO::DH </a:t>
            </a:r>
            <a:r>
              <a:rPr lang="en" b="1"/>
              <a:t>right now!</a:t>
            </a:r>
            <a:endParaRPr b="1"/>
          </a:p>
        </p:txBody>
      </p:sp>
      <p:sp>
        <p:nvSpPr>
          <p:cNvPr id="110" name="Google Shape;110;p21"/>
          <p:cNvSpPr txBox="1">
            <a:spLocks noGrp="1"/>
          </p:cNvSpPr>
          <p:nvPr>
            <p:ph type="body" idx="1"/>
          </p:nvPr>
        </p:nvSpPr>
        <p:spPr>
          <a:xfrm>
            <a:off x="311700" y="1152475"/>
            <a:ext cx="8520600" cy="3851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200">
                <a:solidFill>
                  <a:schemeClr val="dk1"/>
                </a:solidFill>
                <a:latin typeface="Calibri"/>
                <a:ea typeface="Calibri"/>
                <a:cs typeface="Calibri"/>
                <a:sym typeface="Calibri"/>
              </a:rPr>
              <a:t>1. Sign up for the email list at: </a:t>
            </a:r>
            <a:r>
              <a:rPr lang="en" sz="2200" u="sng">
                <a:solidFill>
                  <a:schemeClr val="hlink"/>
                </a:solidFill>
                <a:latin typeface="Calibri"/>
                <a:ea typeface="Calibri"/>
                <a:cs typeface="Calibri"/>
                <a:sym typeface="Calibri"/>
                <a:hlinkClick r:id="rId3"/>
              </a:rPr>
              <a:t>http://globaloutlookdh.org/join</a:t>
            </a:r>
            <a:endParaRPr sz="2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2200">
                <a:solidFill>
                  <a:schemeClr val="dk1"/>
                </a:solidFill>
                <a:latin typeface="Calibri"/>
                <a:ea typeface="Calibri"/>
                <a:cs typeface="Calibri"/>
                <a:sym typeface="Calibri"/>
              </a:rPr>
              <a:t>2. After you join, if you want, send a message to the list introducing yourself, share your interests, questions, projects…..</a:t>
            </a:r>
            <a:endParaRPr sz="22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 sz="2200">
                <a:solidFill>
                  <a:schemeClr val="dk1"/>
                </a:solidFill>
                <a:latin typeface="Calibri"/>
                <a:ea typeface="Calibri"/>
                <a:cs typeface="Calibri"/>
                <a:sym typeface="Calibri"/>
              </a:rPr>
              <a:t>3. Tell  your friends and colleagues and encourage them to sign up </a:t>
            </a:r>
            <a:endParaRPr sz="22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 sz="2200">
                <a:solidFill>
                  <a:schemeClr val="dk1"/>
                </a:solidFill>
                <a:latin typeface="Calibri"/>
                <a:ea typeface="Calibri"/>
                <a:cs typeface="Calibri"/>
                <a:sym typeface="Calibri"/>
              </a:rPr>
              <a:t>4. Follow on Twitter (@GlobalOutlookDH) &amp; Facebook (</a:t>
            </a:r>
            <a:r>
              <a:rPr lang="en" sz="2200" u="sng">
                <a:solidFill>
                  <a:schemeClr val="hlink"/>
                </a:solidFill>
                <a:latin typeface="Calibri"/>
                <a:ea typeface="Calibri"/>
                <a:cs typeface="Calibri"/>
                <a:sym typeface="Calibri"/>
                <a:hlinkClick r:id="rId4"/>
              </a:rPr>
              <a:t>https://www.facebook.com/globaloutlookdigitalhumanities</a:t>
            </a:r>
            <a:r>
              <a:rPr lang="en" sz="2200">
                <a:solidFill>
                  <a:schemeClr val="dk1"/>
                </a:solidFill>
                <a:latin typeface="Calibri"/>
                <a:ea typeface="Calibri"/>
                <a:cs typeface="Calibri"/>
                <a:sym typeface="Calibri"/>
              </a:rPr>
              <a:t>) </a:t>
            </a:r>
            <a:endParaRPr sz="2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2200">
                <a:solidFill>
                  <a:schemeClr val="dk1"/>
                </a:solidFill>
                <a:latin typeface="Calibri"/>
                <a:ea typeface="Calibri"/>
                <a:cs typeface="Calibri"/>
                <a:sym typeface="Calibri"/>
              </a:rPr>
              <a:t>5. Suggest projects you are involved with for </a:t>
            </a:r>
            <a:r>
              <a:rPr lang="en" sz="2200" i="1">
                <a:solidFill>
                  <a:schemeClr val="dk1"/>
                </a:solidFill>
                <a:latin typeface="Calibri"/>
                <a:ea typeface="Calibri"/>
                <a:cs typeface="Calibri"/>
                <a:sym typeface="Calibri"/>
              </a:rPr>
              <a:t>Around DH 2020 </a:t>
            </a:r>
            <a:r>
              <a:rPr lang="en" sz="2200">
                <a:solidFill>
                  <a:schemeClr val="dk1"/>
                </a:solidFill>
                <a:latin typeface="Calibri"/>
                <a:ea typeface="Calibri"/>
                <a:cs typeface="Calibri"/>
                <a:sym typeface="Calibri"/>
              </a:rPr>
              <a:t>(</a:t>
            </a:r>
            <a:r>
              <a:rPr lang="en" sz="2200" u="sng">
                <a:solidFill>
                  <a:schemeClr val="hlink"/>
                </a:solidFill>
                <a:latin typeface="Calibri"/>
                <a:ea typeface="Calibri"/>
                <a:cs typeface="Calibri"/>
                <a:sym typeface="Calibri"/>
                <a:hlinkClick r:id="rId5"/>
              </a:rPr>
              <a:t>http://tiny.cc/arounddh2020</a:t>
            </a:r>
            <a:r>
              <a:rPr lang="en" sz="2200">
                <a:solidFill>
                  <a:schemeClr val="dk1"/>
                </a:solidFill>
                <a:latin typeface="Calibri"/>
                <a:ea typeface="Calibri"/>
                <a:cs typeface="Calibri"/>
                <a:sym typeface="Calibri"/>
              </a:rPr>
              <a:t>) </a:t>
            </a:r>
            <a:endParaRPr sz="2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2200">
                <a:solidFill>
                  <a:schemeClr val="dk1"/>
                </a:solidFill>
                <a:latin typeface="Calibri"/>
                <a:ea typeface="Calibri"/>
                <a:cs typeface="Calibri"/>
                <a:sym typeface="Calibri"/>
              </a:rPr>
              <a:t>6. Submit articles to the </a:t>
            </a:r>
            <a:r>
              <a:rPr lang="en" sz="2200" i="1">
                <a:solidFill>
                  <a:schemeClr val="dk1"/>
                </a:solidFill>
                <a:latin typeface="Calibri"/>
                <a:ea typeface="Calibri"/>
                <a:cs typeface="Calibri"/>
                <a:sym typeface="Calibri"/>
              </a:rPr>
              <a:t>Digital Studies </a:t>
            </a:r>
            <a:r>
              <a:rPr lang="en" sz="2200">
                <a:solidFill>
                  <a:schemeClr val="dk1"/>
                </a:solidFill>
                <a:latin typeface="Calibri"/>
                <a:ea typeface="Calibri"/>
                <a:cs typeface="Calibri"/>
                <a:sym typeface="Calibri"/>
              </a:rPr>
              <a:t>cluster (</a:t>
            </a:r>
            <a:r>
              <a:rPr lang="en" sz="2200" u="sng">
                <a:solidFill>
                  <a:schemeClr val="hlink"/>
                </a:solidFill>
                <a:latin typeface="Calibri"/>
                <a:ea typeface="Calibri"/>
                <a:cs typeface="Calibri"/>
                <a:sym typeface="Calibri"/>
                <a:hlinkClick r:id="rId6"/>
              </a:rPr>
              <a:t>http://tiny.cc/godhpub</a:t>
            </a:r>
            <a:r>
              <a:rPr lang="en" sz="2200">
                <a:solidFill>
                  <a:schemeClr val="dk1"/>
                </a:solidFill>
                <a:latin typeface="Calibri"/>
                <a:ea typeface="Calibri"/>
                <a:cs typeface="Calibri"/>
                <a:sym typeface="Calibri"/>
              </a:rPr>
              <a:t>)  </a:t>
            </a:r>
            <a:endParaRPr sz="2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2200">
                <a:solidFill>
                  <a:schemeClr val="dk1"/>
                </a:solidFill>
                <a:latin typeface="Calibri"/>
                <a:ea typeface="Calibri"/>
                <a:cs typeface="Calibri"/>
                <a:sym typeface="Calibri"/>
              </a:rPr>
              <a:t>7. Suggest your own project ideas</a:t>
            </a:r>
            <a:endParaRPr sz="2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2200">
                <a:solidFill>
                  <a:schemeClr val="dk1"/>
                </a:solidFill>
                <a:latin typeface="Calibri"/>
                <a:ea typeface="Calibri"/>
                <a:cs typeface="Calibri"/>
                <a:sym typeface="Calibri"/>
              </a:rPr>
              <a:t>8. Run for GO::DH exec board</a:t>
            </a:r>
            <a:endParaRPr sz="22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604</Words>
  <Application>Microsoft Macintosh PowerPoint</Application>
  <PresentationFormat>On-screen Show (16:9)</PresentationFormat>
  <Paragraphs>38</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Simple Light</vt:lpstr>
      <vt:lpstr>Global Outlook::Digital Humanities </vt:lpstr>
      <vt:lpstr>PowerPoint Presentation</vt:lpstr>
      <vt:lpstr>ADHO Publications, Conference, Special Interest Groups </vt:lpstr>
      <vt:lpstr>PowerPoint Presentation</vt:lpstr>
      <vt:lpstr>Libraries and DH special interest group</vt:lpstr>
      <vt:lpstr>Digital Studies / Le Champ Numerique series</vt:lpstr>
      <vt:lpstr>Around DH 2020</vt:lpstr>
      <vt:lpstr>“Quantifying DH” infographic revisited</vt:lpstr>
      <vt:lpstr>Some ways to get involved in GO::DH right now!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Outlook::Digital Humanities </dc:title>
  <cp:lastModifiedBy>Jean Fairbairn</cp:lastModifiedBy>
  <cp:revision>1</cp:revision>
  <dcterms:modified xsi:type="dcterms:W3CDTF">2019-09-19T14:50:53Z</dcterms:modified>
</cp:coreProperties>
</file>