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35"/>
  </p:notesMasterIdLst>
  <p:sldIdLst>
    <p:sldId id="258" r:id="rId2"/>
    <p:sldId id="318" r:id="rId3"/>
    <p:sldId id="317" r:id="rId4"/>
    <p:sldId id="314" r:id="rId5"/>
    <p:sldId id="315" r:id="rId6"/>
    <p:sldId id="2499" r:id="rId7"/>
    <p:sldId id="2495" r:id="rId8"/>
    <p:sldId id="2519" r:id="rId9"/>
    <p:sldId id="313" r:id="rId10"/>
    <p:sldId id="2481" r:id="rId11"/>
    <p:sldId id="2484" r:id="rId12"/>
    <p:sldId id="2482" r:id="rId13"/>
    <p:sldId id="2483" r:id="rId14"/>
    <p:sldId id="2494" r:id="rId15"/>
    <p:sldId id="2493" r:id="rId16"/>
    <p:sldId id="2501" r:id="rId17"/>
    <p:sldId id="2520" r:id="rId18"/>
    <p:sldId id="2521" r:id="rId19"/>
    <p:sldId id="2487" r:id="rId20"/>
    <p:sldId id="2514" r:id="rId21"/>
    <p:sldId id="294" r:id="rId22"/>
    <p:sldId id="308" r:id="rId23"/>
    <p:sldId id="2516" r:id="rId24"/>
    <p:sldId id="310" r:id="rId25"/>
    <p:sldId id="2517" r:id="rId26"/>
    <p:sldId id="2510" r:id="rId27"/>
    <p:sldId id="2518" r:id="rId28"/>
    <p:sldId id="2504" r:id="rId29"/>
    <p:sldId id="2506" r:id="rId30"/>
    <p:sldId id="2479" r:id="rId31"/>
    <p:sldId id="2512" r:id="rId32"/>
    <p:sldId id="2522" r:id="rId33"/>
    <p:sldId id="27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cy.Pontika" initials="N" lastIdx="1" clrIdx="0">
    <p:extLst>
      <p:ext uri="{19B8F6BF-5375-455C-9EA6-DF929625EA0E}">
        <p15:presenceInfo xmlns:p15="http://schemas.microsoft.com/office/powerpoint/2012/main" userId="S::ap24386@open.ac.uk::4259c146-6bfe-4f51-89eb-2cd5befabc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75"/>
    <p:restoredTop sz="75934"/>
  </p:normalViewPr>
  <p:slideViewPr>
    <p:cSldViewPr snapToGrid="0">
      <p:cViewPr varScale="1">
        <p:scale>
          <a:sx n="92" d="100"/>
          <a:sy n="92" d="100"/>
        </p:scale>
        <p:origin x="17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73446A-6747-0649-911C-A7993B1C6463}" type="doc">
      <dgm:prSet loTypeId="urn:microsoft.com/office/officeart/2005/8/layout/arrow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9F754C-E9D8-B647-91C0-8EA4A946E71E}">
      <dgm:prSet phldrT="[Text]"/>
      <dgm:spPr/>
      <dgm:t>
        <a:bodyPr/>
        <a:lstStyle/>
        <a:p>
          <a:r>
            <a:rPr lang="en-GB" dirty="0"/>
            <a:t>Companies</a:t>
          </a:r>
        </a:p>
      </dgm:t>
    </dgm:pt>
    <dgm:pt modelId="{24E6A0C9-6C90-D54F-A3FC-D2989E8B5B1E}" type="parTrans" cxnId="{6B9777A7-520D-C549-9991-D429F53940A9}">
      <dgm:prSet/>
      <dgm:spPr/>
      <dgm:t>
        <a:bodyPr/>
        <a:lstStyle/>
        <a:p>
          <a:endParaRPr lang="en-GB"/>
        </a:p>
      </dgm:t>
    </dgm:pt>
    <dgm:pt modelId="{D6FB805B-925D-4740-A6CA-FAD5F2C822EB}" type="sibTrans" cxnId="{6B9777A7-520D-C549-9991-D429F53940A9}">
      <dgm:prSet/>
      <dgm:spPr/>
      <dgm:t>
        <a:bodyPr/>
        <a:lstStyle/>
        <a:p>
          <a:endParaRPr lang="en-GB"/>
        </a:p>
      </dgm:t>
    </dgm:pt>
    <dgm:pt modelId="{47D6381A-E99F-824B-9AD1-531E22EBD636}">
      <dgm:prSet phldrT="[Text]"/>
      <dgm:spPr/>
      <dgm:t>
        <a:bodyPr/>
        <a:lstStyle/>
        <a:p>
          <a:r>
            <a:rPr lang="en-GB" dirty="0"/>
            <a:t>HEIs</a:t>
          </a:r>
        </a:p>
        <a:p>
          <a:r>
            <a:rPr lang="en-GB" dirty="0"/>
            <a:t>Funders</a:t>
          </a:r>
        </a:p>
      </dgm:t>
    </dgm:pt>
    <dgm:pt modelId="{AFBEA9B1-AD91-E840-B510-172C9E50AAC1}" type="parTrans" cxnId="{4AA65A0A-1244-7E4C-AE0C-EBB23CF8582E}">
      <dgm:prSet/>
      <dgm:spPr/>
      <dgm:t>
        <a:bodyPr/>
        <a:lstStyle/>
        <a:p>
          <a:endParaRPr lang="en-GB"/>
        </a:p>
      </dgm:t>
    </dgm:pt>
    <dgm:pt modelId="{D803FA08-17DB-7645-BA08-4CCFD748E35B}" type="sibTrans" cxnId="{4AA65A0A-1244-7E4C-AE0C-EBB23CF8582E}">
      <dgm:prSet/>
      <dgm:spPr/>
      <dgm:t>
        <a:bodyPr/>
        <a:lstStyle/>
        <a:p>
          <a:endParaRPr lang="en-GB"/>
        </a:p>
      </dgm:t>
    </dgm:pt>
    <dgm:pt modelId="{B923A5BF-C449-8F44-904C-D81B76049F83}" type="pres">
      <dgm:prSet presAssocID="{0173446A-6747-0649-911C-A7993B1C6463}" presName="compositeShape" presStyleCnt="0">
        <dgm:presLayoutVars>
          <dgm:chMax val="2"/>
          <dgm:dir/>
          <dgm:resizeHandles val="exact"/>
        </dgm:presLayoutVars>
      </dgm:prSet>
      <dgm:spPr/>
    </dgm:pt>
    <dgm:pt modelId="{0C24C40D-9DBC-B341-B6FA-E8AC2627C559}" type="pres">
      <dgm:prSet presAssocID="{0173446A-6747-0649-911C-A7993B1C6463}" presName="ribbon" presStyleLbl="node1" presStyleIdx="0" presStyleCnt="1" custLinFactNeighborY="2424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  <dgm:pt modelId="{D223DD03-FEA9-ED40-9F8C-E25D471D504E}" type="pres">
      <dgm:prSet presAssocID="{0173446A-6747-0649-911C-A7993B1C6463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F01E95B0-C1E7-2A42-8393-15B3B8C15E91}" type="pres">
      <dgm:prSet presAssocID="{0173446A-6747-0649-911C-A7993B1C6463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AA65A0A-1244-7E4C-AE0C-EBB23CF8582E}" srcId="{0173446A-6747-0649-911C-A7993B1C6463}" destId="{47D6381A-E99F-824B-9AD1-531E22EBD636}" srcOrd="1" destOrd="0" parTransId="{AFBEA9B1-AD91-E840-B510-172C9E50AAC1}" sibTransId="{D803FA08-17DB-7645-BA08-4CCFD748E35B}"/>
    <dgm:cxn modelId="{B148A027-D149-BC41-AAF2-D6FA19C99A0F}" type="presOf" srcId="{0173446A-6747-0649-911C-A7993B1C6463}" destId="{B923A5BF-C449-8F44-904C-D81B76049F83}" srcOrd="0" destOrd="0" presId="urn:microsoft.com/office/officeart/2005/8/layout/arrow6"/>
    <dgm:cxn modelId="{59F6C835-D346-3147-B228-93B5025891EC}" type="presOf" srcId="{189F754C-E9D8-B647-91C0-8EA4A946E71E}" destId="{D223DD03-FEA9-ED40-9F8C-E25D471D504E}" srcOrd="0" destOrd="0" presId="urn:microsoft.com/office/officeart/2005/8/layout/arrow6"/>
    <dgm:cxn modelId="{4CAD3BA4-8ED4-DD48-B6AB-E1F24136E3F4}" type="presOf" srcId="{47D6381A-E99F-824B-9AD1-531E22EBD636}" destId="{F01E95B0-C1E7-2A42-8393-15B3B8C15E91}" srcOrd="0" destOrd="0" presId="urn:microsoft.com/office/officeart/2005/8/layout/arrow6"/>
    <dgm:cxn modelId="{6B9777A7-520D-C549-9991-D429F53940A9}" srcId="{0173446A-6747-0649-911C-A7993B1C6463}" destId="{189F754C-E9D8-B647-91C0-8EA4A946E71E}" srcOrd="0" destOrd="0" parTransId="{24E6A0C9-6C90-D54F-A3FC-D2989E8B5B1E}" sibTransId="{D6FB805B-925D-4740-A6CA-FAD5F2C822EB}"/>
    <dgm:cxn modelId="{0A3ADAA7-0AA4-5F48-93FA-36C159FB43C5}" type="presParOf" srcId="{B923A5BF-C449-8F44-904C-D81B76049F83}" destId="{0C24C40D-9DBC-B341-B6FA-E8AC2627C559}" srcOrd="0" destOrd="0" presId="urn:microsoft.com/office/officeart/2005/8/layout/arrow6"/>
    <dgm:cxn modelId="{49662552-A0C6-AE49-856C-E1C667DBC1F9}" type="presParOf" srcId="{B923A5BF-C449-8F44-904C-D81B76049F83}" destId="{D223DD03-FEA9-ED40-9F8C-E25D471D504E}" srcOrd="1" destOrd="0" presId="urn:microsoft.com/office/officeart/2005/8/layout/arrow6"/>
    <dgm:cxn modelId="{F518E1D9-9148-394D-8FEA-FD4079B40659}" type="presParOf" srcId="{B923A5BF-C449-8F44-904C-D81B76049F83}" destId="{F01E95B0-C1E7-2A42-8393-15B3B8C15E91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4C40D-9DBC-B341-B6FA-E8AC2627C559}">
      <dsp:nvSpPr>
        <dsp:cNvPr id="0" name=""/>
        <dsp:cNvSpPr/>
      </dsp:nvSpPr>
      <dsp:spPr>
        <a:xfrm>
          <a:off x="0" y="718720"/>
          <a:ext cx="5241872" cy="2096748"/>
        </a:xfrm>
        <a:prstGeom prst="leftRightRibbon">
          <a:avLst/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  <dsp:sp modelId="{D223DD03-FEA9-ED40-9F8C-E25D471D504E}">
      <dsp:nvSpPr>
        <dsp:cNvPr id="0" name=""/>
        <dsp:cNvSpPr/>
      </dsp:nvSpPr>
      <dsp:spPr>
        <a:xfrm>
          <a:off x="629024" y="1034826"/>
          <a:ext cx="1729817" cy="102740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Companies</a:t>
          </a:r>
        </a:p>
      </dsp:txBody>
      <dsp:txXfrm>
        <a:off x="629024" y="1034826"/>
        <a:ext cx="1729817" cy="1027406"/>
      </dsp:txXfrm>
    </dsp:sp>
    <dsp:sp modelId="{F01E95B0-C1E7-2A42-8393-15B3B8C15E91}">
      <dsp:nvSpPr>
        <dsp:cNvPr id="0" name=""/>
        <dsp:cNvSpPr/>
      </dsp:nvSpPr>
      <dsp:spPr>
        <a:xfrm>
          <a:off x="2620936" y="1370306"/>
          <a:ext cx="2044330" cy="102740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HEIs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Funders</a:t>
          </a:r>
        </a:p>
      </dsp:txBody>
      <dsp:txXfrm>
        <a:off x="2620936" y="1370306"/>
        <a:ext cx="2044330" cy="102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B3E2F-A0A8-1948-845E-C6626AD19128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0A387-2712-5548-B864-A310891B9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3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68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26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82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61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79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01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52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9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51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40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4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56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92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4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49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8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91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16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0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44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92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81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99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6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6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865188"/>
            <a:ext cx="10515600" cy="1870868"/>
          </a:xfrm>
        </p:spPr>
        <p:txBody>
          <a:bodyPr anchor="b">
            <a:normAutofit/>
          </a:bodyPr>
          <a:lstStyle>
            <a:lvl1pPr algn="l">
              <a:defRPr sz="45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30480"/>
            <a:ext cx="10515600" cy="834390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</a:t>
            </a:r>
          </a:p>
          <a:p>
            <a:r>
              <a:rPr lang="en-US"/>
              <a:t>Date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50119" y="3573562"/>
            <a:ext cx="10291195" cy="124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736056"/>
            <a:ext cx="10515600" cy="581978"/>
          </a:xfrm>
        </p:spPr>
        <p:txBody>
          <a:bodyPr anchor="ctr"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664871"/>
            <a:ext cx="10515600" cy="607218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Affiliation</a:t>
            </a:r>
          </a:p>
        </p:txBody>
      </p:sp>
    </p:spTree>
    <p:extLst>
      <p:ext uri="{BB962C8B-B14F-4D97-AF65-F5344CB8AC3E}">
        <p14:creationId xmlns:p14="http://schemas.microsoft.com/office/powerpoint/2010/main" val="216249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25563"/>
            <a:ext cx="12192000" cy="45719"/>
          </a:xfrm>
          <a:prstGeom prst="rect">
            <a:avLst/>
          </a:prstGeom>
          <a:solidFill>
            <a:srgbClr val="EB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328738"/>
          </a:xfrm>
          <a:prstGeom prst="rect">
            <a:avLst/>
          </a:prstGeom>
          <a:solidFill>
            <a:srgbClr val="233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7" name="Rectangle 6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AFAF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A55-7012-5F4C-A8DD-E454CDDC7220}" type="datetime1">
              <a:rPr lang="en-GB" smtClean="0"/>
              <a:t>26/03/2020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3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aseline="0">
                <a:solidFill>
                  <a:srgbClr val="2337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BAB5-E29C-5649-B06A-5B4B72299B02}" type="datetime1">
              <a:rPr lang="en-GB" smtClean="0"/>
              <a:t>26/03/2020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9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AFAF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2182-194D-0C42-A46D-369D9DB8CFF5}" type="datetime1">
              <a:rPr lang="en-GB" smtClean="0"/>
              <a:t>26/03/2020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621" y="2614931"/>
            <a:ext cx="7389767" cy="83139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478374" y="3586029"/>
            <a:ext cx="72202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49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11" name="Rectangle 10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8" name="Rectangle 7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AFAF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7470"/>
            <a:ext cx="5181600" cy="4615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7470"/>
            <a:ext cx="5181600" cy="4615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248B-1B59-D34F-BE61-BA0FC3AA1435}" type="datetime1">
              <a:rPr lang="en-GB" smtClean="0"/>
              <a:t>26/03/2020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9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13" name="Rectangle 12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10" name="Rectangle 9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87"/>
            <a:ext cx="10515600" cy="1325563"/>
          </a:xfrm>
        </p:spPr>
        <p:txBody>
          <a:bodyPr/>
          <a:lstStyle>
            <a:lvl1pPr>
              <a:defRPr baseline="0">
                <a:solidFill>
                  <a:srgbClr val="FAFAF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14008"/>
            <a:ext cx="5157787" cy="891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14008"/>
            <a:ext cx="5183188" cy="8910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292D-E0F3-384B-9F5F-A195093D020F}" type="datetime1">
              <a:rPr lang="en-GB" smtClean="0"/>
              <a:t>26/03/2020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2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9" name="Rectangle 8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6" name="Rectangle 5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AFAF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B029D-FB54-9049-8AB2-2D963271CFD9}" type="datetime1">
              <a:rPr lang="en-GB" smtClean="0"/>
              <a:t>26/03/2020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5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8" name="Rectangle 7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6B6D-9285-D245-92D8-66BF573A974D}" type="datetime1">
              <a:rPr lang="en-GB" smtClean="0"/>
              <a:t>26/03/2020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5" name="Rectangle 4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536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rgbClr val="2337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1E6F-CC1A-B44A-8936-3468C3869FCD}" type="datetime1">
              <a:rPr lang="en-GB" smtClean="0"/>
              <a:t>26/03/2020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rgbClr val="2337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A14E-434B-1048-B766-B197DD11093B}" type="datetime1">
              <a:rPr lang="en-GB" smtClean="0"/>
              <a:t>26/03/2020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5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7345"/>
            <a:ext cx="10515600" cy="461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72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Fira Sans Light" charset="0"/>
              </a:defRPr>
            </a:lvl1pPr>
          </a:lstStyle>
          <a:p>
            <a:fld id="{8C815CED-EBB9-384D-A37A-929CD479175A}" type="datetime1">
              <a:rPr lang="en-GB" smtClean="0"/>
              <a:t>26/03/2020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2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Fira Sans Ligh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72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Fira Sans Light" charset="0"/>
              </a:defRPr>
            </a:lvl1pPr>
          </a:lstStyle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6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23373B"/>
          </a:solidFill>
          <a:latin typeface="Fira Sans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tx1"/>
          </a:solidFill>
          <a:latin typeface="Fira Sans Light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Fira Sans Light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Fira Sans Light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Fira Sans Light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Fira Sans Light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s://physicstoday.scitation.org/do/10.1063/PT.6.2.20190418a/ful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://oro.open.ac.uk/view/person/pk3295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ro.open.ac.uk/view/person/ap24386.html" TargetMode="External"/><Relationship Id="rId5" Type="http://schemas.openxmlformats.org/officeDocument/2006/relationships/hyperlink" Target="http://oro.open.ac.uk/view/person/dh8835.html" TargetMode="Externa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e.ac.uk/services/discovery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e.ac.uk/services/discovery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re.ac.uk/services/repository-dashboard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sci.soton.ac.uk/~harnad/Tp/nature4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penarchives.org/" TargetMode="External"/><Relationship Id="rId4" Type="http://schemas.openxmlformats.org/officeDocument/2006/relationships/hyperlink" Target="http://www.arl.org/sparc/core/index.asp?page=g20#6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diagramLayout" Target="../diagrams/layout1.xml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12" Type="http://schemas.openxmlformats.org/officeDocument/2006/relationships/diagramData" Target="../diagrams/data1.xml"/><Relationship Id="rId17" Type="http://schemas.openxmlformats.org/officeDocument/2006/relationships/hyperlink" Target="https://core.ac.uk/about/endorsements/" TargetMode="External"/><Relationship Id="rId2" Type="http://schemas.openxmlformats.org/officeDocument/2006/relationships/notesSlide" Target="../notesSlides/notesSlide25.xml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11" Type="http://schemas.openxmlformats.org/officeDocument/2006/relationships/image" Target="../media/image35.tiff"/><Relationship Id="rId5" Type="http://schemas.openxmlformats.org/officeDocument/2006/relationships/image" Target="../media/image29.tiff"/><Relationship Id="rId15" Type="http://schemas.openxmlformats.org/officeDocument/2006/relationships/diagramColors" Target="../diagrams/colors1.xml"/><Relationship Id="rId10" Type="http://schemas.openxmlformats.org/officeDocument/2006/relationships/image" Target="../media/image34.tiff"/><Relationship Id="rId4" Type="http://schemas.openxmlformats.org/officeDocument/2006/relationships/image" Target="../media/image28.tiff"/><Relationship Id="rId9" Type="http://schemas.openxmlformats.org/officeDocument/2006/relationships/image" Target="../media/image33.tiff"/><Relationship Id="rId1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COREambassador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e.ac.uk/about/#miss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gFYNg_8ySQ?feature=oembed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.ac.uk/services/#access-to-raw-data" TargetMode="External"/><Relationship Id="rId2" Type="http://schemas.openxmlformats.org/officeDocument/2006/relationships/hyperlink" Target="https://core.ac.uk/about/#miss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e.ac.uk/services/#content-discover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e.ac.uk/data/provider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082C2-8985-4944-8766-BF0619AFF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65188"/>
            <a:ext cx="10515600" cy="1870868"/>
          </a:xfrm>
        </p:spPr>
        <p:txBody>
          <a:bodyPr>
            <a:normAutofit/>
          </a:bodyPr>
          <a:lstStyle/>
          <a:p>
            <a:r>
              <a:rPr lang="en-US" sz="4300" dirty="0"/>
              <a:t>CORE : free services for libraries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195EE-1898-0445-83C2-76FC7BF30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30479"/>
            <a:ext cx="10515600" cy="1253149"/>
          </a:xfrm>
        </p:spPr>
        <p:txBody>
          <a:bodyPr/>
          <a:lstStyle/>
          <a:p>
            <a:r>
              <a:rPr lang="en-US" dirty="0"/>
              <a:t>Nancy </a:t>
            </a:r>
            <a:r>
              <a:rPr lang="en-US" dirty="0" err="1"/>
              <a:t>Pontika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E31F9-6A54-B84D-A0E7-82D4EF4008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Tuesday 24 March 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A67A63-75E9-964F-9AE0-E8AA400937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322871"/>
            <a:ext cx="10515600" cy="834390"/>
          </a:xfrm>
        </p:spPr>
        <p:txBody>
          <a:bodyPr/>
          <a:lstStyle/>
          <a:p>
            <a:r>
              <a:rPr lang="en-US" dirty="0"/>
              <a:t>Big Scientific Data and Text Analytics Group</a:t>
            </a:r>
          </a:p>
          <a:p>
            <a:r>
              <a:rPr lang="en-US" dirty="0"/>
              <a:t>Knowledge Media Institute, The Open University</a:t>
            </a:r>
          </a:p>
        </p:txBody>
      </p:sp>
      <p:pic>
        <p:nvPicPr>
          <p:cNvPr id="6" name="Picture 2" descr="nowledge Media institute | Logo">
            <a:extLst>
              <a:ext uri="{FF2B5EF4-FFF2-40B4-BE49-F238E27FC236}">
                <a16:creationId xmlns:a16="http://schemas.microsoft.com/office/drawing/2014/main" id="{A4E74C71-74D4-4143-B746-D6B053A1B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204812"/>
            <a:ext cx="2158721" cy="9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core.ac.uk/static/resources/core-logo.png">
            <a:extLst>
              <a:ext uri="{FF2B5EF4-FFF2-40B4-BE49-F238E27FC236}">
                <a16:creationId xmlns:a16="http://schemas.microsoft.com/office/drawing/2014/main" id="{7C8A4111-814C-D74C-A1FD-C3B6D846B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2046" y="3763975"/>
            <a:ext cx="2218303" cy="9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066CF3-23A2-6F42-937C-847DC696A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634" y="5150132"/>
            <a:ext cx="952500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637D66-5747-6448-BF70-36122CD54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911" y="5033538"/>
            <a:ext cx="2469664" cy="11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EE2B-0021-F843-AF87-77AAC88C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Papers OA sooner and sooner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16E38-7826-5444-87C2-EB07D4BD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9</a:t>
            </a:fld>
            <a:r>
              <a:rPr lang="en-US" dirty="0"/>
              <a:t>/22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42C90B-046A-FD40-95CD-D0CD4AF786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35"/>
          <a:stretch/>
        </p:blipFill>
        <p:spPr>
          <a:xfrm>
            <a:off x="7540052" y="-1"/>
            <a:ext cx="4651948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34EF81-B5F6-464F-9141-AF5A2C25A1C8}"/>
              </a:ext>
            </a:extLst>
          </p:cNvPr>
          <p:cNvSpPr/>
          <p:nvPr/>
        </p:nvSpPr>
        <p:spPr>
          <a:xfrm>
            <a:off x="169334" y="6309403"/>
            <a:ext cx="6731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https://physicstoday.scitation.org/do/10.1063/PT.6.2.20190418a/full/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582F38-A128-1D45-97B8-549E9B81A9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666" y="1515807"/>
            <a:ext cx="4826000" cy="363207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D2376D-2080-6A48-820E-1E9F1A41F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067" y="5185727"/>
            <a:ext cx="4538133" cy="780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Fira Sans Light"/>
              </a:rPr>
              <a:t>JCDL 2019 Best Paper Award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863FF-D741-F740-AF6E-6825C7B9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Papers OA sooner and sooner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F0EDD-8E46-8644-8689-3B00ECF0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29" y="1569783"/>
            <a:ext cx="10515600" cy="46148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delay between publication and OA availability decreasing globally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81E56-90E3-CA4D-A31F-FD660E08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10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BB3FD0-C119-0C48-8A25-418E6AAD3A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r="-453"/>
          <a:stretch/>
        </p:blipFill>
        <p:spPr>
          <a:xfrm>
            <a:off x="2006604" y="2077781"/>
            <a:ext cx="7984063" cy="38886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E100FC-F426-C14B-960C-0CD6A2FEAF26}"/>
              </a:ext>
            </a:extLst>
          </p:cNvPr>
          <p:cNvSpPr/>
          <p:nvPr/>
        </p:nvSpPr>
        <p:spPr>
          <a:xfrm>
            <a:off x="203199" y="6271643"/>
            <a:ext cx="11988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400" u="sng" dirty="0">
                <a:solidFill>
                  <a:srgbClr val="344A81"/>
                </a:solidFill>
                <a:latin typeface="Verdana" panose="020B0604030504040204" pitchFamily="34" charset="0"/>
                <a:hlinkClick r:id="rId5"/>
              </a:rPr>
              <a:t>Herrmannova, Drahomira</a:t>
            </a: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</a:rPr>
              <a:t>; </a:t>
            </a:r>
            <a:r>
              <a:rPr lang="en-GB" sz="1400" dirty="0">
                <a:solidFill>
                  <a:srgbClr val="344A81"/>
                </a:solidFill>
                <a:latin typeface="Verdana" panose="020B0604030504040204" pitchFamily="34" charset="0"/>
                <a:hlinkClick r:id="rId6"/>
              </a:rPr>
              <a:t>Pontika, Nancy</a:t>
            </a: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</a:rPr>
              <a:t> and </a:t>
            </a:r>
            <a:r>
              <a:rPr lang="en-GB" sz="1400" dirty="0">
                <a:solidFill>
                  <a:srgbClr val="344A81"/>
                </a:solidFill>
                <a:latin typeface="Verdana" panose="020B0604030504040204" pitchFamily="34" charset="0"/>
                <a:hlinkClick r:id="rId7"/>
              </a:rPr>
              <a:t>Knoth, Petr</a:t>
            </a: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</a:rPr>
              <a:t> (2019). Do Authors Deposit on Time? Tracking Open Access Policy Compliance. In: </a:t>
            </a:r>
            <a:r>
              <a:rPr lang="en-GB" sz="1400" i="1" dirty="0">
                <a:solidFill>
                  <a:srgbClr val="000000"/>
                </a:solidFill>
                <a:latin typeface="Verdana" panose="020B0604030504040204" pitchFamily="34" charset="0"/>
              </a:rPr>
              <a:t>2019 ACM/IEEE Joint Conference on Digital Libraries</a:t>
            </a: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</a:rPr>
              <a:t>, 2-6 Jun 2019, Urbana-Champaign, IL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014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069B-B05A-E447-950B-BFB21280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4" y="2925891"/>
            <a:ext cx="10515600" cy="24758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Faster open access makes repository infrastructure more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F608-0145-4147-BCCB-74CC73A1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48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069B-B05A-E447-950B-BFB21280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4" y="2908958"/>
            <a:ext cx="10515600" cy="24758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We don’t need just open access</a:t>
            </a:r>
          </a:p>
          <a:p>
            <a:pPr marL="0" indent="0" algn="ctr">
              <a:buNone/>
            </a:pPr>
            <a:r>
              <a:rPr lang="en-US" sz="3600" dirty="0"/>
              <a:t>we need </a:t>
            </a:r>
            <a:r>
              <a:rPr lang="en-US" sz="3600" dirty="0">
                <a:solidFill>
                  <a:schemeClr val="accent1"/>
                </a:solidFill>
              </a:rPr>
              <a:t>fast open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F608-0145-4147-BCCB-74CC73A1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13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069B-B05A-E447-950B-BFB21280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4" y="2908958"/>
            <a:ext cx="10515600" cy="24758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This study was only possible to conduct because of repositories and aggregators working together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F608-0145-4147-BCCB-74CC73A1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30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069B-B05A-E447-950B-BFB21280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4" y="2925891"/>
            <a:ext cx="10515600" cy="24758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Need for more interoperability across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F608-0145-4147-BCCB-74CC73A1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4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D81E8-45F9-884E-991B-FC6F4A7C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Discovery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4545-2994-2C47-9AC7-12EC68E71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Search services</a:t>
            </a:r>
          </a:p>
          <a:p>
            <a:pPr lvl="1"/>
            <a:r>
              <a:rPr lang="en-GB" dirty="0"/>
              <a:t>Title, author, keywords, etc. </a:t>
            </a:r>
          </a:p>
          <a:p>
            <a:pPr lvl="1"/>
            <a:r>
              <a:rPr lang="en-GB" dirty="0"/>
              <a:t>And integrations into them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Recommender services </a:t>
            </a:r>
          </a:p>
          <a:p>
            <a:pPr lvl="1"/>
            <a:r>
              <a:rPr lang="en-GB" dirty="0"/>
              <a:t>Similar resources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OA Discovery/Delivery services</a:t>
            </a:r>
          </a:p>
          <a:p>
            <a:pPr lvl="1"/>
            <a:r>
              <a:rPr lang="en-GB" dirty="0"/>
              <a:t>Overcoming publishers’ paywalls by discovering open access versions of papers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0396F-2B89-2344-B2E1-0075232FC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7" y="1325563"/>
            <a:ext cx="6265333" cy="30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76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2D4D-7095-224D-9AD9-84B636306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OpenDOAR</a:t>
            </a:r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FF3FC-C6F5-6341-9250-427C13C68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E0358-4B53-D046-B077-83A066B0A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39" y="1537557"/>
            <a:ext cx="8045460" cy="3297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590F6-187A-7E47-BDFE-0FC927142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781" y="4512344"/>
            <a:ext cx="8199219" cy="186000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7E671A-3A5C-2247-9A8F-CF7FA1140F7B}"/>
              </a:ext>
            </a:extLst>
          </p:cNvPr>
          <p:cNvCxnSpPr/>
          <p:nvPr/>
        </p:nvCxnSpPr>
        <p:spPr>
          <a:xfrm flipH="1">
            <a:off x="4355024" y="3429000"/>
            <a:ext cx="2169762" cy="6160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00FDE23-E134-C346-8357-2744F38E5F92}"/>
              </a:ext>
            </a:extLst>
          </p:cNvPr>
          <p:cNvSpPr txBox="1"/>
          <p:nvPr/>
        </p:nvSpPr>
        <p:spPr>
          <a:xfrm>
            <a:off x="7857640" y="5342301"/>
            <a:ext cx="1224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386010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FDE4-551D-1348-B406-56DE832A9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to action: </a:t>
            </a:r>
            <a:r>
              <a:rPr lang="en-US" dirty="0" err="1"/>
              <a:t>OpenDOAR</a:t>
            </a:r>
            <a:r>
              <a:rPr lang="en-US" dirty="0"/>
              <a:t> record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8A1FD-EB3F-6647-BA1A-314A10D3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17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0945468-7C17-814F-8D18-CB470E8446F8}"/>
              </a:ext>
            </a:extLst>
          </p:cNvPr>
          <p:cNvSpPr/>
          <p:nvPr/>
        </p:nvSpPr>
        <p:spPr>
          <a:xfrm>
            <a:off x="958122" y="3285182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Ensure that </a:t>
            </a:r>
            <a:r>
              <a:rPr lang="en-GB" sz="3200" dirty="0" err="1"/>
              <a:t>oai</a:t>
            </a:r>
            <a:r>
              <a:rPr lang="en-GB" sz="3200" dirty="0"/>
              <a:t> base </a:t>
            </a:r>
            <a:r>
              <a:rPr lang="en-GB" sz="3200" dirty="0" err="1"/>
              <a:t>url</a:t>
            </a:r>
            <a:r>
              <a:rPr lang="en-GB" sz="3200" dirty="0"/>
              <a:t> is saved in </a:t>
            </a:r>
            <a:r>
              <a:rPr lang="en-GB" sz="3200" dirty="0" err="1"/>
              <a:t>OpenDOAR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47210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54E57-F1FF-E24E-9D84-AC1777D2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EC84A-9C7D-554B-B554-FF77920A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2FDA46-1796-B848-8EE6-123B98341B05}"/>
              </a:ext>
            </a:extLst>
          </p:cNvPr>
          <p:cNvGrpSpPr/>
          <p:nvPr/>
        </p:nvGrpSpPr>
        <p:grpSpPr>
          <a:xfrm>
            <a:off x="7165298" y="0"/>
            <a:ext cx="5026702" cy="6858000"/>
            <a:chOff x="6954140" y="592667"/>
            <a:chExt cx="3312920" cy="56054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F4C65C-4628-0F4C-97B0-7BC6A7A4C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4140" y="4784416"/>
              <a:ext cx="3312920" cy="14137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6849E3-8936-6D4D-849D-BE07C3374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4140" y="592667"/>
              <a:ext cx="3312920" cy="4378014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B6B8826-E5FC-DF4B-8AE9-4D27025308C8}"/>
              </a:ext>
            </a:extLst>
          </p:cNvPr>
          <p:cNvSpPr txBox="1">
            <a:spLocks/>
          </p:cNvSpPr>
          <p:nvPr/>
        </p:nvSpPr>
        <p:spPr>
          <a:xfrm>
            <a:off x="736601" y="1694428"/>
            <a:ext cx="6166740" cy="4372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Full text search for OA content</a:t>
            </a:r>
          </a:p>
          <a:p>
            <a:r>
              <a:rPr lang="en-US" dirty="0"/>
              <a:t>Faceted searching</a:t>
            </a:r>
          </a:p>
          <a:p>
            <a:r>
              <a:rPr lang="en-GB" dirty="0"/>
              <a:t>What you find is what you get</a:t>
            </a:r>
          </a:p>
          <a:p>
            <a:r>
              <a:rPr lang="en-GB" dirty="0"/>
              <a:t>Real change of data providers wanting to be included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4165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D885-EC29-5045-BDD3-1A31BFB9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 Aggregations and BOAI 2002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50169-3433-CF4C-8555-C8E6834FB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Trebuchet MS" panose="020B0703020202090204" pitchFamily="34" charset="0"/>
              </a:rPr>
              <a:t>By "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open access</a:t>
            </a:r>
            <a:r>
              <a:rPr lang="en-GB" sz="2400" dirty="0">
                <a:latin typeface="Trebuchet MS" panose="020B0703020202090204" pitchFamily="34" charset="0"/>
              </a:rPr>
              <a:t>" to this literature, we mean its free availability on the public internet, permitting any users to read, download, copy, distribute, print, search, or link to the full texts of these articles,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crawl them for indexing, pass them as data to software</a:t>
            </a:r>
            <a:r>
              <a:rPr lang="en-GB" sz="2400" dirty="0">
                <a:latin typeface="Trebuchet MS" panose="020B0703020202090204" pitchFamily="34" charset="0"/>
              </a:rPr>
              <a:t>, or use them for any other lawful purpose, without financial, legal, or technical barriers other than those inseparable from gaining access to the internet itself … </a:t>
            </a:r>
            <a:endParaRPr lang="en-US" sz="2400" i="1" dirty="0">
              <a:latin typeface="Trebuchet MS" panose="020B0703020202090204" pitchFamily="34" charset="0"/>
            </a:endParaRPr>
          </a:p>
          <a:p>
            <a:pPr marL="0" indent="0" algn="r">
              <a:buNone/>
            </a:pPr>
            <a:endParaRPr lang="en-US" sz="2400" i="1" dirty="0">
              <a:latin typeface="Trebuchet MS" panose="020B0703020202090204" pitchFamily="34" charset="0"/>
            </a:endParaRPr>
          </a:p>
          <a:p>
            <a:pPr marL="0" indent="0" algn="r">
              <a:buNone/>
            </a:pPr>
            <a:r>
              <a:rPr lang="en-US" sz="2400" i="1" dirty="0">
                <a:latin typeface="Trebuchet MS" panose="020B0703020202090204" pitchFamily="34" charset="0"/>
              </a:rPr>
              <a:t>Budapest Open Access Initiative, 2002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870F6-BC36-4341-A018-54D6F927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7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FDE4-551D-1348-B406-56DE832A9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to action: CORE Search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8A1FD-EB3F-6647-BA1A-314A10D3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19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0945468-7C17-814F-8D18-CB470E8446F8}"/>
              </a:ext>
            </a:extLst>
          </p:cNvPr>
          <p:cNvSpPr/>
          <p:nvPr/>
        </p:nvSpPr>
        <p:spPr>
          <a:xfrm>
            <a:off x="958122" y="3285182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Add CORE Search in the library pages and guides</a:t>
            </a:r>
          </a:p>
        </p:txBody>
      </p:sp>
    </p:spTree>
    <p:extLst>
      <p:ext uri="{BB962C8B-B14F-4D97-AF65-F5344CB8AC3E}">
        <p14:creationId xmlns:p14="http://schemas.microsoft.com/office/powerpoint/2010/main" val="3034179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F336-07F9-C548-B904-3F2AE3DB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CORE Discovery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093DE8-B267-D04D-9CE4-79E7FA27031D}"/>
              </a:ext>
            </a:extLst>
          </p:cNvPr>
          <p:cNvSpPr txBox="1">
            <a:spLocks/>
          </p:cNvSpPr>
          <p:nvPr/>
        </p:nvSpPr>
        <p:spPr>
          <a:xfrm>
            <a:off x="586701" y="1574508"/>
            <a:ext cx="4314370" cy="43725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High coverage of freely available content</a:t>
            </a:r>
          </a:p>
          <a:p>
            <a:r>
              <a:rPr lang="en-GB" dirty="0"/>
              <a:t>Free service for researchers by researchers. No company controlling the pipes. </a:t>
            </a:r>
          </a:p>
          <a:p>
            <a:r>
              <a:rPr lang="en-GB" dirty="0"/>
              <a:t>Best grip on open repository content.</a:t>
            </a:r>
          </a:p>
          <a:p>
            <a:r>
              <a:rPr lang="en-GB" dirty="0"/>
              <a:t>Repository integration</a:t>
            </a:r>
          </a:p>
          <a:p>
            <a:r>
              <a:rPr lang="en-GB" dirty="0"/>
              <a:t>Discovering documents without a DOI.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EDAD1-A386-F249-B35A-440F6DA53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971" y="1607345"/>
            <a:ext cx="6975384" cy="4359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92962-B08E-9A45-AC7F-7169244A90F1}"/>
              </a:ext>
            </a:extLst>
          </p:cNvPr>
          <p:cNvSpPr txBox="1"/>
          <p:nvPr/>
        </p:nvSpPr>
        <p:spPr>
          <a:xfrm>
            <a:off x="6096000" y="6280879"/>
            <a:ext cx="5971082" cy="3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4"/>
              </a:rPr>
              <a:t>https://core.ac.uk/services/discovery/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625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F336-07F9-C548-B904-3F2AE3DB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Discovery demonstration</a:t>
            </a:r>
          </a:p>
        </p:txBody>
      </p:sp>
      <p:pic>
        <p:nvPicPr>
          <p:cNvPr id="5" name="Discovery Extension Demo">
            <a:hlinkClick r:id="" action="ppaction://media"/>
            <a:extLst>
              <a:ext uri="{FF2B5EF4-FFF2-40B4-BE49-F238E27FC236}">
                <a16:creationId xmlns:a16="http://schemas.microsoft.com/office/drawing/2014/main" id="{39054FBA-EA84-ED42-9A42-405DD05B3D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4043" y="1393019"/>
            <a:ext cx="9601876" cy="540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4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7DD5-693F-AB43-87B4-74C7B177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to action: CORE Discovery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71174-EF2B-B64A-B501-BB078E5B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22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B65244A-ADF8-674D-9FE5-ED987A2643EC}"/>
              </a:ext>
            </a:extLst>
          </p:cNvPr>
          <p:cNvSpPr/>
          <p:nvPr/>
        </p:nvSpPr>
        <p:spPr>
          <a:xfrm>
            <a:off x="838201" y="2156889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Spread message about CORE Discovery to library users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E704B12-D2EB-CF4E-84A9-3AF0F1AA93CB}"/>
              </a:ext>
            </a:extLst>
          </p:cNvPr>
          <p:cNvSpPr/>
          <p:nvPr/>
        </p:nvSpPr>
        <p:spPr>
          <a:xfrm>
            <a:off x="838201" y="3933612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Install CORE Discovery to library computers</a:t>
            </a:r>
          </a:p>
        </p:txBody>
      </p:sp>
    </p:spTree>
    <p:extLst>
      <p:ext uri="{BB962C8B-B14F-4D97-AF65-F5344CB8AC3E}">
        <p14:creationId xmlns:p14="http://schemas.microsoft.com/office/powerpoint/2010/main" val="3107537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EE2B-0021-F843-AF87-77AAC88C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Discovery Repository integration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0DAB3B-6034-A648-A247-896B521A4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621" y="1441678"/>
            <a:ext cx="6514264" cy="5235208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A6D1B9-2EEC-514E-9784-F3616C63BA25}"/>
              </a:ext>
            </a:extLst>
          </p:cNvPr>
          <p:cNvSpPr txBox="1">
            <a:spLocks/>
          </p:cNvSpPr>
          <p:nvPr/>
        </p:nvSpPr>
        <p:spPr>
          <a:xfrm>
            <a:off x="838200" y="1607345"/>
            <a:ext cx="4723421" cy="461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Majority of articles in repositories metadata only.</a:t>
            </a:r>
          </a:p>
          <a:p>
            <a:r>
              <a:rPr lang="en-US" dirty="0"/>
              <a:t>CORE Discovery repository plugin:</a:t>
            </a:r>
          </a:p>
          <a:p>
            <a:pPr lvl="1"/>
            <a:r>
              <a:rPr lang="en-US" dirty="0"/>
              <a:t>turns dead ends of user journeys into journeys fulfilling users’ information needs</a:t>
            </a:r>
          </a:p>
          <a:p>
            <a:pPr lvl="1"/>
            <a:r>
              <a:rPr lang="en-US" dirty="0"/>
              <a:t>makes repository content more discoverable.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B3CBF-9081-9E46-A9D7-DEA25949B901}"/>
              </a:ext>
            </a:extLst>
          </p:cNvPr>
          <p:cNvSpPr txBox="1"/>
          <p:nvPr/>
        </p:nvSpPr>
        <p:spPr>
          <a:xfrm>
            <a:off x="-1126210" y="6238559"/>
            <a:ext cx="5971082" cy="3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4"/>
              </a:rPr>
              <a:t>https://core.ac.uk/services/discovery/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035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7DD5-693F-AB43-87B4-74C7B177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to action: CORE Discovery Repository Plug-in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71174-EF2B-B64A-B501-BB078E5B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24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A5C88B0-7DF0-304A-B821-33A19F223831}"/>
              </a:ext>
            </a:extLst>
          </p:cNvPr>
          <p:cNvSpPr/>
          <p:nvPr/>
        </p:nvSpPr>
        <p:spPr>
          <a:xfrm>
            <a:off x="838200" y="2956301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Install CORE Discovery Repository Plugin to your repository</a:t>
            </a:r>
          </a:p>
        </p:txBody>
      </p:sp>
    </p:spTree>
    <p:extLst>
      <p:ext uri="{BB962C8B-B14F-4D97-AF65-F5344CB8AC3E}">
        <p14:creationId xmlns:p14="http://schemas.microsoft.com/office/powerpoint/2010/main" val="1415264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FDE4-551D-1348-B406-56DE832A9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CORE Repository Dashboard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F935F-52EE-3546-8DAE-0FA8BF0D6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7470"/>
            <a:ext cx="5181600" cy="46153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400"/>
              <a:t>Access to the content harvested from the repository.</a:t>
            </a:r>
          </a:p>
          <a:p>
            <a:r>
              <a:rPr lang="en-GB" sz="2400"/>
              <a:t>Enables content management, by requesting metadata updates or managing take down requests.</a:t>
            </a:r>
          </a:p>
          <a:p>
            <a:r>
              <a:rPr lang="en-GB" sz="2400"/>
              <a:t>Access to all detected technical issues and suggestions for improving the efficiency of harvesting and the quality of metadata.</a:t>
            </a:r>
          </a:p>
          <a:p>
            <a:r>
              <a:rPr lang="en-GB" sz="2400"/>
              <a:t>Statistics regarding the repository content.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6A80A-3CB1-4244-B945-CF926FF14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2280347"/>
            <a:ext cx="5611151" cy="308613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8A1FD-EB3F-6647-BA1A-314A10D3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2352"/>
            <a:ext cx="27432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50ACA5-2481-B042-A854-2A8BA2E87C8C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F2502-CBEE-0C4A-B699-E48F9E8BAE69}"/>
              </a:ext>
            </a:extLst>
          </p:cNvPr>
          <p:cNvSpPr txBox="1"/>
          <p:nvPr/>
        </p:nvSpPr>
        <p:spPr>
          <a:xfrm>
            <a:off x="6580849" y="5500083"/>
            <a:ext cx="561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https://core.ac.uk/services/repository-dashboard/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661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7DD5-693F-AB43-87B4-74C7B177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to action: CORE Repository Dashboard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71174-EF2B-B64A-B501-BB078E5B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26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41E8595-9061-D541-A4AE-9C413EA08EB0}"/>
              </a:ext>
            </a:extLst>
          </p:cNvPr>
          <p:cNvSpPr/>
          <p:nvPr/>
        </p:nvSpPr>
        <p:spPr>
          <a:xfrm>
            <a:off x="894414" y="2956301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Contact us for an account to the CORE Repository Dashboard</a:t>
            </a:r>
          </a:p>
          <a:p>
            <a:pPr algn="ctr"/>
            <a:r>
              <a:rPr lang="en-GB" sz="3200" dirty="0" err="1"/>
              <a:t>theteam@core.ac.uk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122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4F7E-33FE-374E-B3DF-2A91C202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integrations with existing library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19952-327B-424D-A663-9CCC4E322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880" y="2515458"/>
            <a:ext cx="4495800" cy="3640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CORE is integrated with Microsoft Academic Search 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4190B-A48F-6443-8D3F-6DBE38A0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6EDDC4-3FFC-8649-B07D-CE860FB69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603" y="1607345"/>
            <a:ext cx="2597150" cy="692150"/>
          </a:xfrm>
          <a:prstGeom prst="rect">
            <a:avLst/>
          </a:prstGeom>
        </p:spPr>
      </p:pic>
      <p:pic>
        <p:nvPicPr>
          <p:cNvPr id="1026" name="Picture 2" descr="https://lh3.googleusercontent.com/C4sPwTGWDx6GdAREyfFB2ZuGe1Yg--ZdKuPG820B6_t9-Ro34AZ4VjpTiGYbkmEyrnzmJ4fUI8sIdICIlX7EBflxEY_ZuEm4p1Xs-Sp69Mkqs26ZYzGKORmQD-6bwNdXzBwpNHsU">
            <a:extLst>
              <a:ext uri="{FF2B5EF4-FFF2-40B4-BE49-F238E27FC236}">
                <a16:creationId xmlns:a16="http://schemas.microsoft.com/office/drawing/2014/main" id="{6A168D4A-78E9-AE48-B293-6B9DF9274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34" y="1607345"/>
            <a:ext cx="6555566" cy="48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48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4F7E-33FE-374E-B3DF-2A91C202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integrations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19952-327B-424D-A663-9CCC4E322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Ontochem</a:t>
            </a:r>
            <a:r>
              <a:rPr lang="en-GB" dirty="0"/>
              <a:t>, </a:t>
            </a:r>
            <a:r>
              <a:rPr lang="en-GB" dirty="0" err="1"/>
              <a:t>Wheesbee</a:t>
            </a:r>
            <a:r>
              <a:rPr lang="en-GB" dirty="0"/>
              <a:t> and others</a:t>
            </a:r>
          </a:p>
          <a:p>
            <a:pPr lvl="1"/>
            <a:r>
              <a:rPr lang="en-GB" dirty="0"/>
              <a:t>CORE articles searchable from within specialised search engines</a:t>
            </a:r>
          </a:p>
          <a:p>
            <a:pPr lvl="1"/>
            <a:endParaRPr lang="en-GB" dirty="0"/>
          </a:p>
          <a:p>
            <a:r>
              <a:rPr lang="en-GB" dirty="0"/>
              <a:t>PMC </a:t>
            </a:r>
            <a:r>
              <a:rPr lang="en-GB" dirty="0" err="1"/>
              <a:t>LinkOut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Full texts of CORE articles to be discoverable from within PMC. </a:t>
            </a:r>
          </a:p>
          <a:p>
            <a:endParaRPr lang="en-GB" dirty="0"/>
          </a:p>
          <a:p>
            <a:r>
              <a:rPr lang="en-GB" dirty="0"/>
              <a:t>ProQuest Summon and Primo </a:t>
            </a:r>
          </a:p>
          <a:p>
            <a:pPr lvl="1"/>
            <a:r>
              <a:rPr lang="en-GB" dirty="0"/>
              <a:t>Singed contract and awaiting from technical work to be commenced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Lean Library</a:t>
            </a:r>
          </a:p>
          <a:p>
            <a:pPr lvl="1"/>
            <a:r>
              <a:rPr lang="en-GB" dirty="0"/>
              <a:t>Recent integration with Lean Library’s content.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4190B-A48F-6443-8D3F-6DBE38A0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16A9A-2A1F-3440-AFAA-1B4C7A22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951" y="4353447"/>
            <a:ext cx="1701665" cy="643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253A02-EA9F-7443-B08E-E44F42AA5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5605130"/>
            <a:ext cx="3335851" cy="692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77977-F252-D94A-8478-874379844B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85" y="2879037"/>
            <a:ext cx="1766131" cy="92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99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D885-EC29-5045-BDD3-1A31BFB9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 Aggregations and BOAI 2002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50169-3433-CF4C-8555-C8E6834FB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dirty="0">
                <a:latin typeface="Trebuchet MS" panose="020B0703020202090204" pitchFamily="34" charset="0"/>
              </a:rPr>
              <a:t>“To achieve open access to scholarly journal literature, we recommend two complementary strategies. </a:t>
            </a:r>
          </a:p>
          <a:p>
            <a:pPr algn="just"/>
            <a:r>
              <a:rPr lang="en-GB" sz="2400" u="sng" dirty="0">
                <a:latin typeface="Trebuchet MS" panose="020B070302020209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Self-Archiving</a:t>
            </a:r>
            <a:r>
              <a:rPr lang="en-GB" sz="2400" dirty="0">
                <a:latin typeface="Trebuchet MS" panose="020B0703020202090204" pitchFamily="34" charset="0"/>
              </a:rPr>
              <a:t>: First, scholars need the </a:t>
            </a:r>
            <a:r>
              <a:rPr lang="en-GB" sz="2400" u="sng" dirty="0">
                <a:latin typeface="Trebuchet MS" panose="020B070302020209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tools and assistance</a:t>
            </a:r>
            <a:r>
              <a:rPr lang="en-GB" sz="2400" dirty="0">
                <a:latin typeface="Trebuchet MS" panose="020B0703020202090204" pitchFamily="34" charset="0"/>
              </a:rPr>
              <a:t> to deposit their refereed journal articles in open electronic archives, a practice commonly called, self-archiving</a:t>
            </a:r>
            <a:r>
              <a:rPr lang="en-GB" sz="2400" b="1" dirty="0">
                <a:latin typeface="Trebuchet MS" panose="020B0703020202090204" pitchFamily="34" charset="0"/>
              </a:rPr>
              <a:t>.</a:t>
            </a:r>
            <a:r>
              <a:rPr lang="en-GB" sz="2400" dirty="0">
                <a:latin typeface="Trebuchet MS" panose="020B0703020202090204" pitchFamily="34" charset="0"/>
              </a:rPr>
              <a:t> When these archives conform to standards created by the </a:t>
            </a:r>
            <a:r>
              <a:rPr lang="en-GB" sz="2400" u="sng" dirty="0">
                <a:latin typeface="Trebuchet MS" panose="020B070302020209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Archives Initiative</a:t>
            </a:r>
            <a:r>
              <a:rPr lang="en-GB" sz="2400" dirty="0">
                <a:latin typeface="Trebuchet MS" panose="020B0703020202090204" pitchFamily="34" charset="0"/>
              </a:rPr>
              <a:t>, then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search engines and other tools can treat the separate archives as one</a:t>
            </a:r>
            <a:r>
              <a:rPr lang="en-GB" sz="2400" dirty="0">
                <a:latin typeface="Trebuchet MS" panose="020B0703020202090204" pitchFamily="34" charset="0"/>
              </a:rPr>
              <a:t>. Users then need not know which archives exist or where they are located in order to find and make use of their contents.</a:t>
            </a:r>
          </a:p>
          <a:p>
            <a:pPr algn="just"/>
            <a:r>
              <a:rPr lang="en-US" sz="2400" dirty="0">
                <a:latin typeface="Trebuchet MS" panose="020B0703020202090204" pitchFamily="34" charset="0"/>
              </a:rPr>
              <a:t>…”</a:t>
            </a:r>
          </a:p>
          <a:p>
            <a:pPr marL="0" indent="0" algn="r">
              <a:buNone/>
            </a:pPr>
            <a:r>
              <a:rPr lang="en-US" sz="2400" i="1" dirty="0">
                <a:latin typeface="Trebuchet MS" panose="020B0703020202090204" pitchFamily="34" charset="0"/>
              </a:rPr>
              <a:t>Budapest Open Access Initiative, 2002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870F6-BC36-4341-A018-54D6F927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25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54E57-F1FF-E24E-9D84-AC1777D2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collaborations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EC84A-9C7D-554B-B554-FF77920A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F6F1C-A008-F34C-9AAC-B7384CB86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4" y="1521921"/>
            <a:ext cx="2374900" cy="162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53BB9-AED9-004C-A815-AA0D38D7C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14" y="3472355"/>
            <a:ext cx="2591207" cy="476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DA864E-50FE-8F4B-A333-C724AA74B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1463501"/>
            <a:ext cx="3318933" cy="871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B5B343-3C2E-2042-BF36-AACF4E607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50" y="5204314"/>
            <a:ext cx="2171700" cy="927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EF0A5C-36B0-524E-8749-A2D2D3984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21087"/>
            <a:ext cx="3337429" cy="1179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579B0E-E027-9E47-8582-D88D273FFA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499" y="3571391"/>
            <a:ext cx="2171700" cy="95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A326AF-E110-0E48-954C-6D27710F7D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903" y="2541306"/>
            <a:ext cx="1893524" cy="1082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2EF7F2-5334-8042-A52F-06B791B43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313" y="4474353"/>
            <a:ext cx="1523999" cy="896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BDD288-A673-5E42-9FC5-099AD7C535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14" y="5328835"/>
            <a:ext cx="3461534" cy="104351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462F2AA-C9C2-DF41-9D88-673ACEF45725}"/>
              </a:ext>
            </a:extLst>
          </p:cNvPr>
          <p:cNvGraphicFramePr/>
          <p:nvPr/>
        </p:nvGraphicFramePr>
        <p:xfrm>
          <a:off x="3218726" y="726586"/>
          <a:ext cx="5241872" cy="3432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3EA4121-5732-1F41-8593-1B93441ACF8B}"/>
              </a:ext>
            </a:extLst>
          </p:cNvPr>
          <p:cNvSpPr txBox="1"/>
          <p:nvPr/>
        </p:nvSpPr>
        <p:spPr>
          <a:xfrm>
            <a:off x="4178085" y="6416209"/>
            <a:ext cx="443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17"/>
              </a:rPr>
              <a:t>https://core.ac.uk/about/endorsements/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634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91DB-3588-1F4F-AE45-1B4F8CD3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CORE looks for Ambassadors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E4D74-F47C-D746-B343-8A699F045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0180" y="6082708"/>
            <a:ext cx="6822741" cy="778445"/>
          </a:xfrm>
        </p:spPr>
        <p:txBody>
          <a:bodyPr>
            <a:noAutofit/>
          </a:bodyPr>
          <a:lstStyle/>
          <a:p>
            <a:pPr marL="0" lvl="3" indent="0">
              <a:lnSpc>
                <a:spcPct val="80000"/>
              </a:lnSpc>
              <a:buNone/>
            </a:pPr>
            <a:endParaRPr lang="is-IS" sz="2000" b="1" dirty="0">
              <a:latin typeface="Trebuchet MS" panose="020B0703020202090204" pitchFamily="34" charset="0"/>
            </a:endParaRPr>
          </a:p>
          <a:p>
            <a:pPr marL="0" indent="0" algn="ctr">
              <a:buNone/>
            </a:pPr>
            <a:r>
              <a:rPr lang="en-GB" sz="2000" u="sng" dirty="0">
                <a:latin typeface="Trebuchet MS" panose="020B0703020202090204" pitchFamily="34" charset="0"/>
                <a:hlinkClick r:id="rId3"/>
              </a:rPr>
              <a:t>http://bit.ly/COREambassadors</a:t>
            </a:r>
            <a:r>
              <a:rPr lang="en-GB" sz="2000" u="sng" dirty="0">
                <a:latin typeface="Trebuchet MS" panose="020B0703020202090204" pitchFamily="34" charset="0"/>
              </a:rPr>
              <a:t> </a:t>
            </a:r>
            <a:endParaRPr lang="en-GB" sz="2000" dirty="0">
              <a:latin typeface="Trebuchet MS" panose="020B0703020202090204" pitchFamily="34" charset="0"/>
            </a:endParaRPr>
          </a:p>
          <a:p>
            <a:pPr marL="0" indent="0" algn="ctr">
              <a:buNone/>
            </a:pPr>
            <a:endParaRPr lang="en-GB" sz="2000" dirty="0">
              <a:latin typeface="Trebuchet MS" panose="020B070302020209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787E5-8B7E-AB48-9DFD-890967479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962" y="1435792"/>
            <a:ext cx="8781583" cy="49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57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7DD5-693F-AB43-87B4-74C7B177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to action: CORE Ambassador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71174-EF2B-B64A-B501-BB078E5B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31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41E8595-9061-D541-A4AE-9C413EA08EB0}"/>
              </a:ext>
            </a:extLst>
          </p:cNvPr>
          <p:cNvSpPr/>
          <p:nvPr/>
        </p:nvSpPr>
        <p:spPr>
          <a:xfrm>
            <a:off x="894414" y="2956301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Contact us to become a </a:t>
            </a:r>
            <a:r>
              <a:rPr lang="en-GB" sz="3200"/>
              <a:t>CORE Ambassador</a:t>
            </a:r>
            <a:endParaRPr lang="en-GB" sz="3200" dirty="0"/>
          </a:p>
          <a:p>
            <a:pPr algn="ctr"/>
            <a:r>
              <a:rPr lang="en-GB" sz="3200" dirty="0" err="1"/>
              <a:t>theteam@core.ac.uk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155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29C74-7E81-0E41-8FE3-A281561B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Fira Sans Light" panose="020B0403050000020004" pitchFamily="34" charset="0"/>
              </a:rPr>
              <a:t>Thank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3F013-26CB-0B41-A0D5-D63072F13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859" y="5150132"/>
            <a:ext cx="952500" cy="95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FCC5C-568E-4746-8C4E-076F0FBC1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136" y="5033538"/>
            <a:ext cx="2469664" cy="1125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D827E-D6C0-D34A-8277-B34D990889FB}"/>
              </a:ext>
            </a:extLst>
          </p:cNvPr>
          <p:cNvSpPr txBox="1"/>
          <p:nvPr/>
        </p:nvSpPr>
        <p:spPr>
          <a:xfrm>
            <a:off x="2393621" y="3828081"/>
            <a:ext cx="4999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Website: </a:t>
            </a:r>
            <a:r>
              <a:rPr lang="en-GB" dirty="0" err="1"/>
              <a:t>core.ac.uk</a:t>
            </a:r>
            <a:r>
              <a:rPr lang="en-GB" dirty="0"/>
              <a:t> </a:t>
            </a:r>
          </a:p>
          <a:p>
            <a:r>
              <a:rPr lang="en-GB" dirty="0"/>
              <a:t>Email: </a:t>
            </a:r>
            <a:r>
              <a:rPr lang="en-GB" dirty="0" err="1"/>
              <a:t>theteam@core.ac.uk</a:t>
            </a:r>
            <a:endParaRPr lang="en-GB" dirty="0"/>
          </a:p>
          <a:p>
            <a:r>
              <a:rPr lang="en-GB" dirty="0"/>
              <a:t>Twitter: @</a:t>
            </a:r>
            <a:r>
              <a:rPr lang="en-GB" dirty="0" err="1"/>
              <a:t>oacore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562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C20F7-AD3B-574F-B0BC-5FBAF0C4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network of repositories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EDAE-18FD-B94F-B639-F74B1F30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C7C8AD-44C4-3745-897C-6C6BA3A3B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836"/>
            <a:ext cx="10329472" cy="2633351"/>
          </a:xfrm>
        </p:spPr>
        <p:txBody>
          <a:bodyPr>
            <a:normAutofit/>
          </a:bodyPr>
          <a:lstStyle/>
          <a:p>
            <a:pPr marL="0" indent="0" algn="just" defTabSz="914400">
              <a:spcBef>
                <a:spcPts val="0"/>
              </a:spcBef>
              <a:buNone/>
              <a:defRPr/>
            </a:pPr>
            <a:r>
              <a:rPr lang="en-GB" sz="2400" dirty="0">
                <a:latin typeface="Trebuchet MS" panose="020B0703020202090204" pitchFamily="34" charset="0"/>
                <a:cs typeface="Arial" panose="020B0604020202020204" pitchFamily="34" charset="0"/>
              </a:rPr>
              <a:t>“A single scientific repository is of limited value, real benefits come from the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ability to exchange data </a:t>
            </a:r>
            <a:r>
              <a:rPr lang="en-GB" sz="2400" dirty="0">
                <a:latin typeface="Trebuchet MS" panose="020B0703020202090204" pitchFamily="34" charset="0"/>
                <a:cs typeface="Arial" panose="020B0604020202020204" pitchFamily="34" charset="0"/>
              </a:rPr>
              <a:t>within a network …</a:t>
            </a:r>
          </a:p>
          <a:p>
            <a:pPr marL="0" indent="0" algn="just" defTabSz="914400">
              <a:spcBef>
                <a:spcPts val="0"/>
              </a:spcBef>
              <a:buNone/>
              <a:defRPr/>
            </a:pPr>
            <a:r>
              <a:rPr lang="en-GB" sz="2400" dirty="0">
                <a:latin typeface="Trebuchet MS" panose="020B0703020202090204" pitchFamily="34" charset="0"/>
                <a:cs typeface="Arial" panose="020B0604020202020204" pitchFamily="34" charset="0"/>
              </a:rPr>
              <a:t>… interoperability allows us to exploit today's computational power so that we can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aggregate, data mine, create new tools and services, and generate new knowledge from repository content</a:t>
            </a:r>
            <a:r>
              <a:rPr lang="en-GB" sz="2400" dirty="0">
                <a:latin typeface="Trebuchet MS" panose="020B0703020202090204" pitchFamily="34" charset="0"/>
                <a:cs typeface="Arial" panose="020B0604020202020204" pitchFamily="34" charset="0"/>
              </a:rPr>
              <a:t>.”</a:t>
            </a:r>
          </a:p>
          <a:p>
            <a:pPr marL="0" indent="0" algn="r">
              <a:spcBef>
                <a:spcPts val="0"/>
              </a:spcBef>
              <a:buNone/>
              <a:defRPr/>
            </a:pPr>
            <a:endParaRPr lang="en-GB" sz="2400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lang="en-GB" sz="2400" dirty="0">
                <a:latin typeface="Trebuchet MS" panose="020B070302020209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latin typeface="Trebuchet MS" panose="020B0703020202090204" pitchFamily="34" charset="0"/>
                <a:cs typeface="Arial" panose="020B0604020202020204" pitchFamily="34" charset="0"/>
              </a:rPr>
              <a:t>Confederation of Open Access Repositories (COAR)</a:t>
            </a:r>
          </a:p>
          <a:p>
            <a:pPr marL="0" indent="0" algn="just" defTabSz="914400">
              <a:spcBef>
                <a:spcPts val="0"/>
              </a:spcBef>
              <a:buNone/>
              <a:defRPr/>
            </a:pPr>
            <a:endParaRPr lang="en-GB" sz="2400" i="1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 algn="just" defTabSz="914400">
              <a:spcBef>
                <a:spcPts val="0"/>
              </a:spcBef>
              <a:buNone/>
              <a:defRPr/>
            </a:pPr>
            <a:endParaRPr lang="en-GB" i="1" dirty="0"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37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C20F7-AD3B-574F-B0BC-5FBAF0C4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CORE’s 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EDAE-18FD-B94F-B639-F74B1F30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C7C8AD-44C4-3745-897C-6C6BA3A3B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399" y="1503034"/>
            <a:ext cx="10515600" cy="265985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2C3841"/>
                </a:solidFill>
                <a:latin typeface="Trebuchet MS" panose="020B0703020202090204" pitchFamily="34" charset="0"/>
              </a:rPr>
              <a:t>Aggregate all open access research articles worldwide …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2400" dirty="0">
              <a:solidFill>
                <a:srgbClr val="2C3841"/>
              </a:solidFill>
              <a:latin typeface="Trebuchet MS" panose="020B0703020202090204" pitchFamily="34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2400" dirty="0">
              <a:solidFill>
                <a:srgbClr val="2C3841"/>
              </a:solidFill>
              <a:latin typeface="Trebuchet MS" panose="020B0703020202090204" pitchFamily="34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2C3841"/>
                </a:solidFill>
                <a:latin typeface="Trebuchet MS" panose="020B0703020202090204" pitchFamily="34" charset="0"/>
              </a:rPr>
              <a:t>… enrich this content and provide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seamless access </a:t>
            </a:r>
            <a:r>
              <a:rPr lang="en-US" sz="2400" dirty="0">
                <a:solidFill>
                  <a:srgbClr val="2C3841"/>
                </a:solidFill>
                <a:latin typeface="Trebuchet MS" panose="020B0703020202090204" pitchFamily="34" charset="0"/>
              </a:rPr>
              <a:t>to it through a set of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data services </a:t>
            </a:r>
            <a:r>
              <a:rPr lang="en-US" sz="2400" dirty="0">
                <a:solidFill>
                  <a:srgbClr val="2C3841"/>
                </a:solidFill>
                <a:latin typeface="Trebuchet MS" panose="020B0703020202090204" pitchFamily="34" charset="0"/>
              </a:rPr>
              <a:t>…</a:t>
            </a:r>
            <a:r>
              <a:rPr lang="en-US" sz="2400" b="1" dirty="0">
                <a:solidFill>
                  <a:srgbClr val="2C3841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rgbClr val="2C3841"/>
                </a:solidFill>
                <a:latin typeface="Trebuchet MS" panose="020B0703020202090204" pitchFamily="34" charset="0"/>
              </a:rPr>
              <a:t> </a:t>
            </a:r>
            <a:endParaRPr lang="en-GB" sz="2400" dirty="0"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5E46BF-48E6-A043-89D4-DF8E7C04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99" y="3723219"/>
            <a:ext cx="10325100" cy="1917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BDF100-0844-FB40-8EE9-928F5913C6A1}"/>
              </a:ext>
            </a:extLst>
          </p:cNvPr>
          <p:cNvSpPr txBox="1"/>
          <p:nvPr/>
        </p:nvSpPr>
        <p:spPr>
          <a:xfrm>
            <a:off x="4664990" y="6185582"/>
            <a:ext cx="517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https://core.ac.uk/about/#mission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872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3FEA-3A1D-C84A-A35A-B5F253AB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content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8EAA6-6C12-A345-8EB3-F32772E79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345"/>
            <a:ext cx="10515600" cy="4614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Trebuchet MS" panose="020B0703020202090204" pitchFamily="34" charset="0"/>
              </a:rPr>
              <a:t>CORE harvests from everywhere: </a:t>
            </a:r>
          </a:p>
          <a:p>
            <a:r>
              <a:rPr lang="en-GB" dirty="0">
                <a:latin typeface="Trebuchet MS" panose="020B0703020202090204" pitchFamily="34" charset="0"/>
              </a:rPr>
              <a:t>Repositories</a:t>
            </a:r>
          </a:p>
          <a:p>
            <a:pPr lvl="1"/>
            <a:r>
              <a:rPr lang="en-GB" dirty="0">
                <a:latin typeface="Trebuchet MS" panose="020B0703020202090204" pitchFamily="34" charset="0"/>
              </a:rPr>
              <a:t>Institutional</a:t>
            </a:r>
          </a:p>
          <a:p>
            <a:pPr lvl="2"/>
            <a:r>
              <a:rPr lang="en-GB" dirty="0">
                <a:latin typeface="Trebuchet MS" panose="020B0703020202090204" pitchFamily="34" charset="0"/>
              </a:rPr>
              <a:t>Includes repository and CRIS platforms</a:t>
            </a:r>
          </a:p>
          <a:p>
            <a:pPr lvl="1"/>
            <a:r>
              <a:rPr lang="en-GB" dirty="0">
                <a:latin typeface="Trebuchet MS" panose="020B0703020202090204" pitchFamily="34" charset="0"/>
              </a:rPr>
              <a:t>Disciplinary</a:t>
            </a:r>
          </a:p>
          <a:p>
            <a:pPr marL="457200" lvl="1" indent="0">
              <a:buNone/>
            </a:pPr>
            <a:endParaRPr lang="en-GB" dirty="0">
              <a:latin typeface="Trebuchet MS" panose="020B0703020202090204" pitchFamily="34" charset="0"/>
            </a:endParaRPr>
          </a:p>
          <a:p>
            <a:r>
              <a:rPr lang="en-GB" dirty="0">
                <a:latin typeface="Trebuchet MS" panose="020B0703020202090204" pitchFamily="34" charset="0"/>
              </a:rPr>
              <a:t>Journals</a:t>
            </a:r>
          </a:p>
          <a:p>
            <a:pPr lvl="1"/>
            <a:r>
              <a:rPr lang="en-GB" dirty="0">
                <a:latin typeface="Trebuchet MS" panose="020B0703020202090204" pitchFamily="34" charset="0"/>
              </a:rPr>
              <a:t>Pure Open Access </a:t>
            </a:r>
          </a:p>
          <a:p>
            <a:pPr lvl="1"/>
            <a:r>
              <a:rPr lang="en-GB" dirty="0">
                <a:latin typeface="Trebuchet MS" panose="020B0703020202090204" pitchFamily="34" charset="0"/>
              </a:rPr>
              <a:t>Gold Open Access</a:t>
            </a:r>
          </a:p>
          <a:p>
            <a:pPr lvl="1"/>
            <a:r>
              <a:rPr lang="en-GB" dirty="0">
                <a:latin typeface="Trebuchet MS" panose="020B0703020202090204" pitchFamily="34" charset="0"/>
              </a:rPr>
              <a:t>Hybrid Gold Open Access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D6E36-8CF1-EE46-949A-A71C9276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C9AC5-AE42-974E-B3B4-21347ED6C6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000" y="1368688"/>
            <a:ext cx="4825999" cy="37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3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FBD5D-4F2C-BD4C-83D3-281408E1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4BF3A-B538-C146-899E-A76F7BED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6</a:t>
            </a:fld>
            <a:endParaRPr lang="en-US"/>
          </a:p>
        </p:txBody>
      </p:sp>
      <p:pic>
        <p:nvPicPr>
          <p:cNvPr id="5" name="Introducing CORE">
            <a:hlinkClick r:id="" action="ppaction://media"/>
            <a:extLst>
              <a:ext uri="{FF2B5EF4-FFF2-40B4-BE49-F238E27FC236}">
                <a16:creationId xmlns:a16="http://schemas.microsoft.com/office/drawing/2014/main" id="{68C0CBC8-0A2F-A34B-A881-2E5ED94FFC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42534" y="1488145"/>
            <a:ext cx="921173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B6F5-4C64-EC40-B3F3-5950BAE9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CORE videos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3D25-BEF9-534F-AC55-F6E637AC3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Introducing CORE 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https://core.ac.uk/about/#mission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Access to raw data 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https://core.ac.uk/services/#access-to-raw-data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CORE content and discovery 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https://core.ac.uk/services/#content-discovery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A5132-5EE0-024F-BEA0-7D2B0B74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EE2B-0021-F843-AF87-77AAC88C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largest dataset of Open Access full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3A677-3ADE-6D4B-8380-93C2E7BD4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25" y="1577365"/>
            <a:ext cx="10515600" cy="46148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GB" dirty="0">
                <a:latin typeface="Trebuchet MS" panose="020B0703020202090204" pitchFamily="34" charset="0"/>
              </a:rPr>
              <a:t>Access to free to read full texts</a:t>
            </a:r>
            <a:endParaRPr lang="en-GB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b="1" dirty="0">
                <a:latin typeface="Trebuchet MS" panose="020B0703020202090204" pitchFamily="34" charset="0"/>
              </a:rPr>
              <a:t>24,936,921 </a:t>
            </a:r>
          </a:p>
          <a:p>
            <a:pPr marL="0" indent="0">
              <a:buClr>
                <a:schemeClr val="tx1"/>
              </a:buClr>
              <a:buNone/>
            </a:pPr>
            <a:endParaRPr lang="en-GB" sz="1000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dirty="0">
                <a:latin typeface="Trebuchet MS" panose="020B0703020202090204" pitchFamily="34" charset="0"/>
                <a:cs typeface="Arial" panose="020B0604020202020204" pitchFamily="34" charset="0"/>
              </a:rPr>
              <a:t>Hosted full texts</a:t>
            </a:r>
            <a:endParaRPr lang="en-GB" b="1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b="1" dirty="0">
                <a:latin typeface="Trebuchet MS" panose="020B0703020202090204" pitchFamily="34" charset="0"/>
                <a:cs typeface="Arial" panose="020B0604020202020204" pitchFamily="34" charset="0"/>
              </a:rPr>
              <a:t>19,027,223</a:t>
            </a:r>
            <a:r>
              <a:rPr lang="en-GB" dirty="0">
                <a:latin typeface="Trebuchet MS" panose="020B070302020209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Clr>
                <a:schemeClr val="tx1"/>
              </a:buClr>
              <a:buNone/>
            </a:pPr>
            <a:endParaRPr lang="en-GB" sz="1000" b="1" dirty="0">
              <a:latin typeface="Trebuchet MS" panose="020B070302020209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dirty="0">
                <a:latin typeface="Trebuchet MS" panose="020B0703020202090204" pitchFamily="34" charset="0"/>
                <a:cs typeface="Arial" panose="020B0604020202020204" pitchFamily="34" charset="0"/>
              </a:rPr>
              <a:t>Metadata records</a:t>
            </a:r>
            <a:endParaRPr lang="en-GB" b="1" dirty="0">
              <a:latin typeface="Trebuchet MS" panose="020B070302020209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b="1" dirty="0">
                <a:latin typeface="Trebuchet MS" panose="020B0703020202090204" pitchFamily="34" charset="0"/>
                <a:cs typeface="Arial" panose="020B0604020202020204" pitchFamily="34" charset="0"/>
              </a:rPr>
              <a:t>177,444,117</a:t>
            </a:r>
          </a:p>
          <a:p>
            <a:pPr marL="0" indent="0">
              <a:buClr>
                <a:schemeClr val="tx1"/>
              </a:buClr>
              <a:buNone/>
            </a:pPr>
            <a:endParaRPr lang="en-GB" sz="1000" b="1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dirty="0">
                <a:latin typeface="Trebuchet MS" panose="020B0703020202090204" pitchFamily="34" charset="0"/>
                <a:cs typeface="Arial" panose="020B0604020202020204" pitchFamily="34" charset="0"/>
              </a:rPr>
              <a:t>Data providers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GB" b="1" dirty="0">
                <a:latin typeface="Trebuchet MS" panose="020B0703020202090204" pitchFamily="34" charset="0"/>
                <a:cs typeface="Arial" panose="020B0604020202020204" pitchFamily="34" charset="0"/>
              </a:rPr>
              <a:t>9,868 </a:t>
            </a:r>
          </a:p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16E38-7826-5444-87C2-EB07D4BD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8</a:t>
            </a:fld>
            <a:r>
              <a:rPr lang="en-US" dirty="0"/>
              <a:t>/22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D1E05-4A0E-D148-89D3-C1AA00DD2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225" y="2177738"/>
            <a:ext cx="6421950" cy="3102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BF97-3E23-E745-A9F8-A1FCF4CD2721}"/>
              </a:ext>
            </a:extLst>
          </p:cNvPr>
          <p:cNvSpPr txBox="1"/>
          <p:nvPr/>
        </p:nvSpPr>
        <p:spPr>
          <a:xfrm>
            <a:off x="5839229" y="5347771"/>
            <a:ext cx="598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List of content providers </a:t>
            </a:r>
            <a:r>
              <a:rPr lang="en-GB" dirty="0">
                <a:hlinkClick r:id="rId4"/>
              </a:rPr>
              <a:t>https://core.ac.uk/data/providers/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838496"/>
      </p:ext>
    </p:extLst>
  </p:cSld>
  <p:clrMapOvr>
    <a:masterClrMapping/>
  </p:clrMapOvr>
</p:sld>
</file>

<file path=ppt/theme/theme1.xml><?xml version="1.0" encoding="utf-8"?>
<a:theme xmlns:a="http://schemas.openxmlformats.org/drawingml/2006/main" name="beamer_metropolis">
  <a:themeElements>
    <a:clrScheme name="Beamer Metropolis">
      <a:dk1>
        <a:srgbClr val="23373B"/>
      </a:dk1>
      <a:lt1>
        <a:srgbClr val="FAFAFA"/>
      </a:lt1>
      <a:dk2>
        <a:srgbClr val="424242"/>
      </a:dk2>
      <a:lt2>
        <a:srgbClr val="FFFFFF"/>
      </a:lt2>
      <a:accent1>
        <a:srgbClr val="EB811B"/>
      </a:accent1>
      <a:accent2>
        <a:srgbClr val="14B03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EB811B"/>
      </a:hlink>
      <a:folHlink>
        <a:srgbClr val="EB811B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amer_metropolis" id="{C607A150-AF3A-DA48-9675-659B83027BA5}" vid="{5F69981C-04DF-3247-8B8D-204617E84F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1088</Words>
  <Application>Microsoft Office PowerPoint</Application>
  <PresentationFormat>Widescreen</PresentationFormat>
  <Paragraphs>201</Paragraphs>
  <Slides>33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Fira Sans Light</vt:lpstr>
      <vt:lpstr>Trebuchet MS</vt:lpstr>
      <vt:lpstr>Verdana</vt:lpstr>
      <vt:lpstr>beamer_metropolis</vt:lpstr>
      <vt:lpstr>CORE : free services for libraries </vt:lpstr>
      <vt:lpstr>OA Aggregations and BOAI 2002</vt:lpstr>
      <vt:lpstr>OA Aggregations and BOAI 2002</vt:lpstr>
      <vt:lpstr>Global network of repositories </vt:lpstr>
      <vt:lpstr>CORE’s mission</vt:lpstr>
      <vt:lpstr>Types of content providers</vt:lpstr>
      <vt:lpstr>Introducing CORE</vt:lpstr>
      <vt:lpstr>CORE videos </vt:lpstr>
      <vt:lpstr>World’s largest dataset of Open Access full texts</vt:lpstr>
      <vt:lpstr>Papers OA sooner and sooner</vt:lpstr>
      <vt:lpstr>Papers OA sooner and sooner</vt:lpstr>
      <vt:lpstr>PowerPoint Presentation</vt:lpstr>
      <vt:lpstr>PowerPoint Presentation</vt:lpstr>
      <vt:lpstr>PowerPoint Presentation</vt:lpstr>
      <vt:lpstr>PowerPoint Presentation</vt:lpstr>
      <vt:lpstr>Discovery landscape</vt:lpstr>
      <vt:lpstr>OpenDOAR </vt:lpstr>
      <vt:lpstr>Call to action: OpenDOAR record</vt:lpstr>
      <vt:lpstr>CORE Search</vt:lpstr>
      <vt:lpstr>Call to action: CORE Search  </vt:lpstr>
      <vt:lpstr>Introducing CORE Discovery</vt:lpstr>
      <vt:lpstr>CORE Discovery demonstration</vt:lpstr>
      <vt:lpstr>Call to action: CORE Discovery  </vt:lpstr>
      <vt:lpstr>CORE Discovery Repository integration</vt:lpstr>
      <vt:lpstr>Call to action: CORE Discovery Repository Plug-in </vt:lpstr>
      <vt:lpstr>CORE Repository Dashboard</vt:lpstr>
      <vt:lpstr>Call to action: CORE Repository Dashboard</vt:lpstr>
      <vt:lpstr>Example integrations with existing library systems</vt:lpstr>
      <vt:lpstr>Ongoing integrations …</vt:lpstr>
      <vt:lpstr>Types of collaborations</vt:lpstr>
      <vt:lpstr>CORE looks for Ambassadors</vt:lpstr>
      <vt:lpstr>Call to action: CORE Ambassador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: free services for libraries</dc:title>
  <dc:creator>Nancy.Pontika</dc:creator>
  <cp:lastModifiedBy>Edvaldas Baltrunas</cp:lastModifiedBy>
  <cp:revision>18</cp:revision>
  <dcterms:created xsi:type="dcterms:W3CDTF">2020-03-04T19:48:20Z</dcterms:created>
  <dcterms:modified xsi:type="dcterms:W3CDTF">2020-03-26T11:44:13Z</dcterms:modified>
</cp:coreProperties>
</file>