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0" r:id="rId1"/>
    <p:sldMasterId id="2147483671" r:id="rId2"/>
  </p:sldMasterIdLst>
  <p:notesMasterIdLst>
    <p:notesMasterId r:id="rId37"/>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p:cViewPr varScale="1">
        <p:scale>
          <a:sx n="165" d="100"/>
          <a:sy n="165" d="100"/>
        </p:scale>
        <p:origin x="664" y="18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c42175beca_2_5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gc42175beca_2_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c42175beca_0_1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c42175beca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c42175beca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c42175beca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c42175beca_0_9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c42175beca_0_9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c42175beca_0_1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c42175beca_0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c42175beca_0_2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c42175beca_0_2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c42175beca_0_8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c42175beca_0_8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c42175beca_2_12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8" name="Google Shape;228;gc42175beca_2_1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c42175beca_0_3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c42175beca_0_3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c42175beca_0_3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c42175beca_0_3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c42175beca_0_5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c42175beca_0_5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c42175beca_0_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c42175beca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c42175beca_0_8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c42175beca_0_8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c42175beca_0_5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c42175beca_0_5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c42175beca_2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0" name="Google Shape;270;gc42175beca_2_1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c42175beca_0_6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c42175beca_0_6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c42175beca_0_6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c42175beca_0_6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c42175beca_0_7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c42175beca_0_7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c42175beca_0_8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c42175beca_0_8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c42175beca_2_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 name="Google Shape;304;gc42175beca_2_2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c42175beca_0_4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c42175beca_0_4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c42175beca_0_4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c42175beca_0_4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c42175beca_0_9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c42175beca_0_9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c42175beca_2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4" name="Google Shape;324;gc42175beca_2_1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c42175beca_2_1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gc42175beca_2_19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c42175beca_0_3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c42175beca_0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c42175beca_2_2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2" name="Google Shape;382;gc42175beca_2_2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c42175beca_0_5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c42175beca_0_5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c42175beca_0_4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c42175beca_0_4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c42175beca_0_8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c42175beca_0_8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c42175beca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c42175beca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c42175beca_0_4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c42175beca_0_4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c42175beca_0_8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c42175beca_0_8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c42175beca_0_9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c42175beca_0_9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jpg"/><Relationship Id="rId1" Type="http://schemas.openxmlformats.org/officeDocument/2006/relationships/slideMaster" Target="../slideMasters/slideMaster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Slide" type="title">
  <p:cSld name="TITLE">
    <p:spTree>
      <p:nvGrpSpPr>
        <p:cNvPr id="1" name="Shape 57"/>
        <p:cNvGrpSpPr/>
        <p:nvPr/>
      </p:nvGrpSpPr>
      <p:grpSpPr>
        <a:xfrm>
          <a:off x="0" y="0"/>
          <a:ext cx="0" cy="0"/>
          <a:chOff x="0" y="0"/>
          <a:chExt cx="0" cy="0"/>
        </a:xfrm>
      </p:grpSpPr>
      <p:sp>
        <p:nvSpPr>
          <p:cNvPr id="58" name="Google Shape;58;p14"/>
          <p:cNvSpPr txBox="1">
            <a:spLocks noGrp="1"/>
          </p:cNvSpPr>
          <p:nvPr>
            <p:ph type="ctrTitle"/>
          </p:nvPr>
        </p:nvSpPr>
        <p:spPr>
          <a:xfrm>
            <a:off x="331632" y="343237"/>
            <a:ext cx="5734318" cy="1038023"/>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accent1"/>
              </a:buClr>
              <a:buSzPts val="3300"/>
              <a:buFont typeface="Arial"/>
              <a:buNone/>
              <a:defRPr sz="3300" b="0" i="0" u="none" strike="noStrike" cap="none">
                <a:solidFill>
                  <a:schemeClr val="accent1"/>
                </a:solidFill>
                <a:latin typeface="Arial"/>
                <a:ea typeface="Arial"/>
                <a:cs typeface="Arial"/>
                <a:sym typeface="Aria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9" name="Google Shape;59;p14"/>
          <p:cNvSpPr txBox="1">
            <a:spLocks noGrp="1"/>
          </p:cNvSpPr>
          <p:nvPr>
            <p:ph type="subTitle" idx="1"/>
          </p:nvPr>
        </p:nvSpPr>
        <p:spPr>
          <a:xfrm>
            <a:off x="331632" y="1474816"/>
            <a:ext cx="5734318" cy="1089690"/>
          </a:xfrm>
          <a:prstGeom prst="rect">
            <a:avLst/>
          </a:prstGeom>
          <a:solidFill>
            <a:srgbClr val="F2F2F2">
              <a:alpha val="42745"/>
            </a:srgbClr>
          </a:solid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chemeClr val="accent2"/>
              </a:buClr>
              <a:buSzPts val="1800"/>
              <a:buFont typeface="Arial"/>
              <a:buNone/>
              <a:defRPr sz="1800" b="0" i="0" u="none" strike="noStrike" cap="none">
                <a:solidFill>
                  <a:schemeClr val="accent2"/>
                </a:solidFill>
                <a:latin typeface="Arial"/>
                <a:ea typeface="Arial"/>
                <a:cs typeface="Arial"/>
                <a:sym typeface="Arial"/>
              </a:defRPr>
            </a:lvl1pPr>
            <a:lvl2pPr marR="0" lvl="1" algn="ctr"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2pPr>
            <a:lvl3pPr marR="0" lvl="2" algn="ctr"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R="0" lvl="4"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R="0" lvl="5"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9pPr>
          </a:lstStyle>
          <a:p>
            <a:endParaRPr/>
          </a:p>
        </p:txBody>
      </p:sp>
      <p:cxnSp>
        <p:nvCxnSpPr>
          <p:cNvPr id="60" name="Google Shape;60;p14"/>
          <p:cNvCxnSpPr/>
          <p:nvPr/>
        </p:nvCxnSpPr>
        <p:spPr>
          <a:xfrm>
            <a:off x="331632" y="1381259"/>
            <a:ext cx="5734318" cy="0"/>
          </a:xfrm>
          <a:prstGeom prst="straightConnector1">
            <a:avLst/>
          </a:prstGeom>
          <a:noFill/>
          <a:ln w="19050" cap="flat" cmpd="sng">
            <a:solidFill>
              <a:schemeClr val="accent1"/>
            </a:solidFill>
            <a:prstDash val="solid"/>
            <a:miter lim="800000"/>
            <a:headEnd type="none" w="sm" len="sm"/>
            <a:tailEnd type="none" w="sm" len="sm"/>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1"/>
        <p:cNvGrpSpPr/>
        <p:nvPr/>
      </p:nvGrpSpPr>
      <p:grpSpPr>
        <a:xfrm>
          <a:off x="0" y="0"/>
          <a:ext cx="0" cy="0"/>
          <a:chOff x="0" y="0"/>
          <a:chExt cx="0" cy="0"/>
        </a:xfrm>
      </p:grpSpPr>
      <p:sp>
        <p:nvSpPr>
          <p:cNvPr id="62" name="Google Shape;62;p15"/>
          <p:cNvSpPr txBox="1">
            <a:spLocks noGrp="1"/>
          </p:cNvSpPr>
          <p:nvPr>
            <p:ph type="title"/>
          </p:nvPr>
        </p:nvSpPr>
        <p:spPr>
          <a:xfrm>
            <a:off x="296141" y="273844"/>
            <a:ext cx="8219209" cy="1039802"/>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accent1"/>
              </a:buClr>
              <a:buSzPts val="2400"/>
              <a:buFont typeface="Arial"/>
              <a:buNone/>
              <a:defRPr sz="2400" b="0" i="0" u="none" strike="noStrike" cap="none">
                <a:solidFill>
                  <a:schemeClr val="accent1"/>
                </a:solidFill>
                <a:latin typeface="Arial"/>
                <a:ea typeface="Arial"/>
                <a:cs typeface="Arial"/>
                <a:sym typeface="Aria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63" name="Google Shape;63;p15"/>
          <p:cNvSpPr txBox="1">
            <a:spLocks noGrp="1"/>
          </p:cNvSpPr>
          <p:nvPr>
            <p:ph type="body" idx="1"/>
          </p:nvPr>
        </p:nvSpPr>
        <p:spPr>
          <a:xfrm>
            <a:off x="296141" y="1376592"/>
            <a:ext cx="8219209" cy="3263504"/>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accent1"/>
              </a:buClr>
              <a:buSzPts val="2100"/>
              <a:buFont typeface="Arial"/>
              <a:buChar char="•"/>
              <a:defRPr sz="2100" b="0" i="0" u="none" strike="noStrike" cap="none">
                <a:solidFill>
                  <a:schemeClr val="accent1"/>
                </a:solidFill>
                <a:latin typeface="Arial"/>
                <a:ea typeface="Arial"/>
                <a:cs typeface="Arial"/>
                <a:sym typeface="Arial"/>
              </a:defRPr>
            </a:lvl1pPr>
            <a:lvl2pPr marL="914400" marR="0" lvl="1" indent="-342900" algn="l" rtl="0">
              <a:lnSpc>
                <a:spcPct val="90000"/>
              </a:lnSpc>
              <a:spcBef>
                <a:spcPts val="400"/>
              </a:spcBef>
              <a:spcAft>
                <a:spcPts val="0"/>
              </a:spcAft>
              <a:buClr>
                <a:schemeClr val="accent2"/>
              </a:buClr>
              <a:buSzPts val="1800"/>
              <a:buFont typeface="Arial"/>
              <a:buChar char="•"/>
              <a:defRPr sz="1800" b="0" i="0" u="none" strike="noStrike" cap="none">
                <a:solidFill>
                  <a:schemeClr val="accent2"/>
                </a:solidFill>
                <a:latin typeface="Arial"/>
                <a:ea typeface="Arial"/>
                <a:cs typeface="Arial"/>
                <a:sym typeface="Arial"/>
              </a:defRPr>
            </a:lvl2pPr>
            <a:lvl3pPr marL="1371600" marR="0" lvl="2" indent="-323850" algn="l" rtl="0">
              <a:lnSpc>
                <a:spcPct val="90000"/>
              </a:lnSpc>
              <a:spcBef>
                <a:spcPts val="400"/>
              </a:spcBef>
              <a:spcAft>
                <a:spcPts val="0"/>
              </a:spcAft>
              <a:buClr>
                <a:schemeClr val="accent1"/>
              </a:buClr>
              <a:buSzPts val="1500"/>
              <a:buFont typeface="Arial"/>
              <a:buChar char="•"/>
              <a:defRPr sz="1500" b="0" i="0" u="none" strike="noStrike" cap="none">
                <a:solidFill>
                  <a:schemeClr val="accent1"/>
                </a:solidFill>
                <a:latin typeface="Arial"/>
                <a:ea typeface="Arial"/>
                <a:cs typeface="Arial"/>
                <a:sym typeface="Arial"/>
              </a:defRPr>
            </a:lvl3pPr>
            <a:lvl4pPr marL="1828800" marR="0" lvl="3" indent="-317500" algn="l" rtl="0">
              <a:lnSpc>
                <a:spcPct val="90000"/>
              </a:lnSpc>
              <a:spcBef>
                <a:spcPts val="400"/>
              </a:spcBef>
              <a:spcAft>
                <a:spcPts val="0"/>
              </a:spcAft>
              <a:buClr>
                <a:schemeClr val="accent2"/>
              </a:buClr>
              <a:buSzPts val="1400"/>
              <a:buFont typeface="Arial"/>
              <a:buChar char="•"/>
              <a:defRPr sz="1400" b="0" i="0" u="none" strike="noStrike" cap="none">
                <a:solidFill>
                  <a:schemeClr val="accent2"/>
                </a:solidFill>
                <a:latin typeface="Arial"/>
                <a:ea typeface="Arial"/>
                <a:cs typeface="Arial"/>
                <a:sym typeface="Arial"/>
              </a:defRPr>
            </a:lvl4pPr>
            <a:lvl5pPr marL="2286000" marR="0" lvl="4" indent="-317500" algn="l" rtl="0">
              <a:lnSpc>
                <a:spcPct val="90000"/>
              </a:lnSpc>
              <a:spcBef>
                <a:spcPts val="400"/>
              </a:spcBef>
              <a:spcAft>
                <a:spcPts val="0"/>
              </a:spcAft>
              <a:buClr>
                <a:schemeClr val="accent1"/>
              </a:buClr>
              <a:buSzPts val="1400"/>
              <a:buFont typeface="Arial"/>
              <a:buChar char="•"/>
              <a:defRPr sz="1400" b="0" i="0" u="none" strike="noStrike" cap="none">
                <a:solidFill>
                  <a:schemeClr val="accent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64"/>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General 2">
  <p:cSld name="General 2">
    <p:spTree>
      <p:nvGrpSpPr>
        <p:cNvPr id="1" name="Shape 65"/>
        <p:cNvGrpSpPr/>
        <p:nvPr/>
      </p:nvGrpSpPr>
      <p:grpSpPr>
        <a:xfrm>
          <a:off x="0" y="0"/>
          <a:ext cx="0" cy="0"/>
          <a:chOff x="0" y="0"/>
          <a:chExt cx="0" cy="0"/>
        </a:xfrm>
      </p:grpSpPr>
      <p:sp>
        <p:nvSpPr>
          <p:cNvPr id="66" name="Google Shape;66;p17"/>
          <p:cNvSpPr>
            <a:spLocks noGrp="1"/>
          </p:cNvSpPr>
          <p:nvPr>
            <p:ph type="pic" idx="2"/>
          </p:nvPr>
        </p:nvSpPr>
        <p:spPr>
          <a:xfrm>
            <a:off x="6404020" y="112337"/>
            <a:ext cx="2574215" cy="2152736"/>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1pPr>
            <a:lvl2pPr marR="0" lvl="1"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R="0" lvl="2"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R="0" lvl="3"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R="0" lvl="4"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67" name="Google Shape;67;p17"/>
          <p:cNvSpPr>
            <a:spLocks noGrp="1"/>
          </p:cNvSpPr>
          <p:nvPr>
            <p:ph type="pic" idx="3"/>
          </p:nvPr>
        </p:nvSpPr>
        <p:spPr>
          <a:xfrm>
            <a:off x="6404020" y="2370970"/>
            <a:ext cx="2574215" cy="1985311"/>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1pPr>
            <a:lvl2pPr marR="0" lvl="1"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R="0" lvl="2"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R="0" lvl="3"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R="0" lvl="4"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R="0" lvl="5"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68" name="Google Shape;68;p17"/>
          <p:cNvSpPr txBox="1">
            <a:spLocks noGrp="1"/>
          </p:cNvSpPr>
          <p:nvPr>
            <p:ph type="body" idx="1"/>
          </p:nvPr>
        </p:nvSpPr>
        <p:spPr>
          <a:xfrm>
            <a:off x="107059" y="112336"/>
            <a:ext cx="6200371" cy="4712413"/>
          </a:xfrm>
          <a:prstGeom prst="rect">
            <a:avLst/>
          </a:prstGeom>
          <a:solidFill>
            <a:schemeClr val="lt2"/>
          </a:solid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accent1"/>
              </a:buClr>
              <a:buSzPts val="2100"/>
              <a:buFont typeface="Arial"/>
              <a:buChar char="•"/>
              <a:defRPr sz="2100" b="0" i="0" u="none" strike="noStrike" cap="none">
                <a:solidFill>
                  <a:schemeClr val="accent1"/>
                </a:solidFill>
                <a:latin typeface="Arial"/>
                <a:ea typeface="Arial"/>
                <a:cs typeface="Arial"/>
                <a:sym typeface="Arial"/>
              </a:defRPr>
            </a:lvl1pPr>
            <a:lvl2pPr marL="914400" marR="0" lvl="1" indent="-342900" algn="l" rtl="0">
              <a:lnSpc>
                <a:spcPct val="90000"/>
              </a:lnSpc>
              <a:spcBef>
                <a:spcPts val="400"/>
              </a:spcBef>
              <a:spcAft>
                <a:spcPts val="0"/>
              </a:spcAft>
              <a:buClr>
                <a:schemeClr val="accent2"/>
              </a:buClr>
              <a:buSzPts val="1800"/>
              <a:buFont typeface="Arial"/>
              <a:buChar char="•"/>
              <a:defRPr sz="1800" b="0" i="0" u="none" strike="noStrike" cap="none">
                <a:solidFill>
                  <a:schemeClr val="accent2"/>
                </a:solidFill>
                <a:latin typeface="Arial"/>
                <a:ea typeface="Arial"/>
                <a:cs typeface="Arial"/>
                <a:sym typeface="Arial"/>
              </a:defRPr>
            </a:lvl2pPr>
            <a:lvl3pPr marL="1371600" marR="0" lvl="2" indent="-323850" algn="l" rtl="0">
              <a:lnSpc>
                <a:spcPct val="90000"/>
              </a:lnSpc>
              <a:spcBef>
                <a:spcPts val="400"/>
              </a:spcBef>
              <a:spcAft>
                <a:spcPts val="0"/>
              </a:spcAft>
              <a:buClr>
                <a:schemeClr val="accent1"/>
              </a:buClr>
              <a:buSzPts val="1500"/>
              <a:buFont typeface="Arial"/>
              <a:buChar char="•"/>
              <a:defRPr sz="1500" b="0" i="0" u="none" strike="noStrike" cap="none">
                <a:solidFill>
                  <a:schemeClr val="accent1"/>
                </a:solidFill>
                <a:latin typeface="Arial"/>
                <a:ea typeface="Arial"/>
                <a:cs typeface="Arial"/>
                <a:sym typeface="Arial"/>
              </a:defRPr>
            </a:lvl3pPr>
            <a:lvl4pPr marL="1828800" marR="0" lvl="3" indent="-317500" algn="l" rtl="0">
              <a:lnSpc>
                <a:spcPct val="90000"/>
              </a:lnSpc>
              <a:spcBef>
                <a:spcPts val="400"/>
              </a:spcBef>
              <a:spcAft>
                <a:spcPts val="0"/>
              </a:spcAft>
              <a:buClr>
                <a:schemeClr val="accent2"/>
              </a:buClr>
              <a:buSzPts val="1400"/>
              <a:buFont typeface="Arial"/>
              <a:buChar char="•"/>
              <a:defRPr sz="1400" b="0" i="0" u="none" strike="noStrike" cap="none">
                <a:solidFill>
                  <a:schemeClr val="accent2"/>
                </a:solidFill>
                <a:latin typeface="Arial"/>
                <a:ea typeface="Arial"/>
                <a:cs typeface="Arial"/>
                <a:sym typeface="Arial"/>
              </a:defRPr>
            </a:lvl4pPr>
            <a:lvl5pPr marL="2286000" marR="0" lvl="4" indent="-317500" algn="l" rtl="0">
              <a:lnSpc>
                <a:spcPct val="90000"/>
              </a:lnSpc>
              <a:spcBef>
                <a:spcPts val="400"/>
              </a:spcBef>
              <a:spcAft>
                <a:spcPts val="0"/>
              </a:spcAft>
              <a:buClr>
                <a:schemeClr val="accent1"/>
              </a:buClr>
              <a:buSzPts val="1400"/>
              <a:buFont typeface="Arial"/>
              <a:buChar char="•"/>
              <a:defRPr sz="1400" b="0" i="0" u="none" strike="noStrike" cap="none">
                <a:solidFill>
                  <a:schemeClr val="accent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Final slide">
  <p:cSld name="Final slide">
    <p:spTree>
      <p:nvGrpSpPr>
        <p:cNvPr id="1" name="Shape 69"/>
        <p:cNvGrpSpPr/>
        <p:nvPr/>
      </p:nvGrpSpPr>
      <p:grpSpPr>
        <a:xfrm>
          <a:off x="0" y="0"/>
          <a:ext cx="0" cy="0"/>
          <a:chOff x="0" y="0"/>
          <a:chExt cx="0" cy="0"/>
        </a:xfrm>
      </p:grpSpPr>
      <p:sp>
        <p:nvSpPr>
          <p:cNvPr id="70" name="Google Shape;70;p18"/>
          <p:cNvSpPr/>
          <p:nvPr/>
        </p:nvSpPr>
        <p:spPr>
          <a:xfrm>
            <a:off x="91992" y="77275"/>
            <a:ext cx="5921542" cy="1738649"/>
          </a:xfrm>
          <a:prstGeom prst="rect">
            <a:avLst/>
          </a:prstGeom>
          <a:solidFill>
            <a:schemeClr val="lt2">
              <a:alpha val="15686"/>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71" name="Google Shape;71;p18"/>
          <p:cNvSpPr/>
          <p:nvPr/>
        </p:nvSpPr>
        <p:spPr>
          <a:xfrm>
            <a:off x="91991" y="1862249"/>
            <a:ext cx="5921541" cy="2958700"/>
          </a:xfrm>
          <a:prstGeom prst="rect">
            <a:avLst/>
          </a:prstGeom>
          <a:solidFill>
            <a:schemeClr val="accent1">
              <a:alpha val="15686"/>
            </a:schemeClr>
          </a:solidFill>
          <a:ln>
            <a:noFill/>
          </a:ln>
        </p:spPr>
        <p:txBody>
          <a:bodyPr spcFirstLastPara="1" wrap="square" lIns="68575" tIns="34275" rIns="68575" bIns="34275" anchor="ctr" anchorCtr="0">
            <a:noAutofit/>
          </a:bodyPr>
          <a:lstStyle/>
          <a:p>
            <a:pPr marL="0" marR="0" lvl="0" indent="0" algn="l" rtl="0">
              <a:lnSpc>
                <a:spcPct val="122222"/>
              </a:lnSpc>
              <a:spcBef>
                <a:spcPts val="0"/>
              </a:spcBef>
              <a:spcAft>
                <a:spcPts val="0"/>
              </a:spcAft>
              <a:buNone/>
            </a:pPr>
            <a:endParaRPr sz="1400" i="0">
              <a:solidFill>
                <a:schemeClr val="accent1"/>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_Final slide">
  <p:cSld name="1_Final slide">
    <p:spTree>
      <p:nvGrpSpPr>
        <p:cNvPr id="1" name="Shape 72"/>
        <p:cNvGrpSpPr/>
        <p:nvPr/>
      </p:nvGrpSpPr>
      <p:grpSpPr>
        <a:xfrm>
          <a:off x="0" y="0"/>
          <a:ext cx="0" cy="0"/>
          <a:chOff x="0" y="0"/>
          <a:chExt cx="0" cy="0"/>
        </a:xfrm>
      </p:grpSpPr>
      <p:sp>
        <p:nvSpPr>
          <p:cNvPr id="73" name="Google Shape;73;p19"/>
          <p:cNvSpPr/>
          <p:nvPr/>
        </p:nvSpPr>
        <p:spPr>
          <a:xfrm>
            <a:off x="91992" y="77275"/>
            <a:ext cx="5921542" cy="1738649"/>
          </a:xfrm>
          <a:prstGeom prst="rect">
            <a:avLst/>
          </a:prstGeom>
          <a:solidFill>
            <a:schemeClr val="lt2">
              <a:alpha val="15686"/>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74" name="Google Shape;74;p19"/>
          <p:cNvSpPr/>
          <p:nvPr/>
        </p:nvSpPr>
        <p:spPr>
          <a:xfrm>
            <a:off x="91991" y="1862249"/>
            <a:ext cx="2057075" cy="2958700"/>
          </a:xfrm>
          <a:prstGeom prst="rect">
            <a:avLst/>
          </a:prstGeom>
          <a:solidFill>
            <a:schemeClr val="accent1">
              <a:alpha val="15686"/>
            </a:schemeClr>
          </a:solidFill>
          <a:ln>
            <a:noFill/>
          </a:ln>
        </p:spPr>
        <p:txBody>
          <a:bodyPr spcFirstLastPara="1" wrap="square" lIns="68575" tIns="34275" rIns="68575" bIns="34275" anchor="ctr" anchorCtr="0">
            <a:noAutofit/>
          </a:bodyPr>
          <a:lstStyle/>
          <a:p>
            <a:pPr marL="0" marR="0" lvl="0" indent="0" algn="l" rtl="0">
              <a:lnSpc>
                <a:spcPct val="122222"/>
              </a:lnSpc>
              <a:spcBef>
                <a:spcPts val="0"/>
              </a:spcBef>
              <a:spcAft>
                <a:spcPts val="0"/>
              </a:spcAft>
              <a:buNone/>
            </a:pPr>
            <a:endParaRPr sz="1400" i="0">
              <a:solidFill>
                <a:schemeClr val="accent1"/>
              </a:solidFill>
              <a:latin typeface="Arial"/>
              <a:ea typeface="Arial"/>
              <a:cs typeface="Arial"/>
              <a:sym typeface="Arial"/>
            </a:endParaRPr>
          </a:p>
        </p:txBody>
      </p:sp>
      <p:sp>
        <p:nvSpPr>
          <p:cNvPr id="75" name="Google Shape;75;p19"/>
          <p:cNvSpPr txBox="1"/>
          <p:nvPr/>
        </p:nvSpPr>
        <p:spPr>
          <a:xfrm>
            <a:off x="88219" y="667018"/>
            <a:ext cx="5925315" cy="438581"/>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2400">
                <a:solidFill>
                  <a:schemeClr val="accent1"/>
                </a:solidFill>
                <a:latin typeface="Arial"/>
                <a:ea typeface="Arial"/>
                <a:cs typeface="Arial"/>
                <a:sym typeface="Arial"/>
              </a:rPr>
              <a:t>Graphics</a:t>
            </a:r>
            <a:endParaRPr sz="1100"/>
          </a:p>
        </p:txBody>
      </p:sp>
      <p:pic>
        <p:nvPicPr>
          <p:cNvPr id="76" name="Google Shape;76;p19"/>
          <p:cNvPicPr preferRelativeResize="0"/>
          <p:nvPr/>
        </p:nvPicPr>
        <p:blipFill rotWithShape="1">
          <a:blip r:embed="rId2">
            <a:alphaModFix/>
          </a:blip>
          <a:srcRect l="18396" t="22949" r="70802" b="66249"/>
          <a:stretch/>
        </p:blipFill>
        <p:spPr>
          <a:xfrm>
            <a:off x="381484" y="4001788"/>
            <a:ext cx="573245" cy="573245"/>
          </a:xfrm>
          <a:prstGeom prst="ellipse">
            <a:avLst/>
          </a:prstGeom>
          <a:noFill/>
          <a:ln>
            <a:noFill/>
          </a:ln>
        </p:spPr>
      </p:pic>
      <p:pic>
        <p:nvPicPr>
          <p:cNvPr id="77" name="Google Shape;77;p19"/>
          <p:cNvPicPr preferRelativeResize="0"/>
          <p:nvPr/>
        </p:nvPicPr>
        <p:blipFill rotWithShape="1">
          <a:blip r:embed="rId2">
            <a:alphaModFix/>
          </a:blip>
          <a:srcRect l="31485" t="22949" r="57712" b="66249"/>
          <a:stretch/>
        </p:blipFill>
        <p:spPr>
          <a:xfrm>
            <a:off x="1390906" y="4001788"/>
            <a:ext cx="573245" cy="573245"/>
          </a:xfrm>
          <a:prstGeom prst="ellipse">
            <a:avLst/>
          </a:prstGeom>
          <a:noFill/>
          <a:ln>
            <a:noFill/>
          </a:ln>
        </p:spPr>
      </p:pic>
      <p:pic>
        <p:nvPicPr>
          <p:cNvPr id="78" name="Google Shape;78;p19"/>
          <p:cNvPicPr preferRelativeResize="0"/>
          <p:nvPr/>
        </p:nvPicPr>
        <p:blipFill rotWithShape="1">
          <a:blip r:embed="rId3">
            <a:alphaModFix/>
          </a:blip>
          <a:srcRect/>
          <a:stretch/>
        </p:blipFill>
        <p:spPr>
          <a:xfrm>
            <a:off x="367935" y="3101170"/>
            <a:ext cx="614936" cy="614935"/>
          </a:xfrm>
          <a:prstGeom prst="rect">
            <a:avLst/>
          </a:prstGeom>
          <a:noFill/>
          <a:ln>
            <a:noFill/>
          </a:ln>
        </p:spPr>
      </p:pic>
      <p:pic>
        <p:nvPicPr>
          <p:cNvPr id="79" name="Google Shape;79;p19"/>
          <p:cNvPicPr preferRelativeResize="0"/>
          <p:nvPr/>
        </p:nvPicPr>
        <p:blipFill rotWithShape="1">
          <a:blip r:embed="rId4">
            <a:alphaModFix/>
          </a:blip>
          <a:srcRect/>
          <a:stretch/>
        </p:blipFill>
        <p:spPr>
          <a:xfrm>
            <a:off x="367935" y="2210914"/>
            <a:ext cx="586794" cy="604576"/>
          </a:xfrm>
          <a:prstGeom prst="rect">
            <a:avLst/>
          </a:prstGeom>
          <a:noFill/>
          <a:ln>
            <a:noFill/>
          </a:ln>
        </p:spPr>
      </p:pic>
      <p:pic>
        <p:nvPicPr>
          <p:cNvPr id="80" name="Google Shape;80;p19"/>
          <p:cNvPicPr preferRelativeResize="0"/>
          <p:nvPr/>
        </p:nvPicPr>
        <p:blipFill rotWithShape="1">
          <a:blip r:embed="rId5">
            <a:alphaModFix/>
          </a:blip>
          <a:srcRect/>
          <a:stretch/>
        </p:blipFill>
        <p:spPr>
          <a:xfrm>
            <a:off x="1174964" y="2157839"/>
            <a:ext cx="891798" cy="829469"/>
          </a:xfrm>
          <a:prstGeom prst="rect">
            <a:avLst/>
          </a:prstGeom>
          <a:noFill/>
          <a:ln>
            <a:noFill/>
          </a:ln>
        </p:spPr>
      </p:pic>
      <p:pic>
        <p:nvPicPr>
          <p:cNvPr id="81" name="Google Shape;81;p19"/>
          <p:cNvPicPr preferRelativeResize="0"/>
          <p:nvPr/>
        </p:nvPicPr>
        <p:blipFill rotWithShape="1">
          <a:blip r:embed="rId6">
            <a:alphaModFix/>
          </a:blip>
          <a:srcRect/>
          <a:stretch/>
        </p:blipFill>
        <p:spPr>
          <a:xfrm>
            <a:off x="1305711" y="3213533"/>
            <a:ext cx="630304" cy="530424"/>
          </a:xfrm>
          <a:prstGeom prst="rect">
            <a:avLst/>
          </a:prstGeom>
          <a:noFill/>
          <a:ln>
            <a:noFill/>
          </a:ln>
        </p:spPr>
      </p:pic>
      <p:pic>
        <p:nvPicPr>
          <p:cNvPr id="82" name="Google Shape;82;p19"/>
          <p:cNvPicPr preferRelativeResize="0"/>
          <p:nvPr/>
        </p:nvPicPr>
        <p:blipFill rotWithShape="1">
          <a:blip r:embed="rId7">
            <a:alphaModFix/>
          </a:blip>
          <a:srcRect/>
          <a:stretch/>
        </p:blipFill>
        <p:spPr>
          <a:xfrm>
            <a:off x="2433475" y="2157839"/>
            <a:ext cx="612284" cy="625349"/>
          </a:xfrm>
          <a:prstGeom prst="rect">
            <a:avLst/>
          </a:prstGeom>
          <a:noFill/>
          <a:ln>
            <a:noFill/>
          </a:ln>
        </p:spPr>
      </p:pic>
      <p:pic>
        <p:nvPicPr>
          <p:cNvPr id="83" name="Google Shape;83;p19"/>
          <p:cNvPicPr preferRelativeResize="0"/>
          <p:nvPr/>
        </p:nvPicPr>
        <p:blipFill rotWithShape="1">
          <a:blip r:embed="rId8">
            <a:alphaModFix/>
          </a:blip>
          <a:srcRect/>
          <a:stretch/>
        </p:blipFill>
        <p:spPr>
          <a:xfrm>
            <a:off x="2389602" y="3182095"/>
            <a:ext cx="807028" cy="523722"/>
          </a:xfrm>
          <a:prstGeom prst="rect">
            <a:avLst/>
          </a:prstGeom>
          <a:noFill/>
          <a:ln>
            <a:noFill/>
          </a:ln>
        </p:spPr>
      </p:pic>
      <p:pic>
        <p:nvPicPr>
          <p:cNvPr id="84" name="Google Shape;84;p19"/>
          <p:cNvPicPr preferRelativeResize="0"/>
          <p:nvPr/>
        </p:nvPicPr>
        <p:blipFill rotWithShape="1">
          <a:blip r:embed="rId9">
            <a:alphaModFix/>
          </a:blip>
          <a:srcRect/>
          <a:stretch/>
        </p:blipFill>
        <p:spPr>
          <a:xfrm>
            <a:off x="4465090" y="2108484"/>
            <a:ext cx="828675" cy="781050"/>
          </a:xfrm>
          <a:prstGeom prst="rect">
            <a:avLst/>
          </a:prstGeom>
          <a:noFill/>
          <a:ln>
            <a:noFill/>
          </a:ln>
        </p:spPr>
      </p:pic>
      <p:pic>
        <p:nvPicPr>
          <p:cNvPr id="85" name="Google Shape;85;p19"/>
          <p:cNvPicPr preferRelativeResize="0"/>
          <p:nvPr/>
        </p:nvPicPr>
        <p:blipFill rotWithShape="1">
          <a:blip r:embed="rId10">
            <a:alphaModFix/>
          </a:blip>
          <a:srcRect/>
          <a:stretch/>
        </p:blipFill>
        <p:spPr>
          <a:xfrm>
            <a:off x="2251782" y="3824194"/>
            <a:ext cx="1028700" cy="904875"/>
          </a:xfrm>
          <a:prstGeom prst="rect">
            <a:avLst/>
          </a:prstGeom>
          <a:noFill/>
          <a:ln>
            <a:noFill/>
          </a:ln>
        </p:spPr>
      </p:pic>
      <p:pic>
        <p:nvPicPr>
          <p:cNvPr id="86" name="Google Shape;86;p19"/>
          <p:cNvPicPr preferRelativeResize="0"/>
          <p:nvPr/>
        </p:nvPicPr>
        <p:blipFill rotWithShape="1">
          <a:blip r:embed="rId11">
            <a:alphaModFix/>
          </a:blip>
          <a:srcRect/>
          <a:stretch/>
        </p:blipFill>
        <p:spPr>
          <a:xfrm>
            <a:off x="3280482" y="2995519"/>
            <a:ext cx="933450" cy="828675"/>
          </a:xfrm>
          <a:prstGeom prst="rect">
            <a:avLst/>
          </a:prstGeom>
          <a:noFill/>
          <a:ln>
            <a:noFill/>
          </a:ln>
        </p:spPr>
      </p:pic>
      <p:pic>
        <p:nvPicPr>
          <p:cNvPr id="87" name="Google Shape;87;p19"/>
          <p:cNvPicPr preferRelativeResize="0"/>
          <p:nvPr/>
        </p:nvPicPr>
        <p:blipFill rotWithShape="1">
          <a:blip r:embed="rId12">
            <a:alphaModFix/>
          </a:blip>
          <a:srcRect/>
          <a:stretch/>
        </p:blipFill>
        <p:spPr>
          <a:xfrm>
            <a:off x="3330166" y="2043541"/>
            <a:ext cx="952500" cy="885825"/>
          </a:xfrm>
          <a:prstGeom prst="rect">
            <a:avLst/>
          </a:prstGeom>
          <a:noFill/>
          <a:ln>
            <a:noFill/>
          </a:ln>
        </p:spPr>
      </p:pic>
      <p:pic>
        <p:nvPicPr>
          <p:cNvPr id="88" name="Google Shape;88;p19"/>
          <p:cNvPicPr preferRelativeResize="0"/>
          <p:nvPr/>
        </p:nvPicPr>
        <p:blipFill rotWithShape="1">
          <a:blip r:embed="rId13">
            <a:alphaModFix/>
          </a:blip>
          <a:srcRect/>
          <a:stretch/>
        </p:blipFill>
        <p:spPr>
          <a:xfrm>
            <a:off x="4339631" y="3101170"/>
            <a:ext cx="1181100" cy="771525"/>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2_Title slide Blue">
  <p:cSld name="2_Title slide Blue">
    <p:spTree>
      <p:nvGrpSpPr>
        <p:cNvPr id="1" name="Shape 89"/>
        <p:cNvGrpSpPr/>
        <p:nvPr/>
      </p:nvGrpSpPr>
      <p:grpSpPr>
        <a:xfrm>
          <a:off x="0" y="0"/>
          <a:ext cx="0" cy="0"/>
          <a:chOff x="0" y="0"/>
          <a:chExt cx="0" cy="0"/>
        </a:xfrm>
      </p:grpSpPr>
      <p:sp>
        <p:nvSpPr>
          <p:cNvPr id="90" name="Google Shape;90;p20"/>
          <p:cNvSpPr/>
          <p:nvPr/>
        </p:nvSpPr>
        <p:spPr>
          <a:xfrm>
            <a:off x="-23380" y="-1"/>
            <a:ext cx="9175173" cy="5143501"/>
          </a:xfrm>
          <a:prstGeom prst="rect">
            <a:avLst/>
          </a:prstGeom>
          <a:solidFill>
            <a:schemeClr val="accent1"/>
          </a:solidFill>
          <a:ln w="12700" cap="flat" cmpd="sng">
            <a:solidFill>
              <a:srgbClr val="1C436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91" name="Google Shape;91;p20"/>
          <p:cNvPicPr preferRelativeResize="0"/>
          <p:nvPr/>
        </p:nvPicPr>
        <p:blipFill rotWithShape="1">
          <a:blip r:embed="rId2">
            <a:alphaModFix amt="12000"/>
          </a:blip>
          <a:srcRect l="37376" t="33744" r="43120" b="44338"/>
          <a:stretch/>
        </p:blipFill>
        <p:spPr>
          <a:xfrm>
            <a:off x="5852601" y="0"/>
            <a:ext cx="3299192" cy="2160270"/>
          </a:xfrm>
          <a:prstGeom prst="rect">
            <a:avLst/>
          </a:prstGeom>
          <a:noFill/>
          <a:ln>
            <a:noFill/>
          </a:ln>
        </p:spPr>
      </p:pic>
      <p:sp>
        <p:nvSpPr>
          <p:cNvPr id="92" name="Google Shape;92;p20"/>
          <p:cNvSpPr txBox="1"/>
          <p:nvPr/>
        </p:nvSpPr>
        <p:spPr>
          <a:xfrm>
            <a:off x="327625" y="4919169"/>
            <a:ext cx="6565187" cy="173124"/>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700">
                <a:solidFill>
                  <a:srgbClr val="A5A5A5"/>
                </a:solidFill>
                <a:latin typeface="Arial"/>
                <a:ea typeface="Arial"/>
                <a:cs typeface="Arial"/>
                <a:sym typeface="Arial"/>
              </a:rPr>
              <a:t>This project is funded from the EU Horizon 2020 Research and Innovation Programme (2014-2020) under Grant Agreement No. XXXXXX</a:t>
            </a:r>
            <a:endParaRPr sz="700">
              <a:solidFill>
                <a:srgbClr val="A5A5A5"/>
              </a:solidFill>
              <a:latin typeface="Arial"/>
              <a:ea typeface="Arial"/>
              <a:cs typeface="Arial"/>
              <a:sym typeface="Arial"/>
            </a:endParaRPr>
          </a:p>
        </p:txBody>
      </p:sp>
      <p:pic>
        <p:nvPicPr>
          <p:cNvPr id="93" name="Google Shape;93;p20"/>
          <p:cNvPicPr preferRelativeResize="0"/>
          <p:nvPr/>
        </p:nvPicPr>
        <p:blipFill rotWithShape="1">
          <a:blip r:embed="rId3">
            <a:alphaModFix/>
          </a:blip>
          <a:srcRect/>
          <a:stretch/>
        </p:blipFill>
        <p:spPr>
          <a:xfrm>
            <a:off x="88080" y="4909508"/>
            <a:ext cx="239544" cy="160520"/>
          </a:xfrm>
          <a:prstGeom prst="rect">
            <a:avLst/>
          </a:prstGeom>
          <a:noFill/>
          <a:ln>
            <a:noFill/>
          </a:ln>
        </p:spPr>
      </p:pic>
      <p:sp>
        <p:nvSpPr>
          <p:cNvPr id="94" name="Google Shape;94;p20"/>
          <p:cNvSpPr txBox="1">
            <a:spLocks noGrp="1"/>
          </p:cNvSpPr>
          <p:nvPr>
            <p:ph type="ctrTitle"/>
          </p:nvPr>
        </p:nvSpPr>
        <p:spPr>
          <a:xfrm>
            <a:off x="331632" y="343237"/>
            <a:ext cx="5734318" cy="1036157"/>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0"/>
              </a:spcBef>
              <a:spcAft>
                <a:spcPts val="0"/>
              </a:spcAft>
              <a:buClr>
                <a:schemeClr val="lt1"/>
              </a:buClr>
              <a:buSzPts val="3300"/>
              <a:buFont typeface="Arial"/>
              <a:buNone/>
              <a:defRPr sz="3300" b="0" i="0" u="none" strike="noStrike" cap="none">
                <a:solidFill>
                  <a:schemeClr val="lt1"/>
                </a:solidFill>
                <a:latin typeface="Arial"/>
                <a:ea typeface="Arial"/>
                <a:cs typeface="Arial"/>
                <a:sym typeface="Aria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95" name="Google Shape;95;p20"/>
          <p:cNvSpPr txBox="1">
            <a:spLocks noGrp="1"/>
          </p:cNvSpPr>
          <p:nvPr>
            <p:ph type="subTitle" idx="1"/>
          </p:nvPr>
        </p:nvSpPr>
        <p:spPr>
          <a:xfrm>
            <a:off x="331632" y="1474816"/>
            <a:ext cx="5734318" cy="1089690"/>
          </a:xfrm>
          <a:prstGeom prst="rect">
            <a:avLst/>
          </a:prstGeom>
          <a:solidFill>
            <a:srgbClr val="F2F2F2">
              <a:alpha val="42745"/>
            </a:srgbClr>
          </a:solid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rgbClr val="FAD5AF"/>
              </a:buClr>
              <a:buSzPts val="1800"/>
              <a:buFont typeface="Arial"/>
              <a:buNone/>
              <a:defRPr sz="1800" b="0" i="0" u="none" strike="noStrike" cap="none">
                <a:solidFill>
                  <a:srgbClr val="FAD5AF"/>
                </a:solidFill>
                <a:latin typeface="Arial"/>
                <a:ea typeface="Arial"/>
                <a:cs typeface="Arial"/>
                <a:sym typeface="Arial"/>
              </a:defRPr>
            </a:lvl1pPr>
            <a:lvl2pPr marR="0" lvl="1" algn="ctr"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2pPr>
            <a:lvl3pPr marR="0" lvl="2" algn="ctr" rtl="0">
              <a:lnSpc>
                <a:spcPct val="90000"/>
              </a:lnSpc>
              <a:spcBef>
                <a:spcPts val="4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3pPr>
            <a:lvl4pPr marR="0" lvl="3"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4pPr>
            <a:lvl5pPr marR="0" lvl="4"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5pPr>
            <a:lvl6pPr marR="0" lvl="5"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6pPr>
            <a:lvl7pPr marR="0" lvl="6"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7pPr>
            <a:lvl8pPr marR="0" lvl="7"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8pPr>
            <a:lvl9pPr marR="0" lvl="8" algn="ctr" rtl="0">
              <a:lnSpc>
                <a:spcPct val="90000"/>
              </a:lnSpc>
              <a:spcBef>
                <a:spcPts val="4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9pPr>
          </a:lstStyle>
          <a:p>
            <a:endParaRPr/>
          </a:p>
        </p:txBody>
      </p:sp>
      <p:cxnSp>
        <p:nvCxnSpPr>
          <p:cNvPr id="96" name="Google Shape;96;p20"/>
          <p:cNvCxnSpPr/>
          <p:nvPr/>
        </p:nvCxnSpPr>
        <p:spPr>
          <a:xfrm>
            <a:off x="331632" y="1381259"/>
            <a:ext cx="5734318" cy="0"/>
          </a:xfrm>
          <a:prstGeom prst="straightConnector1">
            <a:avLst/>
          </a:prstGeom>
          <a:noFill/>
          <a:ln w="9525" cap="flat" cmpd="sng">
            <a:solidFill>
              <a:schemeClr val="accent2"/>
            </a:solidFill>
            <a:prstDash val="solid"/>
            <a:miter lim="800000"/>
            <a:headEnd type="none" w="sm" len="sm"/>
            <a:tailEnd type="none" w="sm" len="sm"/>
          </a:ln>
        </p:spPr>
      </p:cxn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2_General Blue">
  <p:cSld name="2_General Blue">
    <p:spTree>
      <p:nvGrpSpPr>
        <p:cNvPr id="1" name="Shape 97"/>
        <p:cNvGrpSpPr/>
        <p:nvPr/>
      </p:nvGrpSpPr>
      <p:grpSpPr>
        <a:xfrm>
          <a:off x="0" y="0"/>
          <a:ext cx="0" cy="0"/>
          <a:chOff x="0" y="0"/>
          <a:chExt cx="0" cy="0"/>
        </a:xfrm>
      </p:grpSpPr>
      <p:sp>
        <p:nvSpPr>
          <p:cNvPr id="98" name="Google Shape;98;p21"/>
          <p:cNvSpPr/>
          <p:nvPr/>
        </p:nvSpPr>
        <p:spPr>
          <a:xfrm>
            <a:off x="-31173" y="0"/>
            <a:ext cx="9175173" cy="5143501"/>
          </a:xfrm>
          <a:prstGeom prst="rect">
            <a:avLst/>
          </a:prstGeom>
          <a:solidFill>
            <a:schemeClr val="accent1"/>
          </a:solidFill>
          <a:ln w="12700" cap="flat" cmpd="sng">
            <a:solidFill>
              <a:srgbClr val="1C436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99" name="Google Shape;99;p21"/>
          <p:cNvPicPr preferRelativeResize="0"/>
          <p:nvPr/>
        </p:nvPicPr>
        <p:blipFill rotWithShape="1">
          <a:blip r:embed="rId2">
            <a:alphaModFix amt="12000"/>
          </a:blip>
          <a:srcRect l="37376" t="33744" r="43120" b="44338"/>
          <a:stretch/>
        </p:blipFill>
        <p:spPr>
          <a:xfrm>
            <a:off x="5852601" y="0"/>
            <a:ext cx="3299192" cy="2160270"/>
          </a:xfrm>
          <a:prstGeom prst="rect">
            <a:avLst/>
          </a:prstGeom>
          <a:noFill/>
          <a:ln>
            <a:noFill/>
          </a:ln>
        </p:spPr>
      </p:pic>
      <p:sp>
        <p:nvSpPr>
          <p:cNvPr id="100" name="Google Shape;100;p21"/>
          <p:cNvSpPr txBox="1"/>
          <p:nvPr/>
        </p:nvSpPr>
        <p:spPr>
          <a:xfrm>
            <a:off x="327625" y="4919169"/>
            <a:ext cx="6565187" cy="173124"/>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700">
                <a:solidFill>
                  <a:srgbClr val="A5A5A5"/>
                </a:solidFill>
                <a:latin typeface="Arial"/>
                <a:ea typeface="Arial"/>
                <a:cs typeface="Arial"/>
                <a:sym typeface="Arial"/>
              </a:rPr>
              <a:t>This project is funded from the EU Horizon 2020 Research and Innovation Programme (2014-2020) under Grant Agreement No. XXXXXX</a:t>
            </a:r>
            <a:endParaRPr sz="700">
              <a:solidFill>
                <a:srgbClr val="A5A5A5"/>
              </a:solidFill>
              <a:latin typeface="Arial"/>
              <a:ea typeface="Arial"/>
              <a:cs typeface="Arial"/>
              <a:sym typeface="Arial"/>
            </a:endParaRPr>
          </a:p>
        </p:txBody>
      </p:sp>
      <p:pic>
        <p:nvPicPr>
          <p:cNvPr id="101" name="Google Shape;101;p21"/>
          <p:cNvPicPr preferRelativeResize="0"/>
          <p:nvPr/>
        </p:nvPicPr>
        <p:blipFill rotWithShape="1">
          <a:blip r:embed="rId3">
            <a:alphaModFix/>
          </a:blip>
          <a:srcRect/>
          <a:stretch/>
        </p:blipFill>
        <p:spPr>
          <a:xfrm>
            <a:off x="88080" y="4909508"/>
            <a:ext cx="239544" cy="160520"/>
          </a:xfrm>
          <a:prstGeom prst="rect">
            <a:avLst/>
          </a:prstGeom>
          <a:noFill/>
          <a:ln>
            <a:noFill/>
          </a:ln>
        </p:spPr>
      </p:pic>
      <p:sp>
        <p:nvSpPr>
          <p:cNvPr id="102" name="Google Shape;102;p21"/>
          <p:cNvSpPr txBox="1"/>
          <p:nvPr/>
        </p:nvSpPr>
        <p:spPr>
          <a:xfrm>
            <a:off x="527338" y="438320"/>
            <a:ext cx="7886700" cy="1039802"/>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lt1"/>
              </a:buClr>
              <a:buSzPts val="2400"/>
              <a:buFont typeface="Arial"/>
              <a:buNone/>
            </a:pPr>
            <a:r>
              <a:rPr lang="en" sz="2400" b="0">
                <a:solidFill>
                  <a:schemeClr val="lt1"/>
                </a:solidFill>
                <a:latin typeface="Arial"/>
                <a:ea typeface="Arial"/>
                <a:cs typeface="Arial"/>
                <a:sym typeface="Arial"/>
              </a:rPr>
              <a:t>Click to edit Master title style</a:t>
            </a:r>
            <a:endParaRPr sz="1100"/>
          </a:p>
        </p:txBody>
      </p:sp>
      <p:sp>
        <p:nvSpPr>
          <p:cNvPr id="103" name="Google Shape;103;p21"/>
          <p:cNvSpPr txBox="1">
            <a:spLocks noGrp="1"/>
          </p:cNvSpPr>
          <p:nvPr>
            <p:ph type="body" idx="1"/>
          </p:nvPr>
        </p:nvSpPr>
        <p:spPr>
          <a:xfrm>
            <a:off x="613064" y="1341271"/>
            <a:ext cx="7886700" cy="3263504"/>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lt1"/>
              </a:buClr>
              <a:buSzPts val="2100"/>
              <a:buFont typeface="Arial"/>
              <a:buChar char="•"/>
              <a:defRPr sz="2100" b="0" i="0" u="none" strike="noStrike" cap="none">
                <a:solidFill>
                  <a:schemeClr val="lt1"/>
                </a:solidFill>
                <a:latin typeface="Arial"/>
                <a:ea typeface="Arial"/>
                <a:cs typeface="Arial"/>
                <a:sym typeface="Arial"/>
              </a:defRPr>
            </a:lvl1pPr>
            <a:lvl2pPr marL="914400" marR="0" lvl="1" indent="-342900" algn="l" rtl="0">
              <a:lnSpc>
                <a:spcPct val="90000"/>
              </a:lnSpc>
              <a:spcBef>
                <a:spcPts val="400"/>
              </a:spcBef>
              <a:spcAft>
                <a:spcPts val="0"/>
              </a:spcAft>
              <a:buClr>
                <a:schemeClr val="accent2"/>
              </a:buClr>
              <a:buSzPts val="1800"/>
              <a:buFont typeface="Arial"/>
              <a:buChar char="•"/>
              <a:defRPr sz="1800" b="0" i="0" u="none" strike="noStrike" cap="none">
                <a:solidFill>
                  <a:schemeClr val="accent2"/>
                </a:solidFill>
                <a:latin typeface="Arial"/>
                <a:ea typeface="Arial"/>
                <a:cs typeface="Arial"/>
                <a:sym typeface="Arial"/>
              </a:defRPr>
            </a:lvl2pPr>
            <a:lvl3pPr marL="1371600" marR="0" lvl="2" indent="-323850" algn="l" rtl="0">
              <a:lnSpc>
                <a:spcPct val="90000"/>
              </a:lnSpc>
              <a:spcBef>
                <a:spcPts val="400"/>
              </a:spcBef>
              <a:spcAft>
                <a:spcPts val="0"/>
              </a:spcAft>
              <a:buClr>
                <a:schemeClr val="lt1"/>
              </a:buClr>
              <a:buSzPts val="1500"/>
              <a:buFont typeface="Arial"/>
              <a:buChar char="•"/>
              <a:defRPr sz="1500" b="0" i="0" u="none" strike="noStrike" cap="none">
                <a:solidFill>
                  <a:schemeClr val="lt1"/>
                </a:solidFill>
                <a:latin typeface="Arial"/>
                <a:ea typeface="Arial"/>
                <a:cs typeface="Arial"/>
                <a:sym typeface="Arial"/>
              </a:defRPr>
            </a:lvl3pPr>
            <a:lvl4pPr marL="1828800" marR="0" lvl="3" indent="-317500" algn="l" rtl="0">
              <a:lnSpc>
                <a:spcPct val="90000"/>
              </a:lnSpc>
              <a:spcBef>
                <a:spcPts val="400"/>
              </a:spcBef>
              <a:spcAft>
                <a:spcPts val="0"/>
              </a:spcAft>
              <a:buClr>
                <a:schemeClr val="accent2"/>
              </a:buClr>
              <a:buSzPts val="1400"/>
              <a:buFont typeface="Arial"/>
              <a:buChar char="•"/>
              <a:defRPr sz="1400" b="0" i="0" u="none" strike="noStrike" cap="none">
                <a:solidFill>
                  <a:schemeClr val="accent2"/>
                </a:solidFill>
                <a:latin typeface="Arial"/>
                <a:ea typeface="Arial"/>
                <a:cs typeface="Arial"/>
                <a:sym typeface="Arial"/>
              </a:defRPr>
            </a:lvl4pPr>
            <a:lvl5pPr marL="2286000" marR="0" lvl="4" indent="-317500" algn="l" rtl="0">
              <a:lnSpc>
                <a:spcPct val="90000"/>
              </a:lnSpc>
              <a:spcBef>
                <a:spcPts val="400"/>
              </a:spcBef>
              <a:spcAft>
                <a:spcPts val="0"/>
              </a:spcAft>
              <a:buClr>
                <a:schemeClr val="lt1"/>
              </a:buClr>
              <a:buSzPts val="1400"/>
              <a:buFont typeface="Arial"/>
              <a:buChar char="•"/>
              <a:defRPr sz="1400" b="0" i="0" u="none" strike="noStrike" cap="none">
                <a:solidFill>
                  <a:schemeClr val="lt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3_Blank Blue">
  <p:cSld name="3_Blank Blue">
    <p:spTree>
      <p:nvGrpSpPr>
        <p:cNvPr id="1" name="Shape 104"/>
        <p:cNvGrpSpPr/>
        <p:nvPr/>
      </p:nvGrpSpPr>
      <p:grpSpPr>
        <a:xfrm>
          <a:off x="0" y="0"/>
          <a:ext cx="0" cy="0"/>
          <a:chOff x="0" y="0"/>
          <a:chExt cx="0" cy="0"/>
        </a:xfrm>
      </p:grpSpPr>
      <p:sp>
        <p:nvSpPr>
          <p:cNvPr id="105" name="Google Shape;105;p22"/>
          <p:cNvSpPr/>
          <p:nvPr/>
        </p:nvSpPr>
        <p:spPr>
          <a:xfrm>
            <a:off x="-23380" y="-1"/>
            <a:ext cx="9175173" cy="5143501"/>
          </a:xfrm>
          <a:prstGeom prst="rect">
            <a:avLst/>
          </a:prstGeom>
          <a:solidFill>
            <a:schemeClr val="accent1"/>
          </a:solidFill>
          <a:ln w="12700" cap="flat" cmpd="sng">
            <a:solidFill>
              <a:srgbClr val="1C4363"/>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pic>
        <p:nvPicPr>
          <p:cNvPr id="106" name="Google Shape;106;p22"/>
          <p:cNvPicPr preferRelativeResize="0"/>
          <p:nvPr/>
        </p:nvPicPr>
        <p:blipFill rotWithShape="1">
          <a:blip r:embed="rId2">
            <a:alphaModFix amt="12000"/>
          </a:blip>
          <a:srcRect l="37376" t="33744" r="43120" b="44338"/>
          <a:stretch/>
        </p:blipFill>
        <p:spPr>
          <a:xfrm>
            <a:off x="5852601" y="0"/>
            <a:ext cx="3299192" cy="2160270"/>
          </a:xfrm>
          <a:prstGeom prst="rect">
            <a:avLst/>
          </a:prstGeom>
          <a:noFill/>
          <a:ln>
            <a:noFill/>
          </a:ln>
        </p:spPr>
      </p:pic>
      <p:sp>
        <p:nvSpPr>
          <p:cNvPr id="107" name="Google Shape;107;p22"/>
          <p:cNvSpPr txBox="1"/>
          <p:nvPr/>
        </p:nvSpPr>
        <p:spPr>
          <a:xfrm>
            <a:off x="327625" y="4919169"/>
            <a:ext cx="6565187" cy="173124"/>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700">
                <a:solidFill>
                  <a:srgbClr val="A5A5A5"/>
                </a:solidFill>
                <a:latin typeface="Arial"/>
                <a:ea typeface="Arial"/>
                <a:cs typeface="Arial"/>
                <a:sym typeface="Arial"/>
              </a:rPr>
              <a:t>This project is funded from the EU Horizon 2020 Research and Innovation Programme (2014-2020) under Grant Agreement No. XXXXXX</a:t>
            </a:r>
            <a:endParaRPr sz="700">
              <a:solidFill>
                <a:srgbClr val="A5A5A5"/>
              </a:solidFill>
              <a:latin typeface="Arial"/>
              <a:ea typeface="Arial"/>
              <a:cs typeface="Arial"/>
              <a:sym typeface="Arial"/>
            </a:endParaRPr>
          </a:p>
        </p:txBody>
      </p:sp>
      <p:pic>
        <p:nvPicPr>
          <p:cNvPr id="108" name="Google Shape;108;p22"/>
          <p:cNvPicPr preferRelativeResize="0"/>
          <p:nvPr/>
        </p:nvPicPr>
        <p:blipFill rotWithShape="1">
          <a:blip r:embed="rId3">
            <a:alphaModFix/>
          </a:blip>
          <a:srcRect/>
          <a:stretch/>
        </p:blipFill>
        <p:spPr>
          <a:xfrm>
            <a:off x="88080" y="4909508"/>
            <a:ext cx="239544" cy="16052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9"/>
        <p:cNvGrpSpPr/>
        <p:nvPr/>
      </p:nvGrpSpPr>
      <p:grpSpPr>
        <a:xfrm>
          <a:off x="0" y="0"/>
          <a:ext cx="0" cy="0"/>
          <a:chOff x="0" y="0"/>
          <a:chExt cx="0" cy="0"/>
        </a:xfrm>
      </p:grpSpPr>
      <p:sp>
        <p:nvSpPr>
          <p:cNvPr id="110" name="Google Shape;110;p2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111" name="Google Shape;111;p2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12" name="Google Shape;112;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nnensheet met tekst">
  <p:cSld name="Binnensheet met tekst">
    <p:spTree>
      <p:nvGrpSpPr>
        <p:cNvPr id="1" name="Shape 113"/>
        <p:cNvGrpSpPr/>
        <p:nvPr/>
      </p:nvGrpSpPr>
      <p:grpSpPr>
        <a:xfrm>
          <a:off x="0" y="0"/>
          <a:ext cx="0" cy="0"/>
          <a:chOff x="0" y="0"/>
          <a:chExt cx="0" cy="0"/>
        </a:xfrm>
      </p:grpSpPr>
      <p:sp>
        <p:nvSpPr>
          <p:cNvPr id="114" name="Google Shape;114;p24"/>
          <p:cNvSpPr txBox="1">
            <a:spLocks noGrp="1"/>
          </p:cNvSpPr>
          <p:nvPr>
            <p:ph type="title"/>
          </p:nvPr>
        </p:nvSpPr>
        <p:spPr>
          <a:xfrm>
            <a:off x="104775" y="114164"/>
            <a:ext cx="8950200" cy="618000"/>
          </a:xfrm>
          <a:prstGeom prst="rect">
            <a:avLst/>
          </a:prstGeom>
          <a:noFill/>
          <a:ln>
            <a:noFill/>
          </a:ln>
        </p:spPr>
        <p:txBody>
          <a:bodyPr spcFirstLastPara="1" wrap="square" lIns="45700" tIns="45700" rIns="45700" bIns="45700" anchor="ctr" anchorCtr="0">
            <a:noAutofit/>
          </a:bodyPr>
          <a:lstStyle>
            <a:lvl1pPr lvl="0" algn="l" rtl="0">
              <a:lnSpc>
                <a:spcPct val="90000"/>
              </a:lnSpc>
              <a:spcBef>
                <a:spcPts val="0"/>
              </a:spcBef>
              <a:spcAft>
                <a:spcPts val="0"/>
              </a:spcAft>
              <a:buClr>
                <a:srgbClr val="000000"/>
              </a:buClr>
              <a:buSzPts val="1800"/>
              <a:buChar char="●"/>
              <a:defRPr/>
            </a:lvl1pPr>
            <a:lvl2pPr lvl="1" algn="l" rtl="0">
              <a:lnSpc>
                <a:spcPct val="90000"/>
              </a:lnSpc>
              <a:spcBef>
                <a:spcPts val="0"/>
              </a:spcBef>
              <a:spcAft>
                <a:spcPts val="0"/>
              </a:spcAft>
              <a:buClr>
                <a:srgbClr val="000000"/>
              </a:buClr>
              <a:buSzPts val="1800"/>
              <a:buChar char="○"/>
              <a:defRPr/>
            </a:lvl2pPr>
            <a:lvl3pPr lvl="2" algn="l" rtl="0">
              <a:lnSpc>
                <a:spcPct val="90000"/>
              </a:lnSpc>
              <a:spcBef>
                <a:spcPts val="0"/>
              </a:spcBef>
              <a:spcAft>
                <a:spcPts val="0"/>
              </a:spcAft>
              <a:buClr>
                <a:srgbClr val="000000"/>
              </a:buClr>
              <a:buSzPts val="1800"/>
              <a:buChar char="■"/>
              <a:defRPr/>
            </a:lvl3pPr>
            <a:lvl4pPr lvl="3" algn="l" rtl="0">
              <a:lnSpc>
                <a:spcPct val="90000"/>
              </a:lnSpc>
              <a:spcBef>
                <a:spcPts val="0"/>
              </a:spcBef>
              <a:spcAft>
                <a:spcPts val="0"/>
              </a:spcAft>
              <a:buClr>
                <a:srgbClr val="000000"/>
              </a:buClr>
              <a:buSzPts val="1800"/>
              <a:buChar char="●"/>
              <a:defRPr/>
            </a:lvl4pPr>
            <a:lvl5pPr lvl="4" algn="l" rtl="0">
              <a:lnSpc>
                <a:spcPct val="90000"/>
              </a:lnSpc>
              <a:spcBef>
                <a:spcPts val="0"/>
              </a:spcBef>
              <a:spcAft>
                <a:spcPts val="0"/>
              </a:spcAft>
              <a:buClr>
                <a:srgbClr val="000000"/>
              </a:buClr>
              <a:buSzPts val="1800"/>
              <a:buChar char="○"/>
              <a:defRPr/>
            </a:lvl5pPr>
            <a:lvl6pPr lvl="5" algn="l" rtl="0">
              <a:lnSpc>
                <a:spcPct val="90000"/>
              </a:lnSpc>
              <a:spcBef>
                <a:spcPts val="0"/>
              </a:spcBef>
              <a:spcAft>
                <a:spcPts val="0"/>
              </a:spcAft>
              <a:buClr>
                <a:srgbClr val="000000"/>
              </a:buClr>
              <a:buSzPts val="1800"/>
              <a:buChar char="■"/>
              <a:defRPr/>
            </a:lvl6pPr>
            <a:lvl7pPr lvl="6" algn="l" rtl="0">
              <a:lnSpc>
                <a:spcPct val="90000"/>
              </a:lnSpc>
              <a:spcBef>
                <a:spcPts val="0"/>
              </a:spcBef>
              <a:spcAft>
                <a:spcPts val="0"/>
              </a:spcAft>
              <a:buClr>
                <a:srgbClr val="000000"/>
              </a:buClr>
              <a:buSzPts val="1800"/>
              <a:buChar char="●"/>
              <a:defRPr/>
            </a:lvl7pPr>
            <a:lvl8pPr lvl="7" algn="l" rtl="0">
              <a:lnSpc>
                <a:spcPct val="90000"/>
              </a:lnSpc>
              <a:spcBef>
                <a:spcPts val="0"/>
              </a:spcBef>
              <a:spcAft>
                <a:spcPts val="0"/>
              </a:spcAft>
              <a:buClr>
                <a:srgbClr val="000000"/>
              </a:buClr>
              <a:buSzPts val="1800"/>
              <a:buChar char="○"/>
              <a:defRPr/>
            </a:lvl8pPr>
            <a:lvl9pPr lvl="8" algn="l" rtl="0">
              <a:lnSpc>
                <a:spcPct val="90000"/>
              </a:lnSpc>
              <a:spcBef>
                <a:spcPts val="0"/>
              </a:spcBef>
              <a:spcAft>
                <a:spcPts val="0"/>
              </a:spcAft>
              <a:buClr>
                <a:srgbClr val="000000"/>
              </a:buClr>
              <a:buSzPts val="1800"/>
              <a:buChar char="■"/>
              <a:defRPr/>
            </a:lvl9pPr>
          </a:lstStyle>
          <a:p>
            <a:endParaRPr/>
          </a:p>
        </p:txBody>
      </p:sp>
      <p:sp>
        <p:nvSpPr>
          <p:cNvPr id="115" name="Google Shape;115;p24"/>
          <p:cNvSpPr txBox="1">
            <a:spLocks noGrp="1"/>
          </p:cNvSpPr>
          <p:nvPr>
            <p:ph type="body" idx="1"/>
          </p:nvPr>
        </p:nvSpPr>
        <p:spPr>
          <a:xfrm>
            <a:off x="104775" y="1129903"/>
            <a:ext cx="8563800" cy="3149100"/>
          </a:xfrm>
          <a:prstGeom prst="rect">
            <a:avLst/>
          </a:prstGeom>
          <a:noFill/>
          <a:ln>
            <a:noFill/>
          </a:ln>
        </p:spPr>
        <p:txBody>
          <a:bodyPr spcFirstLastPara="1" wrap="square" lIns="45700" tIns="45700" rIns="45700" bIns="45700" anchor="t" anchorCtr="0">
            <a:noAutofit/>
          </a:bodyPr>
          <a:lstStyle>
            <a:lvl1pPr marL="457200" lvl="0" indent="-342900" algn="l" rtl="0">
              <a:lnSpc>
                <a:spcPct val="90000"/>
              </a:lnSpc>
              <a:spcBef>
                <a:spcPts val="700"/>
              </a:spcBef>
              <a:spcAft>
                <a:spcPts val="0"/>
              </a:spcAft>
              <a:buClr>
                <a:srgbClr val="000000"/>
              </a:buClr>
              <a:buSzPts val="1800"/>
              <a:buChar char="●"/>
              <a:defRPr/>
            </a:lvl1pPr>
            <a:lvl2pPr marL="914400" lvl="1" indent="-342900" algn="l" rtl="0">
              <a:lnSpc>
                <a:spcPct val="90000"/>
              </a:lnSpc>
              <a:spcBef>
                <a:spcPts val="700"/>
              </a:spcBef>
              <a:spcAft>
                <a:spcPts val="0"/>
              </a:spcAft>
              <a:buClr>
                <a:srgbClr val="000000"/>
              </a:buClr>
              <a:buSzPts val="1800"/>
              <a:buChar char="○"/>
              <a:defRPr/>
            </a:lvl2pPr>
            <a:lvl3pPr marL="1371600" lvl="2" indent="-342900" algn="l" rtl="0">
              <a:lnSpc>
                <a:spcPct val="90000"/>
              </a:lnSpc>
              <a:spcBef>
                <a:spcPts val="700"/>
              </a:spcBef>
              <a:spcAft>
                <a:spcPts val="0"/>
              </a:spcAft>
              <a:buClr>
                <a:srgbClr val="000000"/>
              </a:buClr>
              <a:buSzPts val="1800"/>
              <a:buChar char="■"/>
              <a:defRPr/>
            </a:lvl3pPr>
            <a:lvl4pPr marL="1828800" lvl="3" indent="-342900" algn="l" rtl="0">
              <a:lnSpc>
                <a:spcPct val="90000"/>
              </a:lnSpc>
              <a:spcBef>
                <a:spcPts val="700"/>
              </a:spcBef>
              <a:spcAft>
                <a:spcPts val="0"/>
              </a:spcAft>
              <a:buClr>
                <a:srgbClr val="000000"/>
              </a:buClr>
              <a:buSzPts val="1800"/>
              <a:buChar char="●"/>
              <a:defRPr/>
            </a:lvl4pPr>
            <a:lvl5pPr marL="2286000" lvl="4" indent="-342900" algn="l" rtl="0">
              <a:lnSpc>
                <a:spcPct val="90000"/>
              </a:lnSpc>
              <a:spcBef>
                <a:spcPts val="700"/>
              </a:spcBef>
              <a:spcAft>
                <a:spcPts val="0"/>
              </a:spcAft>
              <a:buClr>
                <a:srgbClr val="000000"/>
              </a:buClr>
              <a:buSzPts val="1800"/>
              <a:buChar char="○"/>
              <a:defRPr/>
            </a:lvl5pPr>
            <a:lvl6pPr marL="2743200" lvl="5" indent="-342900" algn="l" rtl="0">
              <a:lnSpc>
                <a:spcPct val="90000"/>
              </a:lnSpc>
              <a:spcBef>
                <a:spcPts val="700"/>
              </a:spcBef>
              <a:spcAft>
                <a:spcPts val="0"/>
              </a:spcAft>
              <a:buClr>
                <a:srgbClr val="000000"/>
              </a:buClr>
              <a:buSzPts val="1800"/>
              <a:buChar char="■"/>
              <a:defRPr/>
            </a:lvl6pPr>
            <a:lvl7pPr marL="3200400" lvl="6" indent="-342900" algn="l" rtl="0">
              <a:lnSpc>
                <a:spcPct val="90000"/>
              </a:lnSpc>
              <a:spcBef>
                <a:spcPts val="700"/>
              </a:spcBef>
              <a:spcAft>
                <a:spcPts val="0"/>
              </a:spcAft>
              <a:buClr>
                <a:srgbClr val="000000"/>
              </a:buClr>
              <a:buSzPts val="1800"/>
              <a:buChar char="●"/>
              <a:defRPr/>
            </a:lvl7pPr>
            <a:lvl8pPr marL="3657600" lvl="7" indent="-342900" algn="l" rtl="0">
              <a:lnSpc>
                <a:spcPct val="90000"/>
              </a:lnSpc>
              <a:spcBef>
                <a:spcPts val="700"/>
              </a:spcBef>
              <a:spcAft>
                <a:spcPts val="0"/>
              </a:spcAft>
              <a:buClr>
                <a:srgbClr val="000000"/>
              </a:buClr>
              <a:buSzPts val="1800"/>
              <a:buChar char="○"/>
              <a:defRPr/>
            </a:lvl8pPr>
            <a:lvl9pPr marL="4114800" lvl="8" indent="-342900" algn="l" rtl="0">
              <a:lnSpc>
                <a:spcPct val="90000"/>
              </a:lnSpc>
              <a:spcBef>
                <a:spcPts val="700"/>
              </a:spcBef>
              <a:spcAft>
                <a:spcPts val="0"/>
              </a:spcAft>
              <a:buClr>
                <a:srgbClr val="000000"/>
              </a:buClr>
              <a:buSzPts val="1800"/>
              <a:buChar char="■"/>
              <a:defRPr/>
            </a:lvl9pPr>
          </a:lstStyle>
          <a:p>
            <a:endParaRPr/>
          </a:p>
        </p:txBody>
      </p:sp>
      <p:sp>
        <p:nvSpPr>
          <p:cNvPr id="116" name="Google Shape;116;p24"/>
          <p:cNvSpPr txBox="1">
            <a:spLocks noGrp="1"/>
          </p:cNvSpPr>
          <p:nvPr>
            <p:ph type="sldNum" idx="12"/>
          </p:nvPr>
        </p:nvSpPr>
        <p:spPr>
          <a:xfrm>
            <a:off x="4419600" y="4629150"/>
            <a:ext cx="2133600" cy="276300"/>
          </a:xfrm>
          <a:prstGeom prst="rect">
            <a:avLst/>
          </a:prstGeom>
          <a:noFill/>
          <a:ln>
            <a:noFill/>
          </a:ln>
        </p:spPr>
        <p:txBody>
          <a:bodyPr spcFirstLastPara="1" wrap="square" lIns="45700" tIns="45700" rIns="45700" bIns="45700" anchor="ctr" anchorCtr="0">
            <a:noAutofit/>
          </a:bodyPr>
          <a:lstStyle>
            <a:lvl1pPr marL="0" lvl="0" indent="0" algn="r" rtl="0">
              <a:lnSpc>
                <a:spcPct val="100000"/>
              </a:lnSpc>
              <a:spcBef>
                <a:spcPts val="0"/>
              </a:spcBef>
              <a:spcAft>
                <a:spcPts val="0"/>
              </a:spcAft>
              <a:buClr>
                <a:srgbClr val="000000"/>
              </a:buClr>
              <a:buSzPts val="1200"/>
              <a:buFont typeface="Calibri"/>
              <a:buNone/>
              <a:defRPr sz="1200"/>
            </a:lvl1pPr>
            <a:lvl2pPr marL="0" lvl="1" indent="0" algn="r" rtl="0">
              <a:lnSpc>
                <a:spcPct val="100000"/>
              </a:lnSpc>
              <a:spcBef>
                <a:spcPts val="0"/>
              </a:spcBef>
              <a:spcAft>
                <a:spcPts val="0"/>
              </a:spcAft>
              <a:buClr>
                <a:srgbClr val="000000"/>
              </a:buClr>
              <a:buSzPts val="1200"/>
              <a:buFont typeface="Calibri"/>
              <a:buNone/>
              <a:defRPr sz="1200"/>
            </a:lvl2pPr>
            <a:lvl3pPr marL="0" lvl="2" indent="0" algn="r" rtl="0">
              <a:lnSpc>
                <a:spcPct val="100000"/>
              </a:lnSpc>
              <a:spcBef>
                <a:spcPts val="0"/>
              </a:spcBef>
              <a:spcAft>
                <a:spcPts val="0"/>
              </a:spcAft>
              <a:buClr>
                <a:srgbClr val="000000"/>
              </a:buClr>
              <a:buSzPts val="1200"/>
              <a:buFont typeface="Calibri"/>
              <a:buNone/>
              <a:defRPr sz="1200"/>
            </a:lvl3pPr>
            <a:lvl4pPr marL="0" lvl="3" indent="0" algn="r" rtl="0">
              <a:lnSpc>
                <a:spcPct val="100000"/>
              </a:lnSpc>
              <a:spcBef>
                <a:spcPts val="0"/>
              </a:spcBef>
              <a:spcAft>
                <a:spcPts val="0"/>
              </a:spcAft>
              <a:buClr>
                <a:srgbClr val="000000"/>
              </a:buClr>
              <a:buSzPts val="1200"/>
              <a:buFont typeface="Calibri"/>
              <a:buNone/>
              <a:defRPr sz="1200"/>
            </a:lvl4pPr>
            <a:lvl5pPr marL="0" lvl="4" indent="0" algn="r" rtl="0">
              <a:lnSpc>
                <a:spcPct val="100000"/>
              </a:lnSpc>
              <a:spcBef>
                <a:spcPts val="0"/>
              </a:spcBef>
              <a:spcAft>
                <a:spcPts val="0"/>
              </a:spcAft>
              <a:buClr>
                <a:srgbClr val="000000"/>
              </a:buClr>
              <a:buSzPts val="1200"/>
              <a:buFont typeface="Calibri"/>
              <a:buNone/>
              <a:defRPr sz="1200"/>
            </a:lvl5pPr>
            <a:lvl6pPr marL="0" lvl="5" indent="0" algn="r" rtl="0">
              <a:lnSpc>
                <a:spcPct val="100000"/>
              </a:lnSpc>
              <a:spcBef>
                <a:spcPts val="0"/>
              </a:spcBef>
              <a:spcAft>
                <a:spcPts val="0"/>
              </a:spcAft>
              <a:buClr>
                <a:srgbClr val="000000"/>
              </a:buClr>
              <a:buSzPts val="1200"/>
              <a:buFont typeface="Calibri"/>
              <a:buNone/>
              <a:defRPr sz="1200"/>
            </a:lvl6pPr>
            <a:lvl7pPr marL="0" lvl="6" indent="0" algn="r" rtl="0">
              <a:lnSpc>
                <a:spcPct val="100000"/>
              </a:lnSpc>
              <a:spcBef>
                <a:spcPts val="0"/>
              </a:spcBef>
              <a:spcAft>
                <a:spcPts val="0"/>
              </a:spcAft>
              <a:buClr>
                <a:srgbClr val="000000"/>
              </a:buClr>
              <a:buSzPts val="1200"/>
              <a:buFont typeface="Calibri"/>
              <a:buNone/>
              <a:defRPr sz="1200"/>
            </a:lvl7pPr>
            <a:lvl8pPr marL="0" lvl="7" indent="0" algn="r" rtl="0">
              <a:lnSpc>
                <a:spcPct val="100000"/>
              </a:lnSpc>
              <a:spcBef>
                <a:spcPts val="0"/>
              </a:spcBef>
              <a:spcAft>
                <a:spcPts val="0"/>
              </a:spcAft>
              <a:buClr>
                <a:srgbClr val="000000"/>
              </a:buClr>
              <a:buSzPts val="1200"/>
              <a:buFont typeface="Calibri"/>
              <a:buNone/>
              <a:defRPr sz="1200"/>
            </a:lvl8pPr>
            <a:lvl9pPr marL="0" lvl="8" indent="0" algn="r" rtl="0">
              <a:lnSpc>
                <a:spcPct val="100000"/>
              </a:lnSpc>
              <a:spcBef>
                <a:spcPts val="0"/>
              </a:spcBef>
              <a:spcAft>
                <a:spcPts val="0"/>
              </a:spcAft>
              <a:buClr>
                <a:srgbClr val="000000"/>
              </a:buClr>
              <a:buSzPts val="1200"/>
              <a:buFont typeface="Calibri"/>
              <a:buNone/>
              <a:defRPr sz="1200"/>
            </a:lvl9pPr>
          </a:lstStyle>
          <a:p>
            <a:pPr marL="0" lvl="0" indent="0" algn="r" rtl="0">
              <a:spcBef>
                <a:spcPts val="0"/>
              </a:spcBef>
              <a:spcAft>
                <a:spcPts val="0"/>
              </a:spcAft>
              <a:buNone/>
            </a:pPr>
            <a:fld id="{00000000-1234-1234-1234-123412341234}" type="slidenum">
              <a:rPr lang="en"/>
              <a:t>‹#›</a:t>
            </a:fld>
            <a:endParaRPr sz="140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gi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5.png"/><Relationship Id="rId2" Type="http://schemas.openxmlformats.org/officeDocument/2006/relationships/slideLayout" Target="../slideLayouts/slideLayout13.xml"/><Relationship Id="rId16"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p:nvPr/>
        </p:nvSpPr>
        <p:spPr>
          <a:xfrm>
            <a:off x="327624" y="4896904"/>
            <a:ext cx="6565187" cy="173124"/>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700" b="0" i="0" u="none" strike="noStrike" cap="none">
                <a:solidFill>
                  <a:srgbClr val="A5A5A5"/>
                </a:solidFill>
                <a:latin typeface="Arial"/>
                <a:ea typeface="Arial"/>
                <a:cs typeface="Arial"/>
                <a:sym typeface="Arial"/>
              </a:rPr>
              <a:t>This project is funded from the EU Horizon 2020 Research and Innovation Programme (2014-2020) under Grant Agreement No. 823782</a:t>
            </a:r>
            <a:endParaRPr sz="700">
              <a:solidFill>
                <a:srgbClr val="A5A5A5"/>
              </a:solidFill>
              <a:latin typeface="Arial"/>
              <a:ea typeface="Arial"/>
              <a:cs typeface="Arial"/>
              <a:sym typeface="Arial"/>
            </a:endParaRPr>
          </a:p>
        </p:txBody>
      </p:sp>
      <p:pic>
        <p:nvPicPr>
          <p:cNvPr id="52" name="Google Shape;52;p13"/>
          <p:cNvPicPr preferRelativeResize="0"/>
          <p:nvPr/>
        </p:nvPicPr>
        <p:blipFill rotWithShape="1">
          <a:blip r:embed="rId13">
            <a:alphaModFix/>
          </a:blip>
          <a:srcRect/>
          <a:stretch/>
        </p:blipFill>
        <p:spPr>
          <a:xfrm>
            <a:off x="88080" y="4909508"/>
            <a:ext cx="239544" cy="160520"/>
          </a:xfrm>
          <a:prstGeom prst="rect">
            <a:avLst/>
          </a:prstGeom>
          <a:noFill/>
          <a:ln>
            <a:noFill/>
          </a:ln>
        </p:spPr>
      </p:pic>
      <p:pic>
        <p:nvPicPr>
          <p:cNvPr id="53" name="Google Shape;53;p13"/>
          <p:cNvPicPr preferRelativeResize="0"/>
          <p:nvPr/>
        </p:nvPicPr>
        <p:blipFill rotWithShape="1">
          <a:blip r:embed="rId14">
            <a:alphaModFix/>
          </a:blip>
          <a:srcRect l="37377" t="21827" r="35941" b="44338"/>
          <a:stretch/>
        </p:blipFill>
        <p:spPr>
          <a:xfrm>
            <a:off x="8263404" y="4415286"/>
            <a:ext cx="964970" cy="694430"/>
          </a:xfrm>
          <a:prstGeom prst="rect">
            <a:avLst/>
          </a:prstGeom>
          <a:noFill/>
          <a:ln>
            <a:noFill/>
          </a:ln>
        </p:spPr>
      </p:pic>
      <p:pic>
        <p:nvPicPr>
          <p:cNvPr id="54" name="Google Shape;54;p13"/>
          <p:cNvPicPr preferRelativeResize="0"/>
          <p:nvPr/>
        </p:nvPicPr>
        <p:blipFill rotWithShape="1">
          <a:blip r:embed="rId15">
            <a:alphaModFix/>
          </a:blip>
          <a:srcRect b="21709"/>
          <a:stretch/>
        </p:blipFill>
        <p:spPr>
          <a:xfrm>
            <a:off x="7301593" y="4660565"/>
            <a:ext cx="1058405" cy="258605"/>
          </a:xfrm>
          <a:prstGeom prst="rect">
            <a:avLst/>
          </a:prstGeom>
          <a:noFill/>
          <a:ln>
            <a:noFill/>
          </a:ln>
        </p:spPr>
      </p:pic>
      <p:pic>
        <p:nvPicPr>
          <p:cNvPr id="55" name="Google Shape;55;p13"/>
          <p:cNvPicPr preferRelativeResize="0"/>
          <p:nvPr/>
        </p:nvPicPr>
        <p:blipFill rotWithShape="1">
          <a:blip r:embed="rId16">
            <a:alphaModFix/>
          </a:blip>
          <a:srcRect l="982" t="16420" r="1788" b="13683"/>
          <a:stretch/>
        </p:blipFill>
        <p:spPr>
          <a:xfrm>
            <a:off x="7306423" y="4958663"/>
            <a:ext cx="1054505" cy="60842"/>
          </a:xfrm>
          <a:prstGeom prst="rect">
            <a:avLst/>
          </a:prstGeom>
          <a:noFill/>
          <a:ln>
            <a:noFill/>
          </a:ln>
        </p:spPr>
      </p:pic>
      <p:pic>
        <p:nvPicPr>
          <p:cNvPr id="56" name="Google Shape;56;p13"/>
          <p:cNvPicPr preferRelativeResize="0"/>
          <p:nvPr/>
        </p:nvPicPr>
        <p:blipFill rotWithShape="1">
          <a:blip r:embed="rId17">
            <a:alphaModFix amt="7000"/>
          </a:blip>
          <a:srcRect l="37377" t="33818" r="43412" b="44338"/>
          <a:stretch/>
        </p:blipFill>
        <p:spPr>
          <a:xfrm>
            <a:off x="5818838" y="0"/>
            <a:ext cx="3325162" cy="2145915"/>
          </a:xfrm>
          <a:prstGeom prst="rect">
            <a:avLst/>
          </a:prstGeom>
          <a:noFill/>
          <a:ln>
            <a:noFill/>
          </a:ln>
          <a:effectLst>
            <a:outerShdw blurRad="50800" dist="76200" dir="12360000" sx="92000" sy="92000" algn="ctr" rotWithShape="0">
              <a:schemeClr val="lt2"/>
            </a:outerShdw>
          </a:effectLst>
        </p:spPr>
      </p:pic>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1.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hyperlink" Target="https://github.com/IQSS/dataverse-docker" TargetMode="External"/><Relationship Id="rId2" Type="http://schemas.openxmlformats.org/officeDocument/2006/relationships/notesSlide" Target="../notesSlides/notesSlide13.xml"/><Relationship Id="rId1" Type="http://schemas.openxmlformats.org/officeDocument/2006/relationships/slideLayout" Target="../slideLayouts/slideLayout21.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hyperlink" Target="http://github.com/IQSS/dataverse-kubernetes" TargetMode="External"/><Relationship Id="rId2" Type="http://schemas.openxmlformats.org/officeDocument/2006/relationships/notesSlide" Target="../notesSlides/notesSlide14.xml"/><Relationship Id="rId1" Type="http://schemas.openxmlformats.org/officeDocument/2006/relationships/slideLayout" Target="../slideLayouts/slideLayout22.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hyperlink" Target="https://scholar.harvard.edu/mercecrosas/presentations/harvard-data-commons" TargetMode="External"/><Relationship Id="rId2" Type="http://schemas.openxmlformats.org/officeDocument/2006/relationships/notesSlide" Target="../notesSlides/notesSlide17.xml"/><Relationship Id="rId1" Type="http://schemas.openxmlformats.org/officeDocument/2006/relationships/slideLayout" Target="../slideLayouts/slideLayout21.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hyperlink" Target="https://scholar.harvard.edu/files/mercecrosas/files/fair-dataverse-tromso.pdf" TargetMode="External"/><Relationship Id="rId2" Type="http://schemas.openxmlformats.org/officeDocument/2006/relationships/notesSlide" Target="../notesSlides/notesSlide18.xml"/><Relationship Id="rId1" Type="http://schemas.openxmlformats.org/officeDocument/2006/relationships/slideLayout" Target="../slideLayouts/slideLayout21.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1.xml"/><Relationship Id="rId4" Type="http://schemas.openxmlformats.org/officeDocument/2006/relationships/hyperlink" Target="https://www.linkedin.com/in/vyacheslavtikhonov/"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21.xm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hyperlink" Target="https://guides.dataverse.org/en/latest/api/native-api.html#dataset-metrics-api" TargetMode="External"/><Relationship Id="rId2" Type="http://schemas.openxmlformats.org/officeDocument/2006/relationships/notesSlide" Target="../notesSlides/notesSlide25.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hyperlink" Target="https://dataverse.org/metrics" TargetMode="External"/><Relationship Id="rId2" Type="http://schemas.openxmlformats.org/officeDocument/2006/relationships/notesSlide" Target="../notesSlides/notesSlide26.xml"/><Relationship Id="rId1" Type="http://schemas.openxmlformats.org/officeDocument/2006/relationships/slideLayout" Target="../slideLayouts/slideLayout2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8.xml"/><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21.xml"/><Relationship Id="rId4" Type="http://schemas.openxmlformats.org/officeDocument/2006/relationships/hyperlink" Target="https://weblate-sshoc.cessda.eu/"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2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hyperlink" Target="mailto:vyacheslav.tykhonov@dans.knaw.nl" TargetMode="External"/><Relationship Id="rId2" Type="http://schemas.openxmlformats.org/officeDocument/2006/relationships/notesSlide" Target="../notesSlides/notesSlide34.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1.xml"/><Relationship Id="rId4" Type="http://schemas.openxmlformats.org/officeDocument/2006/relationships/hyperlink" Target="https://scholar.harvard.edu/files/mercecrosas/files/harvarddatacommons-huittechtalk-crosas.pdf"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hyperlink" Target="https://pure.knaw.nl/ws/portalfiles/portal/72668204/20210118_GPE_DataverseNL_MW.pdf" TargetMode="External"/><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5"/>
          <p:cNvSpPr txBox="1">
            <a:spLocks noGrp="1"/>
          </p:cNvSpPr>
          <p:nvPr>
            <p:ph type="ctrTitle"/>
          </p:nvPr>
        </p:nvSpPr>
        <p:spPr>
          <a:xfrm>
            <a:off x="331632" y="343236"/>
            <a:ext cx="5734318" cy="1410613"/>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accent1"/>
              </a:buClr>
              <a:buSzPts val="3300"/>
              <a:buFont typeface="Arial"/>
              <a:buNone/>
            </a:pPr>
            <a:r>
              <a:rPr lang="en" sz="2000"/>
              <a:t>SSHOC</a:t>
            </a:r>
            <a:endParaRPr sz="2000"/>
          </a:p>
        </p:txBody>
      </p:sp>
      <p:sp>
        <p:nvSpPr>
          <p:cNvPr id="122" name="Google Shape;122;p25"/>
          <p:cNvSpPr txBox="1">
            <a:spLocks noGrp="1"/>
          </p:cNvSpPr>
          <p:nvPr>
            <p:ph type="subTitle" idx="1"/>
          </p:nvPr>
        </p:nvSpPr>
        <p:spPr>
          <a:xfrm>
            <a:off x="331632" y="1474816"/>
            <a:ext cx="5734318" cy="1089690"/>
          </a:xfrm>
          <a:prstGeom prst="rect">
            <a:avLst/>
          </a:prstGeom>
          <a:solidFill>
            <a:srgbClr val="F2F2F2">
              <a:alpha val="42745"/>
            </a:srgbClr>
          </a:solid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accent2"/>
              </a:buClr>
              <a:buSzPts val="2100"/>
              <a:buNone/>
            </a:pPr>
            <a:r>
              <a:rPr lang="en" sz="2100"/>
              <a:t>Setting up Dataverse repository for </a:t>
            </a:r>
            <a:br>
              <a:rPr lang="en" sz="2100"/>
            </a:br>
            <a:r>
              <a:rPr lang="en" sz="2100"/>
              <a:t>research data</a:t>
            </a:r>
            <a:endParaRPr sz="1100"/>
          </a:p>
        </p:txBody>
      </p:sp>
      <p:sp>
        <p:nvSpPr>
          <p:cNvPr id="123" name="Google Shape;123;p25"/>
          <p:cNvSpPr/>
          <p:nvPr/>
        </p:nvSpPr>
        <p:spPr>
          <a:xfrm>
            <a:off x="1285875" y="2605925"/>
            <a:ext cx="4780200" cy="1246800"/>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endParaRPr sz="1100"/>
          </a:p>
          <a:p>
            <a:pPr marL="0" marR="0" lvl="0" indent="0" algn="r" rtl="0">
              <a:spcBef>
                <a:spcPts val="0"/>
              </a:spcBef>
              <a:spcAft>
                <a:spcPts val="0"/>
              </a:spcAft>
              <a:buNone/>
            </a:pPr>
            <a:r>
              <a:rPr lang="en" sz="1500">
                <a:solidFill>
                  <a:srgbClr val="1A486F"/>
                </a:solidFill>
                <a:latin typeface="Arial"/>
                <a:ea typeface="Arial"/>
                <a:cs typeface="Arial"/>
                <a:sym typeface="Arial"/>
              </a:rPr>
              <a:t>Slava Tykhonov, </a:t>
            </a:r>
            <a:r>
              <a:rPr lang="en" sz="1500">
                <a:solidFill>
                  <a:srgbClr val="1A486F"/>
                </a:solidFill>
              </a:rPr>
              <a:t>Senior Information Scientist</a:t>
            </a:r>
            <a:r>
              <a:rPr lang="en" sz="1500">
                <a:solidFill>
                  <a:srgbClr val="1A486F"/>
                </a:solidFill>
                <a:latin typeface="Arial"/>
                <a:ea typeface="Arial"/>
                <a:cs typeface="Arial"/>
                <a:sym typeface="Arial"/>
              </a:rPr>
              <a:t> </a:t>
            </a:r>
            <a:endParaRPr sz="1500">
              <a:solidFill>
                <a:srgbClr val="1A486F"/>
              </a:solidFill>
            </a:endParaRPr>
          </a:p>
          <a:p>
            <a:pPr marL="0" marR="0" lvl="0" indent="0" algn="r" rtl="0">
              <a:spcBef>
                <a:spcPts val="0"/>
              </a:spcBef>
              <a:spcAft>
                <a:spcPts val="0"/>
              </a:spcAft>
              <a:buNone/>
            </a:pPr>
            <a:r>
              <a:rPr lang="en" sz="1500">
                <a:solidFill>
                  <a:srgbClr val="1A486F"/>
                </a:solidFill>
                <a:latin typeface="Arial"/>
                <a:ea typeface="Arial"/>
                <a:cs typeface="Arial"/>
                <a:sym typeface="Arial"/>
              </a:rPr>
              <a:t>DANS-KNAW, The Royal Netherlands Academy of Arts and Sciences </a:t>
            </a:r>
            <a:endParaRPr sz="1500">
              <a:solidFill>
                <a:srgbClr val="1A486F"/>
              </a:solidFill>
            </a:endParaRPr>
          </a:p>
          <a:p>
            <a:pPr marL="0" marR="0" lvl="0" indent="0" algn="r" rtl="0">
              <a:spcBef>
                <a:spcPts val="0"/>
              </a:spcBef>
              <a:spcAft>
                <a:spcPts val="0"/>
              </a:spcAft>
              <a:buNone/>
            </a:pPr>
            <a:endParaRPr sz="1400">
              <a:solidFill>
                <a:srgbClr val="1A486F"/>
              </a:solidFill>
              <a:latin typeface="Arial"/>
              <a:ea typeface="Arial"/>
              <a:cs typeface="Arial"/>
              <a:sym typeface="Arial"/>
            </a:endParaRPr>
          </a:p>
        </p:txBody>
      </p:sp>
      <p:sp>
        <p:nvSpPr>
          <p:cNvPr id="124" name="Google Shape;124;p25"/>
          <p:cNvSpPr/>
          <p:nvPr/>
        </p:nvSpPr>
        <p:spPr>
          <a:xfrm>
            <a:off x="2271000" y="3090674"/>
            <a:ext cx="3795000" cy="1089600"/>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endParaRPr sz="1400" b="1">
              <a:solidFill>
                <a:srgbClr val="D4720E"/>
              </a:solidFill>
              <a:latin typeface="Arial"/>
              <a:ea typeface="Arial"/>
              <a:cs typeface="Arial"/>
              <a:sym typeface="Arial"/>
            </a:endParaRPr>
          </a:p>
          <a:p>
            <a:pPr marL="0" marR="0" lvl="0" indent="0" algn="r" rtl="0">
              <a:spcBef>
                <a:spcPts val="0"/>
              </a:spcBef>
              <a:spcAft>
                <a:spcPts val="0"/>
              </a:spcAft>
              <a:buNone/>
            </a:pPr>
            <a:endParaRPr sz="1500" b="1">
              <a:solidFill>
                <a:srgbClr val="D4720E"/>
              </a:solidFill>
            </a:endParaRPr>
          </a:p>
          <a:p>
            <a:pPr marL="0" marR="0" lvl="0" indent="0" algn="r" rtl="0">
              <a:spcBef>
                <a:spcPts val="0"/>
              </a:spcBef>
              <a:spcAft>
                <a:spcPts val="0"/>
              </a:spcAft>
              <a:buNone/>
            </a:pPr>
            <a:endParaRPr sz="1100"/>
          </a:p>
          <a:p>
            <a:pPr marL="0" marR="0" lvl="0" indent="0" algn="r" rtl="0">
              <a:spcBef>
                <a:spcPts val="0"/>
              </a:spcBef>
              <a:spcAft>
                <a:spcPts val="0"/>
              </a:spcAft>
              <a:buNone/>
            </a:pPr>
            <a:endParaRPr sz="1100" b="1">
              <a:solidFill>
                <a:srgbClr val="1A486F"/>
              </a:solidFill>
            </a:endParaRPr>
          </a:p>
          <a:p>
            <a:pPr marL="0" lvl="0" indent="0" algn="r" rtl="0">
              <a:spcBef>
                <a:spcPts val="0"/>
              </a:spcBef>
              <a:spcAft>
                <a:spcPts val="0"/>
              </a:spcAft>
              <a:buClr>
                <a:schemeClr val="dk1"/>
              </a:buClr>
              <a:buFont typeface="Arial"/>
              <a:buNone/>
            </a:pPr>
            <a:r>
              <a:rPr lang="en" sz="1500" b="1">
                <a:solidFill>
                  <a:srgbClr val="D4720E"/>
                </a:solidFill>
              </a:rPr>
              <a:t>LIBSENSE webinar</a:t>
            </a:r>
            <a:endParaRPr sz="1100" b="1">
              <a:solidFill>
                <a:srgbClr val="1A486F"/>
              </a:solidFill>
            </a:endParaRPr>
          </a:p>
          <a:p>
            <a:pPr marL="0" marR="0" lvl="0" indent="0" algn="r" rtl="0">
              <a:spcBef>
                <a:spcPts val="0"/>
              </a:spcBef>
              <a:spcAft>
                <a:spcPts val="0"/>
              </a:spcAft>
              <a:buNone/>
            </a:pPr>
            <a:endParaRPr sz="1100" b="1">
              <a:solidFill>
                <a:srgbClr val="1A486F"/>
              </a:solidFill>
            </a:endParaRPr>
          </a:p>
          <a:p>
            <a:pPr marL="0" marR="0" lvl="0" indent="0" algn="r" rtl="0">
              <a:spcBef>
                <a:spcPts val="0"/>
              </a:spcBef>
              <a:spcAft>
                <a:spcPts val="0"/>
              </a:spcAft>
              <a:buNone/>
            </a:pPr>
            <a:r>
              <a:rPr lang="en" sz="1100" b="1">
                <a:solidFill>
                  <a:srgbClr val="1A486F"/>
                </a:solidFill>
              </a:rPr>
              <a:t>10 March 2021</a:t>
            </a:r>
            <a:endParaRPr sz="1100" b="1">
              <a:solidFill>
                <a:srgbClr val="1A486F"/>
              </a:solidFill>
            </a:endParaRPr>
          </a:p>
          <a:p>
            <a:pPr marL="0" marR="0" lvl="0" indent="0" algn="r" rtl="0">
              <a:spcBef>
                <a:spcPts val="0"/>
              </a:spcBef>
              <a:spcAft>
                <a:spcPts val="0"/>
              </a:spcAft>
              <a:buNone/>
            </a:pPr>
            <a:endParaRPr sz="1100" b="1">
              <a:solidFill>
                <a:srgbClr val="1A486F"/>
              </a:solidFill>
            </a:endParaRPr>
          </a:p>
          <a:p>
            <a:pPr marL="0" marR="0" lvl="0" indent="0" algn="r" rtl="0">
              <a:spcBef>
                <a:spcPts val="0"/>
              </a:spcBef>
              <a:spcAft>
                <a:spcPts val="0"/>
              </a:spcAft>
              <a:buNone/>
            </a:pPr>
            <a:endParaRPr sz="1100"/>
          </a:p>
        </p:txBody>
      </p:sp>
      <p:pic>
        <p:nvPicPr>
          <p:cNvPr id="125" name="Google Shape;125;p25" descr="A drawing of a face&#10;&#10;Description automatically generated"/>
          <p:cNvPicPr preferRelativeResize="0"/>
          <p:nvPr/>
        </p:nvPicPr>
        <p:blipFill rotWithShape="1">
          <a:blip r:embed="rId3">
            <a:alphaModFix/>
          </a:blip>
          <a:srcRect/>
          <a:stretch/>
        </p:blipFill>
        <p:spPr>
          <a:xfrm>
            <a:off x="95957" y="4600003"/>
            <a:ext cx="766191" cy="26337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34"/>
          <p:cNvSpPr txBox="1"/>
          <p:nvPr/>
        </p:nvSpPr>
        <p:spPr>
          <a:xfrm>
            <a:off x="311700" y="279100"/>
            <a:ext cx="8520600" cy="57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800">
                <a:solidFill>
                  <a:srgbClr val="000000"/>
                </a:solidFill>
              </a:rPr>
              <a:t>DANS Data Stations - Future Data Services</a:t>
            </a:r>
            <a:endParaRPr sz="2800">
              <a:solidFill>
                <a:srgbClr val="000000"/>
              </a:solidFill>
            </a:endParaRPr>
          </a:p>
        </p:txBody>
      </p:sp>
      <p:pic>
        <p:nvPicPr>
          <p:cNvPr id="187" name="Google Shape;187;p34"/>
          <p:cNvPicPr preferRelativeResize="0"/>
          <p:nvPr/>
        </p:nvPicPr>
        <p:blipFill>
          <a:blip r:embed="rId3">
            <a:alphaModFix/>
          </a:blip>
          <a:stretch>
            <a:fillRect/>
          </a:stretch>
        </p:blipFill>
        <p:spPr>
          <a:xfrm>
            <a:off x="2057400" y="865325"/>
            <a:ext cx="5182198" cy="3820975"/>
          </a:xfrm>
          <a:prstGeom prst="rect">
            <a:avLst/>
          </a:prstGeom>
          <a:noFill/>
          <a:ln>
            <a:noFill/>
          </a:ln>
        </p:spPr>
      </p:pic>
      <p:pic>
        <p:nvPicPr>
          <p:cNvPr id="188" name="Google Shape;188;p34"/>
          <p:cNvPicPr preferRelativeResize="0"/>
          <p:nvPr/>
        </p:nvPicPr>
        <p:blipFill>
          <a:blip r:embed="rId4">
            <a:alphaModFix/>
          </a:blip>
          <a:stretch>
            <a:fillRect/>
          </a:stretch>
        </p:blipFill>
        <p:spPr>
          <a:xfrm>
            <a:off x="533400" y="3283375"/>
            <a:ext cx="1787949" cy="803175"/>
          </a:xfrm>
          <a:prstGeom prst="rect">
            <a:avLst/>
          </a:prstGeom>
          <a:noFill/>
          <a:ln>
            <a:noFill/>
          </a:ln>
        </p:spPr>
      </p:pic>
      <p:pic>
        <p:nvPicPr>
          <p:cNvPr id="189" name="Google Shape;189;p34"/>
          <p:cNvPicPr preferRelativeResize="0"/>
          <p:nvPr/>
        </p:nvPicPr>
        <p:blipFill>
          <a:blip r:embed="rId5">
            <a:alphaModFix/>
          </a:blip>
          <a:stretch>
            <a:fillRect/>
          </a:stretch>
        </p:blipFill>
        <p:spPr>
          <a:xfrm>
            <a:off x="7011000" y="3335426"/>
            <a:ext cx="1787949" cy="803175"/>
          </a:xfrm>
          <a:prstGeom prst="rect">
            <a:avLst/>
          </a:prstGeom>
          <a:noFill/>
          <a:ln>
            <a:noFill/>
          </a:ln>
        </p:spPr>
      </p:pic>
      <p:pic>
        <p:nvPicPr>
          <p:cNvPr id="190" name="Google Shape;190;p34"/>
          <p:cNvPicPr preferRelativeResize="0"/>
          <p:nvPr/>
        </p:nvPicPr>
        <p:blipFill>
          <a:blip r:embed="rId6">
            <a:alphaModFix/>
          </a:blip>
          <a:stretch>
            <a:fillRect/>
          </a:stretch>
        </p:blipFill>
        <p:spPr>
          <a:xfrm>
            <a:off x="6719700" y="1495425"/>
            <a:ext cx="2243325" cy="803166"/>
          </a:xfrm>
          <a:prstGeom prst="rect">
            <a:avLst/>
          </a:prstGeom>
          <a:noFill/>
          <a:ln>
            <a:noFill/>
          </a:ln>
        </p:spPr>
      </p:pic>
      <p:pic>
        <p:nvPicPr>
          <p:cNvPr id="191" name="Google Shape;191;p34"/>
          <p:cNvPicPr preferRelativeResize="0"/>
          <p:nvPr/>
        </p:nvPicPr>
        <p:blipFill>
          <a:blip r:embed="rId7">
            <a:alphaModFix/>
          </a:blip>
          <a:stretch>
            <a:fillRect/>
          </a:stretch>
        </p:blipFill>
        <p:spPr>
          <a:xfrm>
            <a:off x="533400" y="1628125"/>
            <a:ext cx="2092749" cy="572700"/>
          </a:xfrm>
          <a:prstGeom prst="rect">
            <a:avLst/>
          </a:prstGeom>
          <a:noFill/>
          <a:ln>
            <a:noFill/>
          </a:ln>
        </p:spPr>
      </p:pic>
      <p:sp>
        <p:nvSpPr>
          <p:cNvPr id="192" name="Google Shape;192;p34"/>
          <p:cNvSpPr txBox="1"/>
          <p:nvPr/>
        </p:nvSpPr>
        <p:spPr>
          <a:xfrm>
            <a:off x="424025" y="4564200"/>
            <a:ext cx="8296200" cy="46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1800">
                <a:solidFill>
                  <a:schemeClr val="dk2"/>
                </a:solidFill>
              </a:rPr>
              <a:t>Dataverse is API based and a key framework for Open Innovation!</a:t>
            </a:r>
            <a:endParaRPr sz="1800">
              <a:solidFill>
                <a:schemeClr val="dk2"/>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35"/>
          <p:cNvSpPr txBox="1">
            <a:spLocks noGrp="1"/>
          </p:cNvSpPr>
          <p:nvPr>
            <p:ph type="title"/>
          </p:nvPr>
        </p:nvSpPr>
        <p:spPr>
          <a:xfrm>
            <a:off x="311700" y="445025"/>
            <a:ext cx="8520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000"/>
              <a:t>Major challenges to provide services for researchers</a:t>
            </a:r>
            <a:endParaRPr sz="2000"/>
          </a:p>
        </p:txBody>
      </p:sp>
      <p:sp>
        <p:nvSpPr>
          <p:cNvPr id="198" name="Google Shape;198;p35"/>
          <p:cNvSpPr txBox="1">
            <a:spLocks noGrp="1"/>
          </p:cNvSpPr>
          <p:nvPr>
            <p:ph type="body" idx="1"/>
          </p:nvPr>
        </p:nvSpPr>
        <p:spPr>
          <a:xfrm>
            <a:off x="311700" y="998800"/>
            <a:ext cx="8520600" cy="2719500"/>
          </a:xfrm>
          <a:prstGeom prst="rect">
            <a:avLst/>
          </a:prstGeom>
        </p:spPr>
        <p:txBody>
          <a:bodyPr spcFirstLastPara="1" wrap="square" lIns="91425" tIns="91425" rIns="91425" bIns="91425" anchor="ctr" anchorCtr="0">
            <a:noAutofit/>
          </a:bodyPr>
          <a:lstStyle/>
          <a:p>
            <a:pPr marL="457200" lvl="0" indent="-342900" algn="l" rtl="0">
              <a:spcBef>
                <a:spcPts val="0"/>
              </a:spcBef>
              <a:spcAft>
                <a:spcPts val="0"/>
              </a:spcAft>
              <a:buSzPts val="1800"/>
              <a:buChar char="●"/>
            </a:pPr>
            <a:r>
              <a:rPr lang="en" sz="1800"/>
              <a:t>Maintenance concerns - who will be in charge after project is finished?</a:t>
            </a:r>
            <a:endParaRPr sz="1800"/>
          </a:p>
          <a:p>
            <a:pPr marL="457200" lvl="0" indent="-342900" algn="l" rtl="0">
              <a:spcBef>
                <a:spcPts val="0"/>
              </a:spcBef>
              <a:spcAft>
                <a:spcPts val="0"/>
              </a:spcAft>
              <a:buSzPts val="1800"/>
              <a:buChar char="●"/>
            </a:pPr>
            <a:r>
              <a:rPr lang="en" sz="1800"/>
              <a:t>Infrastructure problems - how to install and run tools for researchers?</a:t>
            </a:r>
            <a:endParaRPr sz="1800"/>
          </a:p>
          <a:p>
            <a:pPr marL="457200" lvl="0" indent="-342900" algn="l" rtl="0">
              <a:spcBef>
                <a:spcPts val="0"/>
              </a:spcBef>
              <a:spcAft>
                <a:spcPts val="0"/>
              </a:spcAft>
              <a:buSzPts val="1800"/>
              <a:buChar char="●"/>
            </a:pPr>
            <a:r>
              <a:rPr lang="en" sz="1800"/>
              <a:t>Various Interoperability issues - how to leverage data exchange between different systems and services</a:t>
            </a:r>
            <a:endParaRPr sz="1800"/>
          </a:p>
          <a:p>
            <a:pPr marL="0" lvl="0" indent="0" algn="ctr" rtl="0">
              <a:spcBef>
                <a:spcPts val="0"/>
              </a:spcBef>
              <a:spcAft>
                <a:spcPts val="0"/>
              </a:spcAft>
              <a:buNone/>
            </a:pPr>
            <a:endParaRPr sz="1800"/>
          </a:p>
          <a:p>
            <a:pPr marL="0" lvl="0" indent="0" algn="ctr" rtl="0">
              <a:spcBef>
                <a:spcPts val="0"/>
              </a:spcBef>
              <a:spcAft>
                <a:spcPts val="0"/>
              </a:spcAft>
              <a:buNone/>
            </a:pPr>
            <a:endParaRPr sz="1800"/>
          </a:p>
          <a:p>
            <a:pPr marL="0" lvl="0" indent="0" algn="ctr" rtl="0">
              <a:spcBef>
                <a:spcPts val="0"/>
              </a:spcBef>
              <a:spcAft>
                <a:spcPts val="0"/>
              </a:spcAft>
              <a:buNone/>
            </a:pPr>
            <a:r>
              <a:rPr lang="en" sz="1800"/>
              <a:t>Software updates and bug fixing, licences, technical staff training, legal aspects and so on...</a:t>
            </a:r>
            <a:endParaRPr sz="18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6"/>
          <p:cNvSpPr txBox="1">
            <a:spLocks noGrp="1"/>
          </p:cNvSpPr>
          <p:nvPr>
            <p:ph type="title"/>
          </p:nvPr>
        </p:nvSpPr>
        <p:spPr>
          <a:xfrm>
            <a:off x="311700" y="368825"/>
            <a:ext cx="8520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000"/>
              <a:t>Dataverse Installation Manual</a:t>
            </a:r>
            <a:endParaRPr sz="2000"/>
          </a:p>
        </p:txBody>
      </p:sp>
      <p:sp>
        <p:nvSpPr>
          <p:cNvPr id="204" name="Google Shape;204;p36"/>
          <p:cNvSpPr txBox="1">
            <a:spLocks noGrp="1"/>
          </p:cNvSpPr>
          <p:nvPr>
            <p:ph type="body" idx="1"/>
          </p:nvPr>
        </p:nvSpPr>
        <p:spPr>
          <a:xfrm>
            <a:off x="532075" y="4517800"/>
            <a:ext cx="5079900" cy="33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https://guides.dataverse.org/en/latest/installation/index.html</a:t>
            </a:r>
            <a:endParaRPr/>
          </a:p>
        </p:txBody>
      </p:sp>
      <p:pic>
        <p:nvPicPr>
          <p:cNvPr id="205" name="Google Shape;205;p36"/>
          <p:cNvPicPr preferRelativeResize="0"/>
          <p:nvPr/>
        </p:nvPicPr>
        <p:blipFill>
          <a:blip r:embed="rId3">
            <a:alphaModFix/>
          </a:blip>
          <a:stretch>
            <a:fillRect/>
          </a:stretch>
        </p:blipFill>
        <p:spPr>
          <a:xfrm>
            <a:off x="532075" y="981500"/>
            <a:ext cx="4655773" cy="3536299"/>
          </a:xfrm>
          <a:prstGeom prst="rect">
            <a:avLst/>
          </a:prstGeom>
          <a:noFill/>
          <a:ln>
            <a:noFill/>
          </a:ln>
        </p:spPr>
      </p:pic>
      <p:pic>
        <p:nvPicPr>
          <p:cNvPr id="206" name="Google Shape;206;p36"/>
          <p:cNvPicPr preferRelativeResize="0"/>
          <p:nvPr/>
        </p:nvPicPr>
        <p:blipFill>
          <a:blip r:embed="rId4">
            <a:alphaModFix/>
          </a:blip>
          <a:stretch>
            <a:fillRect/>
          </a:stretch>
        </p:blipFill>
        <p:spPr>
          <a:xfrm>
            <a:off x="5187850" y="1017725"/>
            <a:ext cx="3872399" cy="350007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7"/>
          <p:cNvSpPr txBox="1">
            <a:spLocks noGrp="1"/>
          </p:cNvSpPr>
          <p:nvPr>
            <p:ph type="title"/>
          </p:nvPr>
        </p:nvSpPr>
        <p:spPr>
          <a:xfrm>
            <a:off x="311700" y="445025"/>
            <a:ext cx="8520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000"/>
              <a:t>Dataverse Docker module (CESSDA Dataverse, 2018)</a:t>
            </a:r>
            <a:endParaRPr sz="2000"/>
          </a:p>
        </p:txBody>
      </p:sp>
      <p:sp>
        <p:nvSpPr>
          <p:cNvPr id="212" name="Google Shape;212;p37"/>
          <p:cNvSpPr txBox="1">
            <a:spLocks noGrp="1"/>
          </p:cNvSpPr>
          <p:nvPr>
            <p:ph type="body" idx="1"/>
          </p:nvPr>
        </p:nvSpPr>
        <p:spPr>
          <a:xfrm>
            <a:off x="2628625" y="4644625"/>
            <a:ext cx="5822700" cy="305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Source: </a:t>
            </a:r>
            <a:r>
              <a:rPr lang="en" u="sng">
                <a:solidFill>
                  <a:schemeClr val="hlink"/>
                </a:solidFill>
                <a:hlinkClick r:id="rId3"/>
              </a:rPr>
              <a:t>https://github.com/IQSS/dataverse-docker</a:t>
            </a:r>
            <a:endParaRPr/>
          </a:p>
          <a:p>
            <a:pPr marL="0" lvl="0" indent="0" algn="l" rtl="0">
              <a:spcBef>
                <a:spcPts val="0"/>
              </a:spcBef>
              <a:spcAft>
                <a:spcPts val="0"/>
              </a:spcAft>
              <a:buNone/>
            </a:pPr>
            <a:endParaRPr/>
          </a:p>
        </p:txBody>
      </p:sp>
      <p:pic>
        <p:nvPicPr>
          <p:cNvPr id="213" name="Google Shape;213;p37"/>
          <p:cNvPicPr preferRelativeResize="0"/>
          <p:nvPr/>
        </p:nvPicPr>
        <p:blipFill>
          <a:blip r:embed="rId4">
            <a:alphaModFix/>
          </a:blip>
          <a:stretch>
            <a:fillRect/>
          </a:stretch>
        </p:blipFill>
        <p:spPr>
          <a:xfrm>
            <a:off x="1524000" y="1170125"/>
            <a:ext cx="6182551" cy="33127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8"/>
          <p:cNvSpPr txBox="1">
            <a:spLocks noGrp="1"/>
          </p:cNvSpPr>
          <p:nvPr>
            <p:ph type="title"/>
          </p:nvPr>
        </p:nvSpPr>
        <p:spPr>
          <a:xfrm>
            <a:off x="104775" y="266564"/>
            <a:ext cx="8950200" cy="618000"/>
          </a:xfrm>
          <a:prstGeom prst="rect">
            <a:avLst/>
          </a:prstGeom>
        </p:spPr>
        <p:txBody>
          <a:bodyPr spcFirstLastPara="1" wrap="square" lIns="45700" tIns="45700" rIns="45700" bIns="45700" anchor="ctr" anchorCtr="0">
            <a:noAutofit/>
          </a:bodyPr>
          <a:lstStyle/>
          <a:p>
            <a:pPr marL="0" lvl="0" indent="0" algn="ctr" rtl="0">
              <a:spcBef>
                <a:spcPts val="0"/>
              </a:spcBef>
              <a:spcAft>
                <a:spcPts val="0"/>
              </a:spcAft>
              <a:buNone/>
            </a:pPr>
            <a:r>
              <a:rPr lang="en" sz="2000"/>
              <a:t>Dataverse Kubernetes </a:t>
            </a:r>
            <a:endParaRPr sz="2000"/>
          </a:p>
        </p:txBody>
      </p:sp>
      <p:sp>
        <p:nvSpPr>
          <p:cNvPr id="219" name="Google Shape;219;p38"/>
          <p:cNvSpPr txBox="1">
            <a:spLocks noGrp="1"/>
          </p:cNvSpPr>
          <p:nvPr>
            <p:ph type="body" idx="1"/>
          </p:nvPr>
        </p:nvSpPr>
        <p:spPr>
          <a:xfrm>
            <a:off x="104775" y="1129903"/>
            <a:ext cx="8563800" cy="3149100"/>
          </a:xfrm>
          <a:prstGeom prst="rect">
            <a:avLst/>
          </a:prstGeom>
        </p:spPr>
        <p:txBody>
          <a:bodyPr spcFirstLastPara="1" wrap="square" lIns="45700" tIns="45700" rIns="45700" bIns="45700" anchor="t" anchorCtr="0">
            <a:noAutofit/>
          </a:bodyPr>
          <a:lstStyle/>
          <a:p>
            <a:pPr marL="457200" lvl="0" indent="0" algn="l" rtl="0">
              <a:spcBef>
                <a:spcPts val="700"/>
              </a:spcBef>
              <a:spcAft>
                <a:spcPts val="0"/>
              </a:spcAft>
              <a:buNone/>
            </a:pPr>
            <a:r>
              <a:rPr lang="en" sz="1800"/>
              <a:t>Project maintained by Oliver Bertuch (FZ Julich) and available in Global Dataverse Community Consortium github (GDCC)</a:t>
            </a:r>
            <a:endParaRPr sz="1800"/>
          </a:p>
          <a:p>
            <a:pPr marL="457200" lvl="0" indent="0" algn="l" rtl="0">
              <a:spcBef>
                <a:spcPts val="700"/>
              </a:spcBef>
              <a:spcAft>
                <a:spcPts val="0"/>
              </a:spcAft>
              <a:buNone/>
            </a:pPr>
            <a:r>
              <a:rPr lang="en" sz="1800"/>
              <a:t>Google Cloud, Amazon AWS, Microsoft Azure platforms supported</a:t>
            </a:r>
            <a:endParaRPr sz="1800"/>
          </a:p>
          <a:p>
            <a:pPr marL="457200" lvl="0" indent="0" algn="l" rtl="0">
              <a:spcBef>
                <a:spcPts val="700"/>
              </a:spcBef>
              <a:spcAft>
                <a:spcPts val="0"/>
              </a:spcAft>
              <a:buNone/>
            </a:pPr>
            <a:r>
              <a:rPr lang="en" sz="1800"/>
              <a:t>Open Source, community pull requests are welcome</a:t>
            </a:r>
            <a:endParaRPr sz="1800"/>
          </a:p>
          <a:p>
            <a:pPr marL="457200" lvl="0" indent="0" algn="l" rtl="0">
              <a:spcBef>
                <a:spcPts val="700"/>
              </a:spcBef>
              <a:spcAft>
                <a:spcPts val="0"/>
              </a:spcAft>
              <a:buNone/>
            </a:pPr>
            <a:endParaRPr sz="1800"/>
          </a:p>
          <a:p>
            <a:pPr marL="457200" lvl="0" indent="0" algn="ctr" rtl="0">
              <a:spcBef>
                <a:spcPts val="700"/>
              </a:spcBef>
              <a:spcAft>
                <a:spcPts val="0"/>
              </a:spcAft>
              <a:buNone/>
            </a:pPr>
            <a:r>
              <a:rPr lang="en" sz="1800" u="sng">
                <a:solidFill>
                  <a:schemeClr val="hlink"/>
                </a:solidFill>
                <a:hlinkClick r:id="rId3"/>
              </a:rPr>
              <a:t>http://github.com/IQSS/dataverse-kubernetes</a:t>
            </a:r>
            <a:endParaRPr sz="1800"/>
          </a:p>
          <a:p>
            <a:pPr marL="457200" lvl="0" indent="0" algn="ctr" rtl="0">
              <a:spcBef>
                <a:spcPts val="700"/>
              </a:spcBef>
              <a:spcAft>
                <a:spcPts val="0"/>
              </a:spcAft>
              <a:buNone/>
            </a:pPr>
            <a:endParaRPr sz="1800"/>
          </a:p>
        </p:txBody>
      </p:sp>
      <p:pic>
        <p:nvPicPr>
          <p:cNvPr id="220" name="Google Shape;220;p38"/>
          <p:cNvPicPr preferRelativeResize="0"/>
          <p:nvPr/>
        </p:nvPicPr>
        <p:blipFill>
          <a:blip r:embed="rId4">
            <a:alphaModFix/>
          </a:blip>
          <a:stretch>
            <a:fillRect/>
          </a:stretch>
        </p:blipFill>
        <p:spPr>
          <a:xfrm>
            <a:off x="1979100" y="3228575"/>
            <a:ext cx="5564699" cy="7681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5" name="Google Shape;225;p39"/>
          <p:cNvPicPr preferRelativeResize="0"/>
          <p:nvPr/>
        </p:nvPicPr>
        <p:blipFill>
          <a:blip r:embed="rId3">
            <a:alphaModFix/>
          </a:blip>
          <a:stretch>
            <a:fillRect/>
          </a:stretch>
        </p:blipFill>
        <p:spPr>
          <a:xfrm>
            <a:off x="152400" y="152400"/>
            <a:ext cx="8700924" cy="435062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40"/>
          <p:cNvSpPr txBox="1">
            <a:spLocks noGrp="1"/>
          </p:cNvSpPr>
          <p:nvPr>
            <p:ph type="title"/>
          </p:nvPr>
        </p:nvSpPr>
        <p:spPr>
          <a:xfrm>
            <a:off x="296150" y="350047"/>
            <a:ext cx="8219100" cy="5490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chemeClr val="accent1"/>
              </a:buClr>
              <a:buSzPts val="2400"/>
              <a:buFont typeface="Arial"/>
              <a:buNone/>
            </a:pPr>
            <a:r>
              <a:rPr lang="en" sz="2000">
                <a:solidFill>
                  <a:srgbClr val="000000"/>
                </a:solidFill>
              </a:rPr>
              <a:t>SSHOC project task 5.2 Hosting and sharing data repositories </a:t>
            </a:r>
            <a:endParaRPr sz="2000">
              <a:solidFill>
                <a:srgbClr val="000000"/>
              </a:solidFill>
            </a:endParaRPr>
          </a:p>
        </p:txBody>
      </p:sp>
      <p:sp>
        <p:nvSpPr>
          <p:cNvPr id="231" name="Google Shape;231;p40"/>
          <p:cNvSpPr txBox="1">
            <a:spLocks noGrp="1"/>
          </p:cNvSpPr>
          <p:nvPr>
            <p:ph type="body" idx="1"/>
          </p:nvPr>
        </p:nvSpPr>
        <p:spPr>
          <a:xfrm>
            <a:off x="296150" y="1376600"/>
            <a:ext cx="8364900" cy="3263400"/>
          </a:xfrm>
          <a:prstGeom prst="rect">
            <a:avLst/>
          </a:prstGeom>
          <a:noFill/>
          <a:ln>
            <a:noFill/>
          </a:ln>
        </p:spPr>
        <p:txBody>
          <a:bodyPr spcFirstLastPara="1" wrap="square" lIns="68575" tIns="34275" rIns="68575" bIns="34275" anchor="t" anchorCtr="0">
            <a:noAutofit/>
          </a:bodyPr>
          <a:lstStyle/>
          <a:p>
            <a:pPr marL="165100" lvl="0" indent="-139700" algn="l" rtl="0">
              <a:lnSpc>
                <a:spcPct val="90000"/>
              </a:lnSpc>
              <a:spcBef>
                <a:spcPts val="0"/>
              </a:spcBef>
              <a:spcAft>
                <a:spcPts val="0"/>
              </a:spcAft>
              <a:buClr>
                <a:srgbClr val="000000"/>
              </a:buClr>
              <a:buSzPts val="1800"/>
              <a:buFont typeface="Arial"/>
              <a:buChar char="•"/>
            </a:pPr>
            <a:r>
              <a:rPr lang="en" sz="1800">
                <a:solidFill>
                  <a:srgbClr val="000000"/>
                </a:solidFill>
              </a:rPr>
              <a:t> Makes use of Dataverse software</a:t>
            </a:r>
            <a:endParaRPr sz="1800">
              <a:solidFill>
                <a:srgbClr val="000000"/>
              </a:solidFill>
            </a:endParaRPr>
          </a:p>
          <a:p>
            <a:pPr marL="165100" lvl="0" indent="-139700" algn="l" rtl="0">
              <a:lnSpc>
                <a:spcPct val="90000"/>
              </a:lnSpc>
              <a:spcBef>
                <a:spcPts val="800"/>
              </a:spcBef>
              <a:spcAft>
                <a:spcPts val="0"/>
              </a:spcAft>
              <a:buClr>
                <a:srgbClr val="000000"/>
              </a:buClr>
              <a:buSzPts val="1800"/>
              <a:buFont typeface="Arial"/>
              <a:buChar char="•"/>
            </a:pPr>
            <a:r>
              <a:rPr lang="en" sz="1800">
                <a:solidFill>
                  <a:srgbClr val="000000"/>
                </a:solidFill>
              </a:rPr>
              <a:t> 4 ERICs: DARIAH, CLARIN, EHRIS and CESSDA</a:t>
            </a:r>
            <a:endParaRPr sz="1800">
              <a:solidFill>
                <a:srgbClr val="000000"/>
              </a:solidFill>
            </a:endParaRPr>
          </a:p>
          <a:p>
            <a:pPr marL="165100" lvl="0" indent="-139700" algn="l" rtl="0">
              <a:lnSpc>
                <a:spcPct val="90000"/>
              </a:lnSpc>
              <a:spcBef>
                <a:spcPts val="800"/>
              </a:spcBef>
              <a:spcAft>
                <a:spcPts val="0"/>
              </a:spcAft>
              <a:buClr>
                <a:srgbClr val="000000"/>
              </a:buClr>
              <a:buSzPts val="1800"/>
              <a:buFont typeface="Arial"/>
              <a:buChar char="•"/>
            </a:pPr>
            <a:r>
              <a:rPr lang="en" sz="1800">
                <a:solidFill>
                  <a:srgbClr val="000000"/>
                </a:solidFill>
              </a:rPr>
              <a:t> Building mature infrastructure based on requirements of involved communities </a:t>
            </a:r>
            <a:endParaRPr sz="1800">
              <a:solidFill>
                <a:srgbClr val="000000"/>
              </a:solidFill>
            </a:endParaRPr>
          </a:p>
          <a:p>
            <a:pPr marL="165100" lvl="0" indent="-139700" algn="l" rtl="0">
              <a:lnSpc>
                <a:spcPct val="90000"/>
              </a:lnSpc>
              <a:spcBef>
                <a:spcPts val="800"/>
              </a:spcBef>
              <a:spcAft>
                <a:spcPts val="0"/>
              </a:spcAft>
              <a:buClr>
                <a:srgbClr val="000000"/>
              </a:buClr>
              <a:buSzPts val="1800"/>
              <a:buChar char="•"/>
            </a:pPr>
            <a:r>
              <a:rPr lang="en" sz="1800">
                <a:solidFill>
                  <a:srgbClr val="000000"/>
                </a:solidFill>
              </a:rPr>
              <a:t> Developing external applications integrated with Dataverse (Dataverse Store) </a:t>
            </a:r>
            <a:endParaRPr sz="1800">
              <a:solidFill>
                <a:srgbClr val="000000"/>
              </a:solidFill>
            </a:endParaRPr>
          </a:p>
          <a:p>
            <a:pPr marL="165100" lvl="0" indent="-139700" algn="l" rtl="0">
              <a:lnSpc>
                <a:spcPct val="90000"/>
              </a:lnSpc>
              <a:spcBef>
                <a:spcPts val="800"/>
              </a:spcBef>
              <a:spcAft>
                <a:spcPts val="0"/>
              </a:spcAft>
              <a:buClr>
                <a:srgbClr val="000000"/>
              </a:buClr>
              <a:buSzPts val="1800"/>
              <a:buFont typeface="Arial"/>
              <a:buChar char="•"/>
            </a:pPr>
            <a:r>
              <a:rPr lang="en" sz="1800">
                <a:solidFill>
                  <a:srgbClr val="000000"/>
                </a:solidFill>
              </a:rPr>
              <a:t> Investigating sustainable governance models</a:t>
            </a:r>
            <a:endParaRPr sz="1800">
              <a:solidFill>
                <a:srgbClr val="000000"/>
              </a:solidFill>
            </a:endParaRPr>
          </a:p>
          <a:p>
            <a:pPr marL="165100" lvl="0" indent="-139700" algn="l" rtl="0">
              <a:lnSpc>
                <a:spcPct val="90000"/>
              </a:lnSpc>
              <a:spcBef>
                <a:spcPts val="800"/>
              </a:spcBef>
              <a:spcAft>
                <a:spcPts val="0"/>
              </a:spcAft>
              <a:buClr>
                <a:srgbClr val="000000"/>
              </a:buClr>
              <a:buSzPts val="1800"/>
              <a:buFont typeface="Arial"/>
              <a:buChar char="•"/>
            </a:pPr>
            <a:r>
              <a:rPr lang="en" sz="1800">
                <a:solidFill>
                  <a:srgbClr val="000000"/>
                </a:solidFill>
              </a:rPr>
              <a:t> Training Service Providers and institutes how to use Dataverse as a service</a:t>
            </a:r>
            <a:endParaRPr sz="1800">
              <a:solidFill>
                <a:srgbClr val="000000"/>
              </a:solidFill>
            </a:endParaRPr>
          </a:p>
          <a:p>
            <a:pPr marL="165100" lvl="0" indent="-25400" algn="l" rtl="0">
              <a:lnSpc>
                <a:spcPct val="90000"/>
              </a:lnSpc>
              <a:spcBef>
                <a:spcPts val="800"/>
              </a:spcBef>
              <a:spcAft>
                <a:spcPts val="0"/>
              </a:spcAft>
              <a:buClr>
                <a:schemeClr val="accent1"/>
              </a:buClr>
              <a:buSzPts val="2100"/>
              <a:buFont typeface="Arial"/>
              <a:buNone/>
            </a:pPr>
            <a:endParaRPr sz="1800">
              <a:solidFill>
                <a:srgbClr val="000000"/>
              </a:solidFill>
            </a:endParaRPr>
          </a:p>
          <a:p>
            <a:pPr marL="0" lvl="0" indent="0" algn="l" rtl="0">
              <a:lnSpc>
                <a:spcPct val="90000"/>
              </a:lnSpc>
              <a:spcBef>
                <a:spcPts val="800"/>
              </a:spcBef>
              <a:spcAft>
                <a:spcPts val="0"/>
              </a:spcAft>
              <a:buClr>
                <a:schemeClr val="accent1"/>
              </a:buClr>
              <a:buSzPts val="2100"/>
              <a:buNone/>
            </a:pPr>
            <a:endParaRPr sz="1800">
              <a:solidFill>
                <a:srgbClr val="000000"/>
              </a:solidFill>
            </a:endParaRPr>
          </a:p>
          <a:p>
            <a:pPr marL="165100" lvl="0" indent="-25400" algn="l" rtl="0">
              <a:lnSpc>
                <a:spcPct val="90000"/>
              </a:lnSpc>
              <a:spcBef>
                <a:spcPts val="800"/>
              </a:spcBef>
              <a:spcAft>
                <a:spcPts val="0"/>
              </a:spcAft>
              <a:buClr>
                <a:schemeClr val="accent1"/>
              </a:buClr>
              <a:buSzPts val="2100"/>
              <a:buFont typeface="Arial"/>
              <a:buNone/>
            </a:pPr>
            <a:endParaRPr sz="1800">
              <a:solidFill>
                <a:srgbClr val="000000"/>
              </a:solidFill>
            </a:endParaRPr>
          </a:p>
          <a:p>
            <a:pPr marL="165100" lvl="0" indent="-25400" algn="l" rtl="0">
              <a:lnSpc>
                <a:spcPct val="90000"/>
              </a:lnSpc>
              <a:spcBef>
                <a:spcPts val="800"/>
              </a:spcBef>
              <a:spcAft>
                <a:spcPts val="0"/>
              </a:spcAft>
              <a:buClr>
                <a:schemeClr val="accent1"/>
              </a:buClr>
              <a:buSzPts val="2100"/>
              <a:buFont typeface="Arial"/>
              <a:buNone/>
            </a:pPr>
            <a:endParaRPr sz="1800">
              <a:solidFill>
                <a:srgbClr val="000000"/>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41"/>
          <p:cNvSpPr txBox="1"/>
          <p:nvPr/>
        </p:nvSpPr>
        <p:spPr>
          <a:xfrm>
            <a:off x="459200" y="150050"/>
            <a:ext cx="8520600" cy="57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a:t>Data</a:t>
            </a:r>
            <a:r>
              <a:rPr lang="en" sz="2000">
                <a:solidFill>
                  <a:srgbClr val="000000"/>
                </a:solidFill>
              </a:rPr>
              <a:t> Commons is essential </a:t>
            </a:r>
            <a:r>
              <a:rPr lang="en" sz="2000"/>
              <a:t>for integrations</a:t>
            </a:r>
            <a:endParaRPr sz="2000">
              <a:solidFill>
                <a:srgbClr val="000000"/>
              </a:solidFill>
            </a:endParaRPr>
          </a:p>
        </p:txBody>
      </p:sp>
      <p:sp>
        <p:nvSpPr>
          <p:cNvPr id="237" name="Google Shape;237;p41"/>
          <p:cNvSpPr txBox="1"/>
          <p:nvPr/>
        </p:nvSpPr>
        <p:spPr>
          <a:xfrm>
            <a:off x="1900100" y="4401975"/>
            <a:ext cx="5316900" cy="393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1800">
                <a:solidFill>
                  <a:srgbClr val="595959"/>
                </a:solidFill>
              </a:rPr>
              <a:t>Source: Merce Crosas, “</a:t>
            </a:r>
            <a:r>
              <a:rPr lang="en" sz="1800" u="sng">
                <a:solidFill>
                  <a:srgbClr val="0097A7"/>
                </a:solidFill>
                <a:hlinkClick r:id="rId3">
                  <a:extLst>
                    <a:ext uri="{A12FA001-AC4F-418D-AE19-62706E023703}">
                      <ahyp:hlinkClr xmlns:ahyp="http://schemas.microsoft.com/office/drawing/2018/hyperlinkcolor" val="tx"/>
                    </a:ext>
                  </a:extLst>
                </a:hlinkClick>
              </a:rPr>
              <a:t>Harvard Data Commons</a:t>
            </a:r>
            <a:r>
              <a:rPr lang="en" sz="1800">
                <a:solidFill>
                  <a:srgbClr val="595959"/>
                </a:solidFill>
              </a:rPr>
              <a:t>” </a:t>
            </a:r>
            <a:endParaRPr sz="1800">
              <a:solidFill>
                <a:srgbClr val="595959"/>
              </a:solidFill>
            </a:endParaRPr>
          </a:p>
        </p:txBody>
      </p:sp>
      <p:pic>
        <p:nvPicPr>
          <p:cNvPr id="238" name="Google Shape;238;p41"/>
          <p:cNvPicPr preferRelativeResize="0"/>
          <p:nvPr/>
        </p:nvPicPr>
        <p:blipFill>
          <a:blip r:embed="rId4">
            <a:alphaModFix/>
          </a:blip>
          <a:stretch>
            <a:fillRect/>
          </a:stretch>
        </p:blipFill>
        <p:spPr>
          <a:xfrm>
            <a:off x="1900100" y="875150"/>
            <a:ext cx="6185371" cy="314582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42"/>
          <p:cNvSpPr txBox="1">
            <a:spLocks noGrp="1"/>
          </p:cNvSpPr>
          <p:nvPr>
            <p:ph type="title"/>
          </p:nvPr>
        </p:nvSpPr>
        <p:spPr>
          <a:xfrm>
            <a:off x="311700" y="445025"/>
            <a:ext cx="8520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000"/>
              <a:t>FAIR Dataverse</a:t>
            </a:r>
            <a:endParaRPr sz="2000"/>
          </a:p>
        </p:txBody>
      </p:sp>
      <p:sp>
        <p:nvSpPr>
          <p:cNvPr id="244" name="Google Shape;244;p42"/>
          <p:cNvSpPr txBox="1">
            <a:spLocks noGrp="1"/>
          </p:cNvSpPr>
          <p:nvPr>
            <p:ph type="body" idx="1"/>
          </p:nvPr>
        </p:nvSpPr>
        <p:spPr>
          <a:xfrm>
            <a:off x="311700" y="1152475"/>
            <a:ext cx="8520600" cy="3416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42"/>
          <p:cNvSpPr txBox="1"/>
          <p:nvPr/>
        </p:nvSpPr>
        <p:spPr>
          <a:xfrm>
            <a:off x="6042925" y="1017725"/>
            <a:ext cx="2972100" cy="3134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None/>
            </a:pPr>
            <a:r>
              <a:rPr lang="en" sz="2400">
                <a:solidFill>
                  <a:srgbClr val="000000"/>
                </a:solidFill>
                <a:latin typeface="Calibri"/>
                <a:ea typeface="Calibri"/>
                <a:cs typeface="Calibri"/>
                <a:sym typeface="Calibri"/>
              </a:rPr>
              <a:t>Source:</a:t>
            </a:r>
            <a:endParaRPr sz="2400">
              <a:solidFill>
                <a:srgbClr val="000000"/>
              </a:solidFill>
              <a:latin typeface="Calibri"/>
              <a:ea typeface="Calibri"/>
              <a:cs typeface="Calibri"/>
              <a:sym typeface="Calibri"/>
            </a:endParaRPr>
          </a:p>
          <a:p>
            <a:pPr marL="0" lvl="0" indent="0" algn="l" rtl="0">
              <a:lnSpc>
                <a:spcPct val="90000"/>
              </a:lnSpc>
              <a:spcBef>
                <a:spcPts val="1000"/>
              </a:spcBef>
              <a:spcAft>
                <a:spcPts val="0"/>
              </a:spcAft>
              <a:buNone/>
            </a:pPr>
            <a:r>
              <a:rPr lang="en" sz="2400" u="sng">
                <a:solidFill>
                  <a:srgbClr val="0563C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Mercè Crosas, </a:t>
            </a:r>
            <a:endParaRPr sz="2400">
              <a:solidFill>
                <a:srgbClr val="000000"/>
              </a:solidFill>
              <a:latin typeface="Calibri"/>
              <a:ea typeface="Calibri"/>
              <a:cs typeface="Calibri"/>
              <a:sym typeface="Calibri"/>
            </a:endParaRPr>
          </a:p>
          <a:p>
            <a:pPr marL="0" lvl="0" indent="0" algn="l" rtl="0">
              <a:lnSpc>
                <a:spcPct val="90000"/>
              </a:lnSpc>
              <a:spcBef>
                <a:spcPts val="1000"/>
              </a:spcBef>
              <a:spcAft>
                <a:spcPts val="0"/>
              </a:spcAft>
              <a:buNone/>
            </a:pPr>
            <a:r>
              <a:rPr lang="en" sz="2400">
                <a:solidFill>
                  <a:srgbClr val="000000"/>
                </a:solidFill>
                <a:latin typeface="Calibri"/>
                <a:ea typeface="Calibri"/>
                <a:cs typeface="Calibri"/>
                <a:sym typeface="Calibri"/>
              </a:rPr>
              <a:t>“</a:t>
            </a:r>
            <a:r>
              <a:rPr lang="en" sz="2400" u="sng">
                <a:solidFill>
                  <a:srgbClr val="0563C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FAIR principles and beyond: implementation in Dataverse</a:t>
            </a:r>
            <a:r>
              <a:rPr lang="en" sz="2400">
                <a:solidFill>
                  <a:srgbClr val="000000"/>
                </a:solidFill>
                <a:latin typeface="Calibri"/>
                <a:ea typeface="Calibri"/>
                <a:cs typeface="Calibri"/>
                <a:sym typeface="Calibri"/>
              </a:rPr>
              <a:t>”</a:t>
            </a:r>
            <a:endParaRPr sz="2400">
              <a:solidFill>
                <a:srgbClr val="000000"/>
              </a:solidFill>
              <a:latin typeface="Calibri"/>
              <a:ea typeface="Calibri"/>
              <a:cs typeface="Calibri"/>
              <a:sym typeface="Calibri"/>
            </a:endParaRPr>
          </a:p>
        </p:txBody>
      </p:sp>
      <p:pic>
        <p:nvPicPr>
          <p:cNvPr id="246" name="Google Shape;246;p42"/>
          <p:cNvPicPr preferRelativeResize="0"/>
          <p:nvPr/>
        </p:nvPicPr>
        <p:blipFill>
          <a:blip r:embed="rId4">
            <a:alphaModFix/>
          </a:blip>
          <a:stretch>
            <a:fillRect/>
          </a:stretch>
        </p:blipFill>
        <p:spPr>
          <a:xfrm>
            <a:off x="381000" y="1170125"/>
            <a:ext cx="5555422" cy="336566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43"/>
          <p:cNvSpPr txBox="1">
            <a:spLocks noGrp="1"/>
          </p:cNvSpPr>
          <p:nvPr>
            <p:ph type="title"/>
          </p:nvPr>
        </p:nvSpPr>
        <p:spPr>
          <a:xfrm>
            <a:off x="311700" y="445025"/>
            <a:ext cx="8520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000"/>
              <a:t>Our goals to increase Dataverse interoperability</a:t>
            </a:r>
            <a:endParaRPr sz="2000"/>
          </a:p>
        </p:txBody>
      </p:sp>
      <p:sp>
        <p:nvSpPr>
          <p:cNvPr id="252" name="Google Shape;252;p43"/>
          <p:cNvSpPr txBox="1">
            <a:spLocks noGrp="1"/>
          </p:cNvSpPr>
          <p:nvPr>
            <p:ph type="body" idx="1"/>
          </p:nvPr>
        </p:nvSpPr>
        <p:spPr>
          <a:xfrm>
            <a:off x="311700" y="1152475"/>
            <a:ext cx="8520600" cy="3416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800"/>
              <a:t>Provide a custom FAIR metadata schema for European research communities:</a:t>
            </a:r>
            <a:endParaRPr sz="1800"/>
          </a:p>
          <a:p>
            <a:pPr marL="457200" lvl="0" indent="-342900" algn="l" rtl="0">
              <a:spcBef>
                <a:spcPts val="0"/>
              </a:spcBef>
              <a:spcAft>
                <a:spcPts val="0"/>
              </a:spcAft>
              <a:buSzPts val="1800"/>
              <a:buChar char="●"/>
            </a:pPr>
            <a:r>
              <a:rPr lang="en" sz="1800"/>
              <a:t>CESSDA metadata (Consortium of European Social Science Data Archives)</a:t>
            </a:r>
            <a:endParaRPr sz="1800"/>
          </a:p>
          <a:p>
            <a:pPr marL="457200" lvl="0" indent="-342900" algn="l" rtl="0">
              <a:spcBef>
                <a:spcPts val="0"/>
              </a:spcBef>
              <a:spcAft>
                <a:spcPts val="0"/>
              </a:spcAft>
              <a:buSzPts val="1800"/>
              <a:buChar char="●"/>
            </a:pPr>
            <a:r>
              <a:rPr lang="en" sz="1800"/>
              <a:t>Component MetaData Infrastructure (CMDI) metadata from CLARIN linguistics community</a:t>
            </a:r>
            <a:endParaRPr sz="1800"/>
          </a:p>
          <a:p>
            <a:pPr marL="0" lvl="0" indent="0" algn="l" rtl="0">
              <a:spcBef>
                <a:spcPts val="0"/>
              </a:spcBef>
              <a:spcAft>
                <a:spcPts val="0"/>
              </a:spcAft>
              <a:buNone/>
            </a:pPr>
            <a:endParaRPr sz="1800"/>
          </a:p>
          <a:p>
            <a:pPr marL="0" lvl="0" indent="0" algn="l" rtl="0">
              <a:spcBef>
                <a:spcPts val="0"/>
              </a:spcBef>
              <a:spcAft>
                <a:spcPts val="0"/>
              </a:spcAft>
              <a:buNone/>
            </a:pPr>
            <a:r>
              <a:rPr lang="en" sz="1800"/>
              <a:t>Connect metadata to ontologies and CVs:</a:t>
            </a:r>
            <a:endParaRPr sz="1800"/>
          </a:p>
          <a:p>
            <a:pPr marL="457200" lvl="0" indent="-342900" algn="l" rtl="0">
              <a:spcBef>
                <a:spcPts val="0"/>
              </a:spcBef>
              <a:spcAft>
                <a:spcPts val="0"/>
              </a:spcAft>
              <a:buSzPts val="1800"/>
              <a:buChar char="●"/>
            </a:pPr>
            <a:r>
              <a:rPr lang="en" sz="1800"/>
              <a:t>link metadata fields to common ontologies (Dublin Core, DCAT)</a:t>
            </a:r>
            <a:endParaRPr sz="1800"/>
          </a:p>
          <a:p>
            <a:pPr marL="457200" lvl="0" indent="-342900" algn="l" rtl="0">
              <a:spcBef>
                <a:spcPts val="0"/>
              </a:spcBef>
              <a:spcAft>
                <a:spcPts val="0"/>
              </a:spcAft>
              <a:buSzPts val="1800"/>
              <a:buChar char="●"/>
            </a:pPr>
            <a:r>
              <a:rPr lang="en" sz="1800"/>
              <a:t>define semantic relationships between (new) metadata fields (SKOS)</a:t>
            </a:r>
            <a:endParaRPr sz="1800"/>
          </a:p>
          <a:p>
            <a:pPr marL="457200" lvl="0" indent="-342900" algn="l" rtl="0">
              <a:spcBef>
                <a:spcPts val="0"/>
              </a:spcBef>
              <a:spcAft>
                <a:spcPts val="0"/>
              </a:spcAft>
              <a:buSzPts val="1800"/>
              <a:buChar char="●"/>
            </a:pPr>
            <a:r>
              <a:rPr lang="en" sz="1800"/>
              <a:t>select available external controlled vocabularies for the specific fields</a:t>
            </a:r>
            <a:endParaRPr sz="1800"/>
          </a:p>
          <a:p>
            <a:pPr marL="457200" lvl="0" indent="-342900" algn="l" rtl="0">
              <a:spcBef>
                <a:spcPts val="0"/>
              </a:spcBef>
              <a:spcAft>
                <a:spcPts val="0"/>
              </a:spcAft>
              <a:buSzPts val="1800"/>
              <a:buChar char="●"/>
            </a:pPr>
            <a:r>
              <a:rPr lang="en" sz="1800"/>
              <a:t>provide multilingual access to controlled vocabularies </a:t>
            </a:r>
            <a:endParaRPr sz="18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6"/>
          <p:cNvSpPr txBox="1">
            <a:spLocks noGrp="1"/>
          </p:cNvSpPr>
          <p:nvPr>
            <p:ph type="title"/>
          </p:nvPr>
        </p:nvSpPr>
        <p:spPr>
          <a:xfrm>
            <a:off x="311700" y="292625"/>
            <a:ext cx="8520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000"/>
              <a:t>About me: DANS-KNAW projects (2016-2021)</a:t>
            </a:r>
            <a:endParaRPr sz="2000"/>
          </a:p>
        </p:txBody>
      </p:sp>
      <p:sp>
        <p:nvSpPr>
          <p:cNvPr id="131" name="Google Shape;131;p26"/>
          <p:cNvSpPr txBox="1">
            <a:spLocks noGrp="1"/>
          </p:cNvSpPr>
          <p:nvPr>
            <p:ph type="body" idx="1"/>
          </p:nvPr>
        </p:nvSpPr>
        <p:spPr>
          <a:xfrm>
            <a:off x="311700" y="1152475"/>
            <a:ext cx="8520600" cy="3416400"/>
          </a:xfrm>
          <a:prstGeom prst="rect">
            <a:avLst/>
          </a:prstGeom>
        </p:spPr>
        <p:txBody>
          <a:bodyPr spcFirstLastPara="1" wrap="square" lIns="91425" tIns="91425" rIns="91425" bIns="91425" anchor="ctr" anchorCtr="0">
            <a:noAutofit/>
          </a:bodyPr>
          <a:lstStyle/>
          <a:p>
            <a:pPr marL="457200" marR="457200" lvl="0" indent="-314325" algn="l" rtl="0">
              <a:lnSpc>
                <a:spcPct val="163636"/>
              </a:lnSpc>
              <a:spcBef>
                <a:spcPts val="600"/>
              </a:spcBef>
              <a:spcAft>
                <a:spcPts val="0"/>
              </a:spcAft>
              <a:buClr>
                <a:schemeClr val="dk1"/>
              </a:buClr>
              <a:buSzPts val="1350"/>
              <a:buFont typeface="Arial"/>
              <a:buChar char="●"/>
            </a:pPr>
            <a:r>
              <a:rPr lang="en" sz="1350">
                <a:solidFill>
                  <a:schemeClr val="dk1"/>
                </a:solidFill>
              </a:rPr>
              <a:t>CLARIAH+ (ongoing)</a:t>
            </a:r>
            <a:endParaRPr sz="1350">
              <a:solidFill>
                <a:schemeClr val="dk1"/>
              </a:solidFill>
            </a:endParaRPr>
          </a:p>
          <a:p>
            <a:pPr marL="457200" marR="457200" lvl="0" indent="-295275" algn="l" rtl="0">
              <a:lnSpc>
                <a:spcPct val="163636"/>
              </a:lnSpc>
              <a:spcBef>
                <a:spcPts val="0"/>
              </a:spcBef>
              <a:spcAft>
                <a:spcPts val="0"/>
              </a:spcAft>
              <a:buClr>
                <a:schemeClr val="dk1"/>
              </a:buClr>
              <a:buSzPts val="1050"/>
              <a:buFont typeface="Arial"/>
              <a:buChar char="●"/>
            </a:pPr>
            <a:r>
              <a:rPr lang="en" sz="1350">
                <a:solidFill>
                  <a:schemeClr val="dk1"/>
                </a:solidFill>
              </a:rPr>
              <a:t>EOSC Synergy (ongoing)</a:t>
            </a:r>
            <a:endParaRPr sz="1350">
              <a:solidFill>
                <a:schemeClr val="dk1"/>
              </a:solidFill>
            </a:endParaRPr>
          </a:p>
          <a:p>
            <a:pPr marL="457200" marR="457200" lvl="0" indent="-314325" algn="l" rtl="0">
              <a:lnSpc>
                <a:spcPct val="163636"/>
              </a:lnSpc>
              <a:spcBef>
                <a:spcPts val="0"/>
              </a:spcBef>
              <a:spcAft>
                <a:spcPts val="0"/>
              </a:spcAft>
              <a:buClr>
                <a:schemeClr val="dk1"/>
              </a:buClr>
              <a:buSzPts val="1350"/>
              <a:buFont typeface="Arial"/>
              <a:buChar char="●"/>
            </a:pPr>
            <a:r>
              <a:rPr lang="en" sz="1350">
                <a:solidFill>
                  <a:schemeClr val="dk1"/>
                </a:solidFill>
              </a:rPr>
              <a:t>SSHOC Dataverse (ongoing)</a:t>
            </a:r>
            <a:endParaRPr sz="1350">
              <a:solidFill>
                <a:schemeClr val="dk1"/>
              </a:solidFill>
            </a:endParaRPr>
          </a:p>
          <a:p>
            <a:pPr marL="457200" marR="457200" lvl="0" indent="-295275" algn="l" rtl="0">
              <a:lnSpc>
                <a:spcPct val="163636"/>
              </a:lnSpc>
              <a:spcBef>
                <a:spcPts val="0"/>
              </a:spcBef>
              <a:spcAft>
                <a:spcPts val="0"/>
              </a:spcAft>
              <a:buClr>
                <a:schemeClr val="dk1"/>
              </a:buClr>
              <a:buSzPts val="1050"/>
              <a:buFont typeface="Arial"/>
              <a:buChar char="●"/>
            </a:pPr>
            <a:r>
              <a:rPr lang="en" sz="1350">
                <a:solidFill>
                  <a:schemeClr val="dk1"/>
                </a:solidFill>
              </a:rPr>
              <a:t>CESSDA DataverseEU 2018</a:t>
            </a:r>
            <a:endParaRPr sz="1350">
              <a:solidFill>
                <a:schemeClr val="dk1"/>
              </a:solidFill>
            </a:endParaRPr>
          </a:p>
          <a:p>
            <a:pPr marL="457200" marR="457200" lvl="0" indent="-295275" algn="l" rtl="0">
              <a:lnSpc>
                <a:spcPct val="163636"/>
              </a:lnSpc>
              <a:spcBef>
                <a:spcPts val="0"/>
              </a:spcBef>
              <a:spcAft>
                <a:spcPts val="0"/>
              </a:spcAft>
              <a:buClr>
                <a:schemeClr val="dk1"/>
              </a:buClr>
              <a:buSzPts val="1050"/>
              <a:buFont typeface="Arial"/>
              <a:buChar char="●"/>
            </a:pPr>
            <a:r>
              <a:rPr lang="en" sz="1350">
                <a:solidFill>
                  <a:schemeClr val="dk1"/>
                </a:solidFill>
              </a:rPr>
              <a:t>Time Machine Europe Supervisor at DANS-KNAW</a:t>
            </a:r>
            <a:endParaRPr sz="1350">
              <a:solidFill>
                <a:schemeClr val="dk1"/>
              </a:solidFill>
            </a:endParaRPr>
          </a:p>
          <a:p>
            <a:pPr marL="457200" marR="457200" lvl="0" indent="-307975" algn="l" rtl="0">
              <a:lnSpc>
                <a:spcPct val="163636"/>
              </a:lnSpc>
              <a:spcBef>
                <a:spcPts val="0"/>
              </a:spcBef>
              <a:spcAft>
                <a:spcPts val="0"/>
              </a:spcAft>
              <a:buClr>
                <a:schemeClr val="dk1"/>
              </a:buClr>
              <a:buSzPts val="1250"/>
              <a:buFont typeface="Arial"/>
              <a:buChar char="●"/>
            </a:pPr>
            <a:r>
              <a:rPr lang="en" sz="1350">
                <a:solidFill>
                  <a:schemeClr val="dk1"/>
                </a:solidFill>
              </a:rPr>
              <a:t>PARTHENOS Horizon 2020</a:t>
            </a:r>
            <a:endParaRPr sz="1350">
              <a:solidFill>
                <a:schemeClr val="dk1"/>
              </a:solidFill>
            </a:endParaRPr>
          </a:p>
          <a:p>
            <a:pPr marL="457200" marR="457200" lvl="0" indent="-307975" algn="l" rtl="0">
              <a:lnSpc>
                <a:spcPct val="163636"/>
              </a:lnSpc>
              <a:spcBef>
                <a:spcPts val="0"/>
              </a:spcBef>
              <a:spcAft>
                <a:spcPts val="0"/>
              </a:spcAft>
              <a:buClr>
                <a:schemeClr val="dk1"/>
              </a:buClr>
              <a:buSzPts val="1250"/>
              <a:buFont typeface="Arial"/>
              <a:buChar char="●"/>
            </a:pPr>
            <a:r>
              <a:rPr lang="en" sz="1350">
                <a:solidFill>
                  <a:schemeClr val="dk1"/>
                </a:solidFill>
              </a:rPr>
              <a:t>CESSDA PID (Personal Identifiers) Horizon 2020</a:t>
            </a:r>
            <a:endParaRPr sz="1350">
              <a:solidFill>
                <a:schemeClr val="dk1"/>
              </a:solidFill>
            </a:endParaRPr>
          </a:p>
          <a:p>
            <a:pPr marL="457200" marR="457200" lvl="0" indent="-314325" algn="l" rtl="0">
              <a:lnSpc>
                <a:spcPct val="163636"/>
              </a:lnSpc>
              <a:spcBef>
                <a:spcPts val="0"/>
              </a:spcBef>
              <a:spcAft>
                <a:spcPts val="0"/>
              </a:spcAft>
              <a:buClr>
                <a:schemeClr val="dk1"/>
              </a:buClr>
              <a:buSzPts val="1350"/>
              <a:buFont typeface="Arial"/>
              <a:buChar char="●"/>
            </a:pPr>
            <a:r>
              <a:rPr lang="en" sz="1350">
                <a:solidFill>
                  <a:schemeClr val="dk1"/>
                </a:solidFill>
              </a:rPr>
              <a:t>CLARIAH </a:t>
            </a:r>
            <a:endParaRPr sz="1350">
              <a:solidFill>
                <a:schemeClr val="dk1"/>
              </a:solidFill>
            </a:endParaRPr>
          </a:p>
          <a:p>
            <a:pPr marL="457200" marR="457200" lvl="0" indent="-314325" algn="l" rtl="0">
              <a:lnSpc>
                <a:spcPct val="163636"/>
              </a:lnSpc>
              <a:spcBef>
                <a:spcPts val="0"/>
              </a:spcBef>
              <a:spcAft>
                <a:spcPts val="0"/>
              </a:spcAft>
              <a:buClr>
                <a:schemeClr val="dk1"/>
              </a:buClr>
              <a:buSzPts val="1350"/>
              <a:buFont typeface="Arial"/>
              <a:buChar char="●"/>
            </a:pPr>
            <a:r>
              <a:rPr lang="en" sz="1350">
                <a:solidFill>
                  <a:schemeClr val="dk1"/>
                </a:solidFill>
              </a:rPr>
              <a:t>RDA (Research Data Alliance) PITTS Horizon 2020</a:t>
            </a:r>
            <a:endParaRPr sz="1350">
              <a:solidFill>
                <a:schemeClr val="dk1"/>
              </a:solidFill>
            </a:endParaRPr>
          </a:p>
          <a:p>
            <a:pPr marL="457200" marR="457200" lvl="0" indent="-295275" algn="l" rtl="0">
              <a:lnSpc>
                <a:spcPct val="163636"/>
              </a:lnSpc>
              <a:spcBef>
                <a:spcPts val="0"/>
              </a:spcBef>
              <a:spcAft>
                <a:spcPts val="0"/>
              </a:spcAft>
              <a:buClr>
                <a:schemeClr val="dk1"/>
              </a:buClr>
              <a:buSzPts val="1050"/>
              <a:buFont typeface="Arial"/>
              <a:buChar char="●"/>
            </a:pPr>
            <a:r>
              <a:rPr lang="en" sz="1350">
                <a:solidFill>
                  <a:schemeClr val="dk1"/>
                </a:solidFill>
              </a:rPr>
              <a:t>CESSDA SaW H2020-EU.1.4.1.1 Horizon 2020</a:t>
            </a:r>
            <a:endParaRPr sz="1350">
              <a:solidFill>
                <a:schemeClr val="dk1"/>
              </a:solidFill>
            </a:endParaRPr>
          </a:p>
          <a:p>
            <a:pPr marL="0" lvl="0" indent="0" algn="l" rtl="0">
              <a:spcBef>
                <a:spcPts val="2400"/>
              </a:spcBef>
              <a:spcAft>
                <a:spcPts val="0"/>
              </a:spcAft>
              <a:buNone/>
            </a:pPr>
            <a:endParaRPr sz="2100"/>
          </a:p>
        </p:txBody>
      </p:sp>
      <p:sp>
        <p:nvSpPr>
          <p:cNvPr id="132" name="Google Shape;132;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2</a:t>
            </a:fld>
            <a:endParaRPr/>
          </a:p>
        </p:txBody>
      </p:sp>
      <p:pic>
        <p:nvPicPr>
          <p:cNvPr id="133" name="Google Shape;133;p26"/>
          <p:cNvPicPr preferRelativeResize="0"/>
          <p:nvPr/>
        </p:nvPicPr>
        <p:blipFill>
          <a:blip r:embed="rId3">
            <a:alphaModFix/>
          </a:blip>
          <a:stretch>
            <a:fillRect/>
          </a:stretch>
        </p:blipFill>
        <p:spPr>
          <a:xfrm>
            <a:off x="5812375" y="1093925"/>
            <a:ext cx="2979326" cy="3474949"/>
          </a:xfrm>
          <a:prstGeom prst="rect">
            <a:avLst/>
          </a:prstGeom>
          <a:noFill/>
          <a:ln>
            <a:noFill/>
          </a:ln>
        </p:spPr>
      </p:pic>
      <p:sp>
        <p:nvSpPr>
          <p:cNvPr id="134" name="Google Shape;134;p26"/>
          <p:cNvSpPr txBox="1"/>
          <p:nvPr/>
        </p:nvSpPr>
        <p:spPr>
          <a:xfrm>
            <a:off x="3587750" y="4497925"/>
            <a:ext cx="16530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Source: </a:t>
            </a:r>
            <a:r>
              <a:rPr lang="en" u="sng">
                <a:solidFill>
                  <a:schemeClr val="hlink"/>
                </a:solidFill>
                <a:hlinkClick r:id="rId4"/>
              </a:rPr>
              <a:t>LinkedIn</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44"/>
          <p:cNvSpPr txBox="1">
            <a:spLocks noGrp="1"/>
          </p:cNvSpPr>
          <p:nvPr>
            <p:ph type="title"/>
          </p:nvPr>
        </p:nvSpPr>
        <p:spPr>
          <a:xfrm>
            <a:off x="311700" y="445025"/>
            <a:ext cx="8520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000"/>
              <a:t>SKOSMOS framework to discover ontologies</a:t>
            </a:r>
            <a:endParaRPr sz="2000"/>
          </a:p>
        </p:txBody>
      </p:sp>
      <p:sp>
        <p:nvSpPr>
          <p:cNvPr id="258" name="Google Shape;258;p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20</a:t>
            </a:fld>
            <a:endParaRPr/>
          </a:p>
        </p:txBody>
      </p:sp>
      <p:pic>
        <p:nvPicPr>
          <p:cNvPr id="259" name="Google Shape;259;p44"/>
          <p:cNvPicPr preferRelativeResize="0"/>
          <p:nvPr/>
        </p:nvPicPr>
        <p:blipFill>
          <a:blip r:embed="rId3">
            <a:alphaModFix/>
          </a:blip>
          <a:stretch>
            <a:fillRect/>
          </a:stretch>
        </p:blipFill>
        <p:spPr>
          <a:xfrm>
            <a:off x="457200" y="1093925"/>
            <a:ext cx="5348516" cy="3820977"/>
          </a:xfrm>
          <a:prstGeom prst="rect">
            <a:avLst/>
          </a:prstGeom>
          <a:noFill/>
          <a:ln>
            <a:noFill/>
          </a:ln>
        </p:spPr>
      </p:pic>
      <p:sp>
        <p:nvSpPr>
          <p:cNvPr id="260" name="Google Shape;260;p44"/>
          <p:cNvSpPr txBox="1"/>
          <p:nvPr/>
        </p:nvSpPr>
        <p:spPr>
          <a:xfrm>
            <a:off x="5901275" y="1183225"/>
            <a:ext cx="3119700" cy="38211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SKOSMOS is developed in Europe by the National Library of Finland (NLF)</a:t>
            </a:r>
            <a:endParaRPr/>
          </a:p>
          <a:p>
            <a:pPr marL="457200" lvl="0" indent="-317500" algn="l" rtl="0">
              <a:spcBef>
                <a:spcPts val="0"/>
              </a:spcBef>
              <a:spcAft>
                <a:spcPts val="0"/>
              </a:spcAft>
              <a:buSzPts val="1400"/>
              <a:buChar char="●"/>
            </a:pPr>
            <a:r>
              <a:rPr lang="en"/>
              <a:t>active global user community </a:t>
            </a:r>
            <a:endParaRPr/>
          </a:p>
          <a:p>
            <a:pPr marL="457200" lvl="0" indent="-317500" algn="l" rtl="0">
              <a:spcBef>
                <a:spcPts val="0"/>
              </a:spcBef>
              <a:spcAft>
                <a:spcPts val="0"/>
              </a:spcAft>
              <a:buSzPts val="1400"/>
              <a:buChar char="●"/>
            </a:pPr>
            <a:r>
              <a:rPr lang="en"/>
              <a:t>search and browsing interface for SKOS concept</a:t>
            </a:r>
            <a:endParaRPr/>
          </a:p>
          <a:p>
            <a:pPr marL="457200" lvl="0" indent="-317500" algn="l" rtl="0">
              <a:spcBef>
                <a:spcPts val="0"/>
              </a:spcBef>
              <a:spcAft>
                <a:spcPts val="0"/>
              </a:spcAft>
              <a:buSzPts val="1400"/>
              <a:buChar char="●"/>
            </a:pPr>
            <a:r>
              <a:rPr lang="en"/>
              <a:t>multilingual vocabularies support</a:t>
            </a:r>
            <a:endParaRPr/>
          </a:p>
          <a:p>
            <a:pPr marL="457200" lvl="0" indent="-317500" algn="l" rtl="0">
              <a:spcBef>
                <a:spcPts val="0"/>
              </a:spcBef>
              <a:spcAft>
                <a:spcPts val="0"/>
              </a:spcAft>
              <a:buSzPts val="1400"/>
              <a:buChar char="●"/>
            </a:pPr>
            <a:r>
              <a:rPr lang="en"/>
              <a:t>used for different use cases (publish vocabularies, build discovery systems, vocabulary visualization)</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45"/>
          <p:cNvSpPr txBox="1">
            <a:spLocks noGrp="1"/>
          </p:cNvSpPr>
          <p:nvPr>
            <p:ph type="title"/>
          </p:nvPr>
        </p:nvSpPr>
        <p:spPr>
          <a:xfrm>
            <a:off x="311700" y="445025"/>
            <a:ext cx="8520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000"/>
              <a:t>External CV support: metadata field could be linked to many ontologies</a:t>
            </a:r>
            <a:endParaRPr sz="2000"/>
          </a:p>
        </p:txBody>
      </p:sp>
      <p:pic>
        <p:nvPicPr>
          <p:cNvPr id="266" name="Google Shape;266;p45"/>
          <p:cNvPicPr preferRelativeResize="0"/>
          <p:nvPr/>
        </p:nvPicPr>
        <p:blipFill>
          <a:blip r:embed="rId3">
            <a:alphaModFix/>
          </a:blip>
          <a:stretch>
            <a:fillRect/>
          </a:stretch>
        </p:blipFill>
        <p:spPr>
          <a:xfrm>
            <a:off x="1371600" y="1170125"/>
            <a:ext cx="6432699" cy="3292277"/>
          </a:xfrm>
          <a:prstGeom prst="rect">
            <a:avLst/>
          </a:prstGeom>
          <a:noFill/>
          <a:ln>
            <a:noFill/>
          </a:ln>
        </p:spPr>
      </p:pic>
      <p:sp>
        <p:nvSpPr>
          <p:cNvPr id="267" name="Google Shape;267;p45"/>
          <p:cNvSpPr txBox="1"/>
          <p:nvPr/>
        </p:nvSpPr>
        <p:spPr>
          <a:xfrm>
            <a:off x="1813150" y="4520850"/>
            <a:ext cx="6594900" cy="48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Language switch in Dataverse will change the language terms!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46"/>
          <p:cNvSpPr txBox="1">
            <a:spLocks noGrp="1"/>
          </p:cNvSpPr>
          <p:nvPr>
            <p:ph type="title"/>
          </p:nvPr>
        </p:nvSpPr>
        <p:spPr>
          <a:xfrm>
            <a:off x="628650" y="273845"/>
            <a:ext cx="7886700" cy="994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1"/>
              </a:buClr>
              <a:buSzPts val="2400"/>
              <a:buFont typeface="Arial"/>
              <a:buNone/>
            </a:pPr>
            <a:r>
              <a:rPr lang="en" sz="2000">
                <a:solidFill>
                  <a:srgbClr val="000000"/>
                </a:solidFill>
              </a:rPr>
              <a:t>Dataverse App Store </a:t>
            </a:r>
            <a:endParaRPr sz="2000">
              <a:solidFill>
                <a:srgbClr val="000000"/>
              </a:solidFill>
            </a:endParaRPr>
          </a:p>
        </p:txBody>
      </p:sp>
      <p:sp>
        <p:nvSpPr>
          <p:cNvPr id="273" name="Google Shape;273;p46"/>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rgbClr val="595959"/>
              </a:buClr>
              <a:buSzPts val="800"/>
              <a:buNone/>
            </a:pPr>
            <a:r>
              <a:rPr lang="en" sz="1800">
                <a:solidFill>
                  <a:srgbClr val="000000"/>
                </a:solidFill>
                <a:latin typeface="Arial"/>
                <a:ea typeface="Arial"/>
                <a:cs typeface="Arial"/>
                <a:sym typeface="Arial"/>
              </a:rPr>
              <a:t>Let’s build different services out of tools!</a:t>
            </a:r>
            <a:endParaRPr sz="1800">
              <a:solidFill>
                <a:srgbClr val="000000"/>
              </a:solidFill>
              <a:latin typeface="Arial"/>
              <a:ea typeface="Arial"/>
              <a:cs typeface="Arial"/>
              <a:sym typeface="Arial"/>
            </a:endParaRPr>
          </a:p>
          <a:p>
            <a:pPr marL="0" lvl="0" indent="0" algn="l" rtl="0">
              <a:lnSpc>
                <a:spcPct val="115000"/>
              </a:lnSpc>
              <a:spcBef>
                <a:spcPts val="1600"/>
              </a:spcBef>
              <a:spcAft>
                <a:spcPts val="0"/>
              </a:spcAft>
              <a:buClr>
                <a:srgbClr val="595959"/>
              </a:buClr>
              <a:buSzPts val="800"/>
              <a:buNone/>
            </a:pPr>
            <a:r>
              <a:rPr lang="en" sz="1800">
                <a:solidFill>
                  <a:srgbClr val="000000"/>
                </a:solidFill>
                <a:latin typeface="Arial"/>
                <a:ea typeface="Arial"/>
                <a:cs typeface="Arial"/>
                <a:sym typeface="Arial"/>
              </a:rPr>
              <a:t>Data preview: DDI Explorer, Spreadsheet/CSV, PDF, Text files, HTML, Images, video render, audio, JSON, GeoJSON/Shapefiles/Map, XML</a:t>
            </a:r>
            <a:endParaRPr sz="1800">
              <a:solidFill>
                <a:srgbClr val="000000"/>
              </a:solidFill>
              <a:latin typeface="Arial"/>
              <a:ea typeface="Arial"/>
              <a:cs typeface="Arial"/>
              <a:sym typeface="Arial"/>
            </a:endParaRPr>
          </a:p>
          <a:p>
            <a:pPr marL="0" lvl="0" indent="0" algn="l" rtl="0">
              <a:lnSpc>
                <a:spcPct val="115000"/>
              </a:lnSpc>
              <a:spcBef>
                <a:spcPts val="1600"/>
              </a:spcBef>
              <a:spcAft>
                <a:spcPts val="0"/>
              </a:spcAft>
              <a:buClr>
                <a:srgbClr val="595959"/>
              </a:buClr>
              <a:buSzPts val="800"/>
              <a:buNone/>
            </a:pPr>
            <a:r>
              <a:rPr lang="en" sz="1800">
                <a:solidFill>
                  <a:srgbClr val="000000"/>
                </a:solidFill>
                <a:latin typeface="Arial"/>
                <a:ea typeface="Arial"/>
                <a:cs typeface="Arial"/>
                <a:sym typeface="Arial"/>
              </a:rPr>
              <a:t>Interoperability: external controlled vocabularies (CESSDA CV Manager)</a:t>
            </a:r>
            <a:endParaRPr sz="1800">
              <a:solidFill>
                <a:srgbClr val="000000"/>
              </a:solidFill>
              <a:latin typeface="Arial"/>
              <a:ea typeface="Arial"/>
              <a:cs typeface="Arial"/>
              <a:sym typeface="Arial"/>
            </a:endParaRPr>
          </a:p>
          <a:p>
            <a:pPr marL="0" lvl="0" indent="0" algn="l" rtl="0">
              <a:lnSpc>
                <a:spcPct val="115000"/>
              </a:lnSpc>
              <a:spcBef>
                <a:spcPts val="1600"/>
              </a:spcBef>
              <a:spcAft>
                <a:spcPts val="0"/>
              </a:spcAft>
              <a:buClr>
                <a:srgbClr val="595959"/>
              </a:buClr>
              <a:buSzPts val="800"/>
              <a:buNone/>
            </a:pPr>
            <a:r>
              <a:rPr lang="en" sz="1800">
                <a:solidFill>
                  <a:srgbClr val="000000"/>
                </a:solidFill>
                <a:latin typeface="Arial"/>
                <a:ea typeface="Arial"/>
                <a:cs typeface="Arial"/>
                <a:sym typeface="Arial"/>
              </a:rPr>
              <a:t>Data processing: NESSTAR DDI migration tool</a:t>
            </a:r>
            <a:endParaRPr sz="1800">
              <a:solidFill>
                <a:srgbClr val="000000"/>
              </a:solidFill>
              <a:latin typeface="Arial"/>
              <a:ea typeface="Arial"/>
              <a:cs typeface="Arial"/>
              <a:sym typeface="Arial"/>
            </a:endParaRPr>
          </a:p>
          <a:p>
            <a:pPr marL="0" lvl="0" indent="0" algn="l" rtl="0">
              <a:lnSpc>
                <a:spcPct val="115000"/>
              </a:lnSpc>
              <a:spcBef>
                <a:spcPts val="1600"/>
              </a:spcBef>
              <a:spcAft>
                <a:spcPts val="0"/>
              </a:spcAft>
              <a:buClr>
                <a:srgbClr val="595959"/>
              </a:buClr>
              <a:buSzPts val="800"/>
              <a:buNone/>
            </a:pPr>
            <a:r>
              <a:rPr lang="en" sz="1800">
                <a:solidFill>
                  <a:srgbClr val="000000"/>
                </a:solidFill>
                <a:latin typeface="Arial"/>
                <a:ea typeface="Arial"/>
                <a:cs typeface="Arial"/>
                <a:sym typeface="Arial"/>
              </a:rPr>
              <a:t>Linked Data: RDF compliance </a:t>
            </a:r>
            <a:r>
              <a:rPr lang="en" sz="1800">
                <a:solidFill>
                  <a:srgbClr val="000000"/>
                </a:solidFill>
              </a:rPr>
              <a:t>(FAIR Data Point)</a:t>
            </a:r>
            <a:endParaRPr sz="1800">
              <a:solidFill>
                <a:srgbClr val="000000"/>
              </a:solidFill>
              <a:latin typeface="Arial"/>
              <a:ea typeface="Arial"/>
              <a:cs typeface="Arial"/>
              <a:sym typeface="Arial"/>
            </a:endParaRPr>
          </a:p>
          <a:p>
            <a:pPr marL="0" lvl="0" indent="0" algn="l" rtl="0">
              <a:lnSpc>
                <a:spcPct val="115000"/>
              </a:lnSpc>
              <a:spcBef>
                <a:spcPts val="1600"/>
              </a:spcBef>
              <a:spcAft>
                <a:spcPts val="0"/>
              </a:spcAft>
              <a:buClr>
                <a:srgbClr val="595959"/>
              </a:buClr>
              <a:buSzPts val="800"/>
              <a:buNone/>
            </a:pPr>
            <a:r>
              <a:rPr lang="en" sz="1800">
                <a:solidFill>
                  <a:srgbClr val="000000"/>
                </a:solidFill>
                <a:latin typeface="Arial"/>
                <a:ea typeface="Arial"/>
                <a:cs typeface="Arial"/>
                <a:sym typeface="Arial"/>
              </a:rPr>
              <a:t>Federated login as a service (OAuth/Shibboleth in the same installation)</a:t>
            </a:r>
            <a:endParaRPr sz="1800">
              <a:solidFill>
                <a:srgbClr val="000000"/>
              </a:solidFill>
              <a:latin typeface="Arial"/>
              <a:ea typeface="Arial"/>
              <a:cs typeface="Arial"/>
              <a:sym typeface="Arial"/>
            </a:endParaRPr>
          </a:p>
          <a:p>
            <a:pPr marL="0" lvl="0" indent="0" algn="l" rtl="0">
              <a:lnSpc>
                <a:spcPct val="90000"/>
              </a:lnSpc>
              <a:spcBef>
                <a:spcPts val="1600"/>
              </a:spcBef>
              <a:spcAft>
                <a:spcPts val="0"/>
              </a:spcAft>
              <a:buClr>
                <a:schemeClr val="accent1"/>
              </a:buClr>
              <a:buSzPts val="2100"/>
              <a:buNone/>
            </a:pPr>
            <a:endParaRPr sz="1100">
              <a:solidFill>
                <a:srgbClr val="000000"/>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47"/>
          <p:cNvSpPr txBox="1">
            <a:spLocks noGrp="1"/>
          </p:cNvSpPr>
          <p:nvPr>
            <p:ph type="title"/>
          </p:nvPr>
        </p:nvSpPr>
        <p:spPr>
          <a:xfrm>
            <a:off x="628650" y="273849"/>
            <a:ext cx="7886700" cy="770700"/>
          </a:xfrm>
          <a:prstGeom prst="rect">
            <a:avLst/>
          </a:prstGeom>
        </p:spPr>
        <p:txBody>
          <a:bodyPr spcFirstLastPara="1" wrap="square" lIns="68575" tIns="34275" rIns="68575" bIns="34275" anchor="t" anchorCtr="0">
            <a:noAutofit/>
          </a:bodyPr>
          <a:lstStyle/>
          <a:p>
            <a:pPr marL="0" lvl="0" indent="0" algn="ctr" rtl="0">
              <a:spcBef>
                <a:spcPts val="0"/>
              </a:spcBef>
              <a:spcAft>
                <a:spcPts val="0"/>
              </a:spcAft>
              <a:buNone/>
            </a:pPr>
            <a:r>
              <a:rPr lang="en">
                <a:solidFill>
                  <a:srgbClr val="000000"/>
                </a:solidFill>
              </a:rPr>
              <a:t>Dataverse Spreadsheet Previewer</a:t>
            </a:r>
            <a:endParaRPr>
              <a:solidFill>
                <a:srgbClr val="000000"/>
              </a:solidFill>
            </a:endParaRPr>
          </a:p>
        </p:txBody>
      </p:sp>
      <p:pic>
        <p:nvPicPr>
          <p:cNvPr id="279" name="Google Shape;279;p47"/>
          <p:cNvPicPr preferRelativeResize="0"/>
          <p:nvPr/>
        </p:nvPicPr>
        <p:blipFill>
          <a:blip r:embed="rId3">
            <a:alphaModFix/>
          </a:blip>
          <a:stretch>
            <a:fillRect/>
          </a:stretch>
        </p:blipFill>
        <p:spPr>
          <a:xfrm>
            <a:off x="1676400" y="1115650"/>
            <a:ext cx="5936701" cy="357064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48"/>
          <p:cNvSpPr txBox="1">
            <a:spLocks noGrp="1"/>
          </p:cNvSpPr>
          <p:nvPr>
            <p:ph type="title"/>
          </p:nvPr>
        </p:nvSpPr>
        <p:spPr>
          <a:xfrm>
            <a:off x="311700" y="216425"/>
            <a:ext cx="8520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000"/>
              <a:t>Dataverse and CLARIN tools integration</a:t>
            </a:r>
            <a:endParaRPr sz="2000"/>
          </a:p>
        </p:txBody>
      </p:sp>
      <p:pic>
        <p:nvPicPr>
          <p:cNvPr id="285" name="Google Shape;285;p48"/>
          <p:cNvPicPr preferRelativeResize="0"/>
          <p:nvPr/>
        </p:nvPicPr>
        <p:blipFill>
          <a:blip r:embed="rId3">
            <a:alphaModFix/>
          </a:blip>
          <a:stretch>
            <a:fillRect/>
          </a:stretch>
        </p:blipFill>
        <p:spPr>
          <a:xfrm>
            <a:off x="381000" y="1170125"/>
            <a:ext cx="4283176" cy="3820975"/>
          </a:xfrm>
          <a:prstGeom prst="rect">
            <a:avLst/>
          </a:prstGeom>
          <a:noFill/>
          <a:ln>
            <a:noFill/>
          </a:ln>
        </p:spPr>
      </p:pic>
      <p:pic>
        <p:nvPicPr>
          <p:cNvPr id="286" name="Google Shape;286;p48"/>
          <p:cNvPicPr preferRelativeResize="0"/>
          <p:nvPr/>
        </p:nvPicPr>
        <p:blipFill>
          <a:blip r:embed="rId4">
            <a:alphaModFix/>
          </a:blip>
          <a:stretch>
            <a:fillRect/>
          </a:stretch>
        </p:blipFill>
        <p:spPr>
          <a:xfrm>
            <a:off x="4816575" y="1170125"/>
            <a:ext cx="4175027" cy="382097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49"/>
          <p:cNvSpPr txBox="1">
            <a:spLocks noGrp="1"/>
          </p:cNvSpPr>
          <p:nvPr>
            <p:ph type="title"/>
          </p:nvPr>
        </p:nvSpPr>
        <p:spPr>
          <a:xfrm>
            <a:off x="311700" y="368825"/>
            <a:ext cx="8520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000"/>
              <a:t>Make Data Count metrics</a:t>
            </a:r>
            <a:endParaRPr sz="2000"/>
          </a:p>
        </p:txBody>
      </p:sp>
      <p:sp>
        <p:nvSpPr>
          <p:cNvPr id="292" name="Google Shape;292;p49"/>
          <p:cNvSpPr txBox="1">
            <a:spLocks noGrp="1"/>
          </p:cNvSpPr>
          <p:nvPr>
            <p:ph type="body" idx="1"/>
          </p:nvPr>
        </p:nvSpPr>
        <p:spPr>
          <a:xfrm>
            <a:off x="311700" y="1152475"/>
            <a:ext cx="8520600" cy="3416400"/>
          </a:xfrm>
          <a:prstGeom prst="rect">
            <a:avLst/>
          </a:prstGeom>
        </p:spPr>
        <p:txBody>
          <a:bodyPr spcFirstLastPara="1" wrap="square" lIns="91425" tIns="91425" rIns="91425" bIns="91425" anchor="ctr" anchorCtr="0">
            <a:noAutofit/>
          </a:bodyPr>
          <a:lstStyle/>
          <a:p>
            <a:pPr marL="0" lvl="0" indent="0" algn="l" rtl="0">
              <a:spcBef>
                <a:spcPts val="1200"/>
              </a:spcBef>
              <a:spcAft>
                <a:spcPts val="0"/>
              </a:spcAft>
              <a:buNone/>
            </a:pPr>
            <a:r>
              <a:rPr lang="en" sz="1600">
                <a:solidFill>
                  <a:schemeClr val="dk1"/>
                </a:solidFill>
              </a:rPr>
              <a:t>Make Data Count is part of a broader Research Data Alliance (RDA) Data Usage Metrics Working Group which helped to produce a specification called the COUNTER Code of Practice for Research Data.</a:t>
            </a:r>
            <a:endParaRPr sz="1600">
              <a:solidFill>
                <a:schemeClr val="dk1"/>
              </a:solidFill>
            </a:endParaRPr>
          </a:p>
          <a:p>
            <a:pPr marL="0" lvl="0" indent="0" algn="l" rtl="0">
              <a:spcBef>
                <a:spcPts val="1200"/>
              </a:spcBef>
              <a:spcAft>
                <a:spcPts val="0"/>
              </a:spcAft>
              <a:buClr>
                <a:schemeClr val="dk1"/>
              </a:buClr>
              <a:buSzPts val="1100"/>
              <a:buFont typeface="Arial"/>
              <a:buNone/>
            </a:pPr>
            <a:r>
              <a:rPr lang="en" sz="1600">
                <a:solidFill>
                  <a:schemeClr val="dk1"/>
                </a:solidFill>
              </a:rPr>
              <a:t>The following metrics can be downloaded directly from the DataCite hub for datasets hosted by Dataverse installations:</a:t>
            </a:r>
            <a:endParaRPr sz="1600">
              <a:solidFill>
                <a:schemeClr val="dk1"/>
              </a:solidFill>
            </a:endParaRPr>
          </a:p>
          <a:p>
            <a:pPr marL="457200" lvl="0" indent="-330200" algn="l" rtl="0">
              <a:spcBef>
                <a:spcPts val="1200"/>
              </a:spcBef>
              <a:spcAft>
                <a:spcPts val="0"/>
              </a:spcAft>
              <a:buClr>
                <a:schemeClr val="dk1"/>
              </a:buClr>
              <a:buSzPts val="1600"/>
              <a:buChar char="●"/>
            </a:pPr>
            <a:r>
              <a:rPr lang="en" sz="1600">
                <a:solidFill>
                  <a:schemeClr val="dk1"/>
                </a:solidFill>
              </a:rPr>
              <a:t>Total Views for a Dataset</a:t>
            </a:r>
            <a:endParaRPr sz="1600">
              <a:solidFill>
                <a:schemeClr val="dk1"/>
              </a:solidFill>
            </a:endParaRPr>
          </a:p>
          <a:p>
            <a:pPr marL="457200" lvl="0" indent="-330200" algn="l" rtl="0">
              <a:spcBef>
                <a:spcPts val="0"/>
              </a:spcBef>
              <a:spcAft>
                <a:spcPts val="0"/>
              </a:spcAft>
              <a:buClr>
                <a:schemeClr val="dk1"/>
              </a:buClr>
              <a:buSzPts val="1600"/>
              <a:buChar char="●"/>
            </a:pPr>
            <a:r>
              <a:rPr lang="en" sz="1600">
                <a:solidFill>
                  <a:schemeClr val="dk1"/>
                </a:solidFill>
              </a:rPr>
              <a:t>Unique Views for a Dataset</a:t>
            </a:r>
            <a:endParaRPr sz="1600">
              <a:solidFill>
                <a:schemeClr val="dk1"/>
              </a:solidFill>
            </a:endParaRPr>
          </a:p>
          <a:p>
            <a:pPr marL="457200" lvl="0" indent="-330200" algn="l" rtl="0">
              <a:spcBef>
                <a:spcPts val="0"/>
              </a:spcBef>
              <a:spcAft>
                <a:spcPts val="0"/>
              </a:spcAft>
              <a:buClr>
                <a:schemeClr val="dk1"/>
              </a:buClr>
              <a:buSzPts val="1600"/>
              <a:buChar char="●"/>
            </a:pPr>
            <a:r>
              <a:rPr lang="en" sz="1600">
                <a:solidFill>
                  <a:schemeClr val="dk1"/>
                </a:solidFill>
              </a:rPr>
              <a:t>Total Downloads for a Dataset</a:t>
            </a:r>
            <a:endParaRPr sz="1600">
              <a:solidFill>
                <a:schemeClr val="dk1"/>
              </a:solidFill>
            </a:endParaRPr>
          </a:p>
          <a:p>
            <a:pPr marL="457200" lvl="0" indent="-330200" algn="l" rtl="0">
              <a:spcBef>
                <a:spcPts val="0"/>
              </a:spcBef>
              <a:spcAft>
                <a:spcPts val="0"/>
              </a:spcAft>
              <a:buClr>
                <a:schemeClr val="dk1"/>
              </a:buClr>
              <a:buSzPts val="1600"/>
              <a:buChar char="●"/>
            </a:pPr>
            <a:r>
              <a:rPr lang="en" sz="1600">
                <a:solidFill>
                  <a:schemeClr val="dk1"/>
                </a:solidFill>
              </a:rPr>
              <a:t>Downloads for a Dataset</a:t>
            </a:r>
            <a:endParaRPr sz="1600">
              <a:solidFill>
                <a:schemeClr val="dk1"/>
              </a:solidFill>
            </a:endParaRPr>
          </a:p>
          <a:p>
            <a:pPr marL="457200" lvl="0" indent="-330200" algn="l" rtl="0">
              <a:spcBef>
                <a:spcPts val="0"/>
              </a:spcBef>
              <a:spcAft>
                <a:spcPts val="0"/>
              </a:spcAft>
              <a:buClr>
                <a:schemeClr val="dk1"/>
              </a:buClr>
              <a:buSzPts val="1600"/>
              <a:buChar char="●"/>
            </a:pPr>
            <a:r>
              <a:rPr lang="en" sz="1600">
                <a:solidFill>
                  <a:schemeClr val="dk1"/>
                </a:solidFill>
              </a:rPr>
              <a:t>Citations for a Dataset (via Crossref)</a:t>
            </a:r>
            <a:endParaRPr sz="1600">
              <a:solidFill>
                <a:schemeClr val="dk1"/>
              </a:solidFill>
            </a:endParaRPr>
          </a:p>
          <a:p>
            <a:pPr marL="0" lvl="0" indent="0" algn="l" rtl="0">
              <a:spcBef>
                <a:spcPts val="1200"/>
              </a:spcBef>
              <a:spcAft>
                <a:spcPts val="0"/>
              </a:spcAft>
              <a:buNone/>
            </a:pPr>
            <a:r>
              <a:rPr lang="en" sz="1600" u="sng">
                <a:solidFill>
                  <a:schemeClr val="hlink"/>
                </a:solidFill>
                <a:hlinkClick r:id="rId3"/>
              </a:rPr>
              <a:t>Dataverse Metrics API </a:t>
            </a:r>
            <a:r>
              <a:rPr lang="en" sz="1600">
                <a:solidFill>
                  <a:schemeClr val="dk1"/>
                </a:solidFill>
              </a:rPr>
              <a:t>is a powerful source for BI tools used for the Data Landscape monitoring.</a:t>
            </a:r>
            <a:endParaRPr sz="1600">
              <a:solidFill>
                <a:schemeClr val="dk1"/>
              </a:solidFill>
            </a:endParaRPr>
          </a:p>
          <a:p>
            <a:pPr marL="0" lvl="0" indent="0" algn="l" rtl="0">
              <a:spcBef>
                <a:spcPts val="0"/>
              </a:spcBef>
              <a:spcAft>
                <a:spcPts val="0"/>
              </a:spcAft>
              <a:buNone/>
            </a:pPr>
            <a:endParaRPr sz="16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50"/>
          <p:cNvSpPr txBox="1">
            <a:spLocks noGrp="1"/>
          </p:cNvSpPr>
          <p:nvPr>
            <p:ph type="title"/>
          </p:nvPr>
        </p:nvSpPr>
        <p:spPr>
          <a:xfrm>
            <a:off x="311700" y="445025"/>
            <a:ext cx="8520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000"/>
              <a:t>Dataverse Metrics from 30+ repositories</a:t>
            </a:r>
            <a:endParaRPr sz="2000"/>
          </a:p>
        </p:txBody>
      </p:sp>
      <p:sp>
        <p:nvSpPr>
          <p:cNvPr id="298" name="Google Shape;298;p50"/>
          <p:cNvSpPr txBox="1">
            <a:spLocks noGrp="1"/>
          </p:cNvSpPr>
          <p:nvPr>
            <p:ph type="body" idx="1"/>
          </p:nvPr>
        </p:nvSpPr>
        <p:spPr>
          <a:xfrm>
            <a:off x="311700" y="4281325"/>
            <a:ext cx="8520600" cy="28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Source: </a:t>
            </a:r>
            <a:r>
              <a:rPr lang="en" u="sng">
                <a:solidFill>
                  <a:schemeClr val="hlink"/>
                </a:solidFill>
                <a:hlinkClick r:id="rId3"/>
              </a:rPr>
              <a:t>Metrics</a:t>
            </a:r>
            <a:endParaRPr/>
          </a:p>
        </p:txBody>
      </p:sp>
      <p:pic>
        <p:nvPicPr>
          <p:cNvPr id="299" name="Google Shape;299;p50"/>
          <p:cNvPicPr preferRelativeResize="0"/>
          <p:nvPr/>
        </p:nvPicPr>
        <p:blipFill>
          <a:blip r:embed="rId4">
            <a:alphaModFix/>
          </a:blip>
          <a:stretch>
            <a:fillRect/>
          </a:stretch>
        </p:blipFill>
        <p:spPr>
          <a:xfrm>
            <a:off x="381000" y="1170125"/>
            <a:ext cx="2860449" cy="3111201"/>
          </a:xfrm>
          <a:prstGeom prst="rect">
            <a:avLst/>
          </a:prstGeom>
          <a:noFill/>
          <a:ln>
            <a:noFill/>
          </a:ln>
        </p:spPr>
      </p:pic>
      <p:pic>
        <p:nvPicPr>
          <p:cNvPr id="300" name="Google Shape;300;p50"/>
          <p:cNvPicPr preferRelativeResize="0"/>
          <p:nvPr/>
        </p:nvPicPr>
        <p:blipFill>
          <a:blip r:embed="rId5">
            <a:alphaModFix/>
          </a:blip>
          <a:stretch>
            <a:fillRect/>
          </a:stretch>
        </p:blipFill>
        <p:spPr>
          <a:xfrm>
            <a:off x="6098625" y="1061425"/>
            <a:ext cx="2730324" cy="3507601"/>
          </a:xfrm>
          <a:prstGeom prst="rect">
            <a:avLst/>
          </a:prstGeom>
          <a:noFill/>
          <a:ln>
            <a:noFill/>
          </a:ln>
        </p:spPr>
      </p:pic>
      <p:pic>
        <p:nvPicPr>
          <p:cNvPr id="301" name="Google Shape;301;p50"/>
          <p:cNvPicPr preferRelativeResize="0"/>
          <p:nvPr/>
        </p:nvPicPr>
        <p:blipFill>
          <a:blip r:embed="rId6">
            <a:alphaModFix/>
          </a:blip>
          <a:stretch>
            <a:fillRect/>
          </a:stretch>
        </p:blipFill>
        <p:spPr>
          <a:xfrm>
            <a:off x="3470050" y="1170125"/>
            <a:ext cx="2552376" cy="2990663"/>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51"/>
          <p:cNvSpPr txBox="1">
            <a:spLocks noGrp="1"/>
          </p:cNvSpPr>
          <p:nvPr>
            <p:ph type="title"/>
          </p:nvPr>
        </p:nvSpPr>
        <p:spPr>
          <a:xfrm>
            <a:off x="628650" y="273845"/>
            <a:ext cx="7886700" cy="994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1"/>
              </a:buClr>
              <a:buSzPts val="2400"/>
              <a:buFont typeface="Arial"/>
              <a:buNone/>
            </a:pPr>
            <a:r>
              <a:rPr lang="en" sz="2000">
                <a:solidFill>
                  <a:srgbClr val="000000"/>
                </a:solidFill>
              </a:rPr>
              <a:t>Multilingual support</a:t>
            </a:r>
            <a:endParaRPr sz="2000">
              <a:solidFill>
                <a:srgbClr val="000000"/>
              </a:solidFill>
            </a:endParaRPr>
          </a:p>
        </p:txBody>
      </p:sp>
      <p:sp>
        <p:nvSpPr>
          <p:cNvPr id="307" name="Google Shape;307;p51"/>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rgbClr val="595959"/>
              </a:buClr>
              <a:buSzPts val="800"/>
              <a:buNone/>
            </a:pPr>
            <a:r>
              <a:rPr lang="en" sz="1800">
                <a:solidFill>
                  <a:srgbClr val="000000"/>
                </a:solidFill>
                <a:latin typeface="Arial"/>
                <a:ea typeface="Arial"/>
                <a:cs typeface="Arial"/>
                <a:sym typeface="Arial"/>
              </a:rPr>
              <a:t>Dataverse</a:t>
            </a:r>
            <a:r>
              <a:rPr lang="en" sz="1800">
                <a:solidFill>
                  <a:srgbClr val="000000"/>
                </a:solidFill>
              </a:rPr>
              <a:t> SSHOC</a:t>
            </a:r>
            <a:r>
              <a:rPr lang="en" sz="1800">
                <a:solidFill>
                  <a:srgbClr val="000000"/>
                </a:solidFill>
                <a:latin typeface="Arial"/>
                <a:ea typeface="Arial"/>
                <a:cs typeface="Arial"/>
                <a:sym typeface="Arial"/>
              </a:rPr>
              <a:t> will run Weblate as a service for the user interface, metadata schema and SOLR translation. </a:t>
            </a:r>
            <a:endParaRPr sz="1800">
              <a:solidFill>
                <a:srgbClr val="000000"/>
              </a:solidFill>
              <a:latin typeface="Arial"/>
              <a:ea typeface="Arial"/>
              <a:cs typeface="Arial"/>
              <a:sym typeface="Arial"/>
            </a:endParaRPr>
          </a:p>
          <a:p>
            <a:pPr marL="0" lvl="0" indent="0" algn="l" rtl="0">
              <a:lnSpc>
                <a:spcPct val="115000"/>
              </a:lnSpc>
              <a:spcBef>
                <a:spcPts val="1600"/>
              </a:spcBef>
              <a:spcAft>
                <a:spcPts val="0"/>
              </a:spcAft>
              <a:buClr>
                <a:srgbClr val="595959"/>
              </a:buClr>
              <a:buSzPts val="800"/>
              <a:buNone/>
            </a:pPr>
            <a:r>
              <a:rPr lang="en" sz="1800">
                <a:solidFill>
                  <a:srgbClr val="000000"/>
                </a:solidFill>
                <a:latin typeface="Arial"/>
                <a:ea typeface="Arial"/>
                <a:cs typeface="Arial"/>
                <a:sym typeface="Arial"/>
              </a:rPr>
              <a:t>We’ve developed an experimental but adjustable pipeline for multilingual support that allows to download and synchronize all translations available in Dataverse Consortium github and provides easy access for translators to keep all properties up-to-date.</a:t>
            </a:r>
            <a:endParaRPr sz="1800">
              <a:solidFill>
                <a:srgbClr val="000000"/>
              </a:solidFill>
              <a:latin typeface="Arial"/>
              <a:ea typeface="Arial"/>
              <a:cs typeface="Arial"/>
              <a:sym typeface="Arial"/>
            </a:endParaRPr>
          </a:p>
          <a:p>
            <a:pPr marL="0" lvl="0" indent="0" algn="l" rtl="0">
              <a:lnSpc>
                <a:spcPct val="115000"/>
              </a:lnSpc>
              <a:spcBef>
                <a:spcPts val="1600"/>
              </a:spcBef>
              <a:spcAft>
                <a:spcPts val="0"/>
              </a:spcAft>
              <a:buClr>
                <a:schemeClr val="accent1"/>
              </a:buClr>
              <a:buSzPts val="800"/>
              <a:buNone/>
            </a:pPr>
            <a:endParaRPr sz="1800">
              <a:solidFill>
                <a:srgbClr val="000000"/>
              </a:solidFill>
              <a:latin typeface="Arial"/>
              <a:ea typeface="Arial"/>
              <a:cs typeface="Arial"/>
              <a:sym typeface="Arial"/>
            </a:endParaRPr>
          </a:p>
          <a:p>
            <a:pPr marL="0" lvl="0" indent="0" algn="l" rtl="0">
              <a:lnSpc>
                <a:spcPct val="90000"/>
              </a:lnSpc>
              <a:spcBef>
                <a:spcPts val="1600"/>
              </a:spcBef>
              <a:spcAft>
                <a:spcPts val="0"/>
              </a:spcAft>
              <a:buClr>
                <a:schemeClr val="accent1"/>
              </a:buClr>
              <a:buSzPts val="2100"/>
              <a:buNone/>
            </a:pPr>
            <a:endParaRPr sz="1100">
              <a:solidFill>
                <a:srgbClr val="000000"/>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52"/>
          <p:cNvSpPr txBox="1">
            <a:spLocks noGrp="1"/>
          </p:cNvSpPr>
          <p:nvPr>
            <p:ph type="title"/>
          </p:nvPr>
        </p:nvSpPr>
        <p:spPr>
          <a:xfrm>
            <a:off x="311700" y="445025"/>
            <a:ext cx="8520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000"/>
              <a:t>Dataverse localization with Weblate</a:t>
            </a:r>
            <a:endParaRPr sz="2000"/>
          </a:p>
        </p:txBody>
      </p:sp>
      <p:sp>
        <p:nvSpPr>
          <p:cNvPr id="313" name="Google Shape;313;p52"/>
          <p:cNvSpPr txBox="1">
            <a:spLocks noGrp="1"/>
          </p:cNvSpPr>
          <p:nvPr>
            <p:ph type="body" idx="1"/>
          </p:nvPr>
        </p:nvSpPr>
        <p:spPr>
          <a:xfrm>
            <a:off x="311700" y="1152475"/>
            <a:ext cx="5296800" cy="3416400"/>
          </a:xfrm>
          <a:prstGeom prst="rect">
            <a:avLst/>
          </a:prstGeom>
        </p:spPr>
        <p:txBody>
          <a:bodyPr spcFirstLastPara="1" wrap="square" lIns="91425" tIns="91425" rIns="91425" bIns="91425" anchor="ctr" anchorCtr="0">
            <a:noAutofit/>
          </a:bodyPr>
          <a:lstStyle/>
          <a:p>
            <a:pPr marL="457200" lvl="0" indent="-342900" algn="l" rtl="0">
              <a:spcBef>
                <a:spcPts val="0"/>
              </a:spcBef>
              <a:spcAft>
                <a:spcPts val="0"/>
              </a:spcAft>
              <a:buSzPts val="1800"/>
              <a:buChar char="●"/>
            </a:pPr>
            <a:r>
              <a:rPr lang="en" sz="1800"/>
              <a:t>service to connect files to Weblate in order to translate them in a structured way</a:t>
            </a:r>
            <a:endParaRPr sz="1800"/>
          </a:p>
          <a:p>
            <a:pPr marL="457200" lvl="0" indent="-342900" algn="l" rtl="0">
              <a:spcBef>
                <a:spcPts val="0"/>
              </a:spcBef>
              <a:spcAft>
                <a:spcPts val="0"/>
              </a:spcAft>
              <a:buSzPts val="1800"/>
              <a:buChar char="●"/>
            </a:pPr>
            <a:r>
              <a:rPr lang="en" sz="1800"/>
              <a:t>several options for project visibility: accept translations by the crowd, or only give access to a select group of translators.   </a:t>
            </a:r>
            <a:endParaRPr sz="1800"/>
          </a:p>
          <a:p>
            <a:pPr marL="457200" lvl="0" indent="-342900" algn="l" rtl="0">
              <a:spcBef>
                <a:spcPts val="0"/>
              </a:spcBef>
              <a:spcAft>
                <a:spcPts val="0"/>
              </a:spcAft>
              <a:buSzPts val="1800"/>
              <a:buChar char="●"/>
            </a:pPr>
            <a:r>
              <a:rPr lang="en" sz="1800"/>
              <a:t>Weblate indicates untranslated strings, strings with failing checks, and strings that need approval.   </a:t>
            </a:r>
            <a:endParaRPr sz="1800"/>
          </a:p>
          <a:p>
            <a:pPr marL="457200" lvl="0" indent="-342900" algn="l" rtl="0">
              <a:spcBef>
                <a:spcPts val="0"/>
              </a:spcBef>
              <a:spcAft>
                <a:spcPts val="0"/>
              </a:spcAft>
              <a:buSzPts val="1800"/>
              <a:buChar char="●"/>
            </a:pPr>
            <a:r>
              <a:rPr lang="en" sz="1800"/>
              <a:t>when new strings are added with an upgrade of Dataverse, Weblate can indicate which strings are new and untranslated.   </a:t>
            </a:r>
            <a:endParaRPr sz="1800"/>
          </a:p>
        </p:txBody>
      </p:sp>
      <p:pic>
        <p:nvPicPr>
          <p:cNvPr id="314" name="Google Shape;314;p52"/>
          <p:cNvPicPr preferRelativeResize="0"/>
          <p:nvPr/>
        </p:nvPicPr>
        <p:blipFill>
          <a:blip r:embed="rId3">
            <a:alphaModFix/>
          </a:blip>
          <a:stretch>
            <a:fillRect/>
          </a:stretch>
        </p:blipFill>
        <p:spPr>
          <a:xfrm>
            <a:off x="5743700" y="1138300"/>
            <a:ext cx="3078625" cy="30908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53"/>
          <p:cNvSpPr txBox="1">
            <a:spLocks noGrp="1"/>
          </p:cNvSpPr>
          <p:nvPr>
            <p:ph type="title"/>
          </p:nvPr>
        </p:nvSpPr>
        <p:spPr>
          <a:xfrm>
            <a:off x="311700" y="445025"/>
            <a:ext cx="8520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000"/>
              <a:t>GUI translation with Weblate as a service</a:t>
            </a:r>
            <a:endParaRPr sz="2000"/>
          </a:p>
        </p:txBody>
      </p:sp>
      <p:pic>
        <p:nvPicPr>
          <p:cNvPr id="320" name="Google Shape;320;p53"/>
          <p:cNvPicPr preferRelativeResize="0"/>
          <p:nvPr/>
        </p:nvPicPr>
        <p:blipFill>
          <a:blip r:embed="rId3">
            <a:alphaModFix/>
          </a:blip>
          <a:stretch>
            <a:fillRect/>
          </a:stretch>
        </p:blipFill>
        <p:spPr>
          <a:xfrm>
            <a:off x="381000" y="1170125"/>
            <a:ext cx="8429502" cy="3496100"/>
          </a:xfrm>
          <a:prstGeom prst="rect">
            <a:avLst/>
          </a:prstGeom>
          <a:noFill/>
          <a:ln>
            <a:noFill/>
          </a:ln>
        </p:spPr>
      </p:pic>
      <p:sp>
        <p:nvSpPr>
          <p:cNvPr id="321" name="Google Shape;321;p53"/>
          <p:cNvSpPr txBox="1"/>
          <p:nvPr/>
        </p:nvSpPr>
        <p:spPr>
          <a:xfrm>
            <a:off x="3591850" y="4591825"/>
            <a:ext cx="2451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Source: </a:t>
            </a:r>
            <a:r>
              <a:rPr lang="en" u="sng">
                <a:solidFill>
                  <a:schemeClr val="hlink"/>
                </a:solidFill>
                <a:hlinkClick r:id="rId4"/>
              </a:rPr>
              <a:t>SSHOC Weblate</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7"/>
          <p:cNvSpPr txBox="1">
            <a:spLocks noGrp="1"/>
          </p:cNvSpPr>
          <p:nvPr>
            <p:ph type="title"/>
          </p:nvPr>
        </p:nvSpPr>
        <p:spPr>
          <a:xfrm>
            <a:off x="311700" y="292625"/>
            <a:ext cx="8520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000"/>
              <a:t>About DANS-KNAW</a:t>
            </a:r>
            <a:endParaRPr sz="2000"/>
          </a:p>
        </p:txBody>
      </p:sp>
      <p:sp>
        <p:nvSpPr>
          <p:cNvPr id="140" name="Google Shape;140;p27"/>
          <p:cNvSpPr txBox="1">
            <a:spLocks noGrp="1"/>
          </p:cNvSpPr>
          <p:nvPr>
            <p:ph type="body" idx="1"/>
          </p:nvPr>
        </p:nvSpPr>
        <p:spPr>
          <a:xfrm>
            <a:off x="311700" y="771475"/>
            <a:ext cx="8520600" cy="3416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800">
                <a:solidFill>
                  <a:schemeClr val="dk1"/>
                </a:solidFill>
              </a:rPr>
              <a:t>DANS is the Dutch national centre of expertise and repository for research data. We help researchers make their data available for reuse. This allows researchers to use the data for new research and makes published research verifiable and reproducible. With more than 150,000 datasets and a staff of 60, DANS is one of the leading repositories in Europe.</a:t>
            </a:r>
            <a:endParaRPr sz="1800">
              <a:solidFill>
                <a:schemeClr val="dk1"/>
              </a:solidFill>
            </a:endParaRPr>
          </a:p>
          <a:p>
            <a:pPr marL="0" lvl="0" indent="0" algn="l" rtl="0">
              <a:spcBef>
                <a:spcPts val="0"/>
              </a:spcBef>
              <a:spcAft>
                <a:spcPts val="0"/>
              </a:spcAft>
              <a:buNone/>
            </a:pPr>
            <a:endParaRPr sz="1800">
              <a:solidFill>
                <a:schemeClr val="dk1"/>
              </a:solidFill>
            </a:endParaRPr>
          </a:p>
          <a:p>
            <a:pPr marL="0" lvl="0" indent="0" algn="l" rtl="0">
              <a:spcBef>
                <a:spcPts val="0"/>
              </a:spcBef>
              <a:spcAft>
                <a:spcPts val="0"/>
              </a:spcAft>
              <a:buNone/>
            </a:pPr>
            <a:r>
              <a:rPr lang="en" sz="1800">
                <a:solidFill>
                  <a:schemeClr val="dk1"/>
                </a:solidFill>
              </a:rPr>
              <a:t>Three pillars of DANS 2021-2025 programme: ‘Focus on FAIR”</a:t>
            </a:r>
            <a:endParaRPr sz="1800">
              <a:solidFill>
                <a:schemeClr val="dk1"/>
              </a:solidFill>
            </a:endParaRPr>
          </a:p>
          <a:p>
            <a:pPr marL="0" lvl="0" indent="0" algn="l" rtl="0">
              <a:spcBef>
                <a:spcPts val="0"/>
              </a:spcBef>
              <a:spcAft>
                <a:spcPts val="0"/>
              </a:spcAft>
              <a:buNone/>
            </a:pPr>
            <a:r>
              <a:rPr lang="en" sz="1800">
                <a:solidFill>
                  <a:schemeClr val="dk1"/>
                </a:solidFill>
                <a:latin typeface="Courier New"/>
                <a:ea typeface="Courier New"/>
                <a:cs typeface="Courier New"/>
                <a:sym typeface="Courier New"/>
              </a:rPr>
              <a:t>•</a:t>
            </a:r>
            <a:r>
              <a:rPr lang="en" sz="1800">
                <a:solidFill>
                  <a:schemeClr val="dk1"/>
                </a:solidFill>
              </a:rPr>
              <a:t>Centre of expertise for FAIR research data </a:t>
            </a:r>
            <a:endParaRPr sz="1800">
              <a:solidFill>
                <a:schemeClr val="dk1"/>
              </a:solidFill>
            </a:endParaRPr>
          </a:p>
          <a:p>
            <a:pPr marL="0" lvl="0" indent="0" algn="l" rtl="0">
              <a:spcBef>
                <a:spcPts val="0"/>
              </a:spcBef>
              <a:spcAft>
                <a:spcPts val="0"/>
              </a:spcAft>
              <a:buNone/>
            </a:pPr>
            <a:r>
              <a:rPr lang="en" sz="1800">
                <a:solidFill>
                  <a:schemeClr val="dk1"/>
                </a:solidFill>
                <a:latin typeface="Courier New"/>
                <a:ea typeface="Courier New"/>
                <a:cs typeface="Courier New"/>
                <a:sym typeface="Courier New"/>
              </a:rPr>
              <a:t>•</a:t>
            </a:r>
            <a:r>
              <a:rPr lang="en" sz="1800">
                <a:solidFill>
                  <a:schemeClr val="dk1"/>
                </a:solidFill>
              </a:rPr>
              <a:t>Versatile data repository: DANS data stations</a:t>
            </a:r>
            <a:endParaRPr sz="1800">
              <a:solidFill>
                <a:schemeClr val="dk1"/>
              </a:solidFill>
            </a:endParaRPr>
          </a:p>
          <a:p>
            <a:pPr marL="0" lvl="0" indent="0" algn="l" rtl="0">
              <a:spcBef>
                <a:spcPts val="0"/>
              </a:spcBef>
              <a:spcAft>
                <a:spcPts val="0"/>
              </a:spcAft>
              <a:buNone/>
            </a:pPr>
            <a:r>
              <a:rPr lang="en" sz="1800">
                <a:solidFill>
                  <a:schemeClr val="dk1"/>
                </a:solidFill>
                <a:latin typeface="Courier New"/>
                <a:ea typeface="Courier New"/>
                <a:cs typeface="Courier New"/>
                <a:sym typeface="Courier New"/>
              </a:rPr>
              <a:t>•</a:t>
            </a:r>
            <a:r>
              <a:rPr lang="en" sz="1800">
                <a:solidFill>
                  <a:schemeClr val="dk1"/>
                </a:solidFill>
              </a:rPr>
              <a:t>Active collaborator</a:t>
            </a:r>
            <a:endParaRPr sz="1800"/>
          </a:p>
        </p:txBody>
      </p:sp>
      <p:pic>
        <p:nvPicPr>
          <p:cNvPr id="141" name="Google Shape;141;p27"/>
          <p:cNvPicPr preferRelativeResize="0"/>
          <p:nvPr/>
        </p:nvPicPr>
        <p:blipFill>
          <a:blip r:embed="rId3">
            <a:alphaModFix/>
          </a:blip>
          <a:stretch>
            <a:fillRect/>
          </a:stretch>
        </p:blipFill>
        <p:spPr>
          <a:xfrm>
            <a:off x="2589475" y="3889475"/>
            <a:ext cx="3697025" cy="9016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54"/>
          <p:cNvSpPr txBox="1">
            <a:spLocks noGrp="1"/>
          </p:cNvSpPr>
          <p:nvPr>
            <p:ph type="title"/>
          </p:nvPr>
        </p:nvSpPr>
        <p:spPr>
          <a:xfrm>
            <a:off x="628650" y="273845"/>
            <a:ext cx="7886700" cy="994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1"/>
              </a:buClr>
              <a:buSzPts val="3000"/>
              <a:buFont typeface="Arial"/>
              <a:buNone/>
            </a:pPr>
            <a:r>
              <a:rPr lang="en" sz="2000">
                <a:solidFill>
                  <a:srgbClr val="000000"/>
                </a:solidFill>
              </a:rPr>
              <a:t>Services in European Open Science Cloud (EOSC) </a:t>
            </a:r>
            <a:endParaRPr sz="2000">
              <a:solidFill>
                <a:srgbClr val="000000"/>
              </a:solidFill>
            </a:endParaRPr>
          </a:p>
        </p:txBody>
      </p:sp>
      <p:sp>
        <p:nvSpPr>
          <p:cNvPr id="327" name="Google Shape;327;p54"/>
          <p:cNvSpPr txBox="1">
            <a:spLocks noGrp="1"/>
          </p:cNvSpPr>
          <p:nvPr>
            <p:ph type="body" idx="1"/>
          </p:nvPr>
        </p:nvSpPr>
        <p:spPr>
          <a:xfrm>
            <a:off x="628650" y="1140625"/>
            <a:ext cx="5546700" cy="3263400"/>
          </a:xfrm>
          <a:prstGeom prst="rect">
            <a:avLst/>
          </a:prstGeom>
          <a:noFill/>
          <a:ln>
            <a:noFill/>
          </a:ln>
        </p:spPr>
        <p:txBody>
          <a:bodyPr spcFirstLastPara="1" wrap="square" lIns="91425" tIns="45700" rIns="91425" bIns="45700" anchor="t" anchorCtr="0">
            <a:noAutofit/>
          </a:bodyPr>
          <a:lstStyle/>
          <a:p>
            <a:pPr marL="165100" lvl="0" indent="-165100" algn="l" rtl="0">
              <a:lnSpc>
                <a:spcPct val="115000"/>
              </a:lnSpc>
              <a:spcBef>
                <a:spcPts val="1200"/>
              </a:spcBef>
              <a:spcAft>
                <a:spcPts val="0"/>
              </a:spcAft>
              <a:buClr>
                <a:srgbClr val="000000"/>
              </a:buClr>
              <a:buSzPts val="1400"/>
              <a:buFont typeface="Verdana"/>
              <a:buChar char="●"/>
            </a:pPr>
            <a:r>
              <a:rPr lang="en" sz="1900">
                <a:solidFill>
                  <a:srgbClr val="000000"/>
                </a:solidFill>
                <a:latin typeface="Verdana"/>
                <a:ea typeface="Verdana"/>
                <a:cs typeface="Verdana"/>
                <a:sym typeface="Verdana"/>
              </a:rPr>
              <a:t>EOSC requires the level 8 of maturity (at least)</a:t>
            </a:r>
            <a:endParaRPr sz="1900">
              <a:solidFill>
                <a:srgbClr val="000000"/>
              </a:solidFill>
              <a:latin typeface="Verdana"/>
              <a:ea typeface="Verdana"/>
              <a:cs typeface="Verdana"/>
              <a:sym typeface="Verdana"/>
            </a:endParaRPr>
          </a:p>
          <a:p>
            <a:pPr marL="165100" lvl="0" indent="-165100" algn="l" rtl="0">
              <a:lnSpc>
                <a:spcPct val="115000"/>
              </a:lnSpc>
              <a:spcBef>
                <a:spcPts val="0"/>
              </a:spcBef>
              <a:spcAft>
                <a:spcPts val="0"/>
              </a:spcAft>
              <a:buClr>
                <a:srgbClr val="000000"/>
              </a:buClr>
              <a:buSzPts val="1400"/>
              <a:buFont typeface="Verdana"/>
              <a:buChar char="●"/>
            </a:pPr>
            <a:r>
              <a:rPr lang="en" sz="1900">
                <a:solidFill>
                  <a:srgbClr val="000000"/>
                </a:solidFill>
                <a:latin typeface="Verdana"/>
                <a:ea typeface="Verdana"/>
                <a:cs typeface="Verdana"/>
                <a:sym typeface="Verdana"/>
              </a:rPr>
              <a:t>we need the highest quality of software to be accepted as a service</a:t>
            </a:r>
            <a:endParaRPr sz="1900">
              <a:solidFill>
                <a:srgbClr val="000000"/>
              </a:solidFill>
              <a:latin typeface="Verdana"/>
              <a:ea typeface="Verdana"/>
              <a:cs typeface="Verdana"/>
              <a:sym typeface="Verdana"/>
            </a:endParaRPr>
          </a:p>
          <a:p>
            <a:pPr marL="165100" lvl="0" indent="-165100" algn="l" rtl="0">
              <a:lnSpc>
                <a:spcPct val="115000"/>
              </a:lnSpc>
              <a:spcBef>
                <a:spcPts val="0"/>
              </a:spcBef>
              <a:spcAft>
                <a:spcPts val="0"/>
              </a:spcAft>
              <a:buClr>
                <a:srgbClr val="000000"/>
              </a:buClr>
              <a:buSzPts val="1400"/>
              <a:buFont typeface="Verdana"/>
              <a:buChar char="●"/>
            </a:pPr>
            <a:r>
              <a:rPr lang="en" sz="1900">
                <a:solidFill>
                  <a:srgbClr val="000000"/>
                </a:solidFill>
                <a:latin typeface="Verdana"/>
                <a:ea typeface="Verdana"/>
                <a:cs typeface="Verdana"/>
                <a:sym typeface="Verdana"/>
              </a:rPr>
              <a:t>clear and transparent evaluation of services is essential</a:t>
            </a:r>
            <a:endParaRPr sz="1900">
              <a:solidFill>
                <a:srgbClr val="000000"/>
              </a:solidFill>
              <a:latin typeface="Verdana"/>
              <a:ea typeface="Verdana"/>
              <a:cs typeface="Verdana"/>
              <a:sym typeface="Verdana"/>
            </a:endParaRPr>
          </a:p>
          <a:p>
            <a:pPr marL="165100" lvl="0" indent="-165100" algn="l" rtl="0">
              <a:lnSpc>
                <a:spcPct val="115000"/>
              </a:lnSpc>
              <a:spcBef>
                <a:spcPts val="0"/>
              </a:spcBef>
              <a:spcAft>
                <a:spcPts val="0"/>
              </a:spcAft>
              <a:buClr>
                <a:srgbClr val="000000"/>
              </a:buClr>
              <a:buSzPts val="1400"/>
              <a:buFont typeface="Verdana"/>
              <a:buChar char="●"/>
            </a:pPr>
            <a:r>
              <a:rPr lang="en" sz="1900">
                <a:solidFill>
                  <a:srgbClr val="000000"/>
                </a:solidFill>
                <a:latin typeface="Verdana"/>
                <a:ea typeface="Verdana"/>
                <a:cs typeface="Verdana"/>
                <a:sym typeface="Verdana"/>
              </a:rPr>
              <a:t>the evidence of technical maturity is the key to success</a:t>
            </a:r>
            <a:endParaRPr sz="1900">
              <a:solidFill>
                <a:srgbClr val="000000"/>
              </a:solidFill>
              <a:latin typeface="Verdana"/>
              <a:ea typeface="Verdana"/>
              <a:cs typeface="Verdana"/>
              <a:sym typeface="Verdana"/>
            </a:endParaRPr>
          </a:p>
          <a:p>
            <a:pPr marL="165100" lvl="0" indent="-165100" algn="l" rtl="0">
              <a:lnSpc>
                <a:spcPct val="115000"/>
              </a:lnSpc>
              <a:spcBef>
                <a:spcPts val="0"/>
              </a:spcBef>
              <a:spcAft>
                <a:spcPts val="0"/>
              </a:spcAft>
              <a:buClr>
                <a:srgbClr val="000000"/>
              </a:buClr>
              <a:buSzPts val="1400"/>
              <a:buFont typeface="Verdana"/>
              <a:buChar char="●"/>
            </a:pPr>
            <a:r>
              <a:rPr lang="en" sz="1900">
                <a:solidFill>
                  <a:srgbClr val="000000"/>
                </a:solidFill>
                <a:latin typeface="Verdana"/>
                <a:ea typeface="Verdana"/>
                <a:cs typeface="Verdana"/>
                <a:sym typeface="Verdana"/>
              </a:rPr>
              <a:t>the limited warranty will allow to stop out-of-warranty services</a:t>
            </a:r>
            <a:endParaRPr sz="1900">
              <a:solidFill>
                <a:srgbClr val="000000"/>
              </a:solidFill>
              <a:latin typeface="Verdana"/>
              <a:ea typeface="Verdana"/>
              <a:cs typeface="Verdana"/>
              <a:sym typeface="Verdana"/>
            </a:endParaRPr>
          </a:p>
          <a:p>
            <a:pPr marL="0" lvl="0" indent="0" algn="l" rtl="0">
              <a:lnSpc>
                <a:spcPct val="115000"/>
              </a:lnSpc>
              <a:spcBef>
                <a:spcPts val="1200"/>
              </a:spcBef>
              <a:spcAft>
                <a:spcPts val="0"/>
              </a:spcAft>
              <a:buClr>
                <a:schemeClr val="accent1"/>
              </a:buClr>
              <a:buSzPts val="800"/>
              <a:buNone/>
            </a:pPr>
            <a:endParaRPr sz="1800">
              <a:solidFill>
                <a:srgbClr val="000000"/>
              </a:solidFill>
              <a:latin typeface="Arial"/>
              <a:ea typeface="Arial"/>
              <a:cs typeface="Arial"/>
              <a:sym typeface="Arial"/>
            </a:endParaRPr>
          </a:p>
          <a:p>
            <a:pPr marL="0" lvl="0" indent="0" algn="l" rtl="0">
              <a:lnSpc>
                <a:spcPct val="90000"/>
              </a:lnSpc>
              <a:spcBef>
                <a:spcPts val="1600"/>
              </a:spcBef>
              <a:spcAft>
                <a:spcPts val="0"/>
              </a:spcAft>
              <a:buClr>
                <a:schemeClr val="accent1"/>
              </a:buClr>
              <a:buSzPts val="2100"/>
              <a:buNone/>
            </a:pPr>
            <a:endParaRPr sz="1100">
              <a:solidFill>
                <a:srgbClr val="000000"/>
              </a:solidFill>
            </a:endParaRPr>
          </a:p>
        </p:txBody>
      </p:sp>
      <p:pic>
        <p:nvPicPr>
          <p:cNvPr id="328" name="Google Shape;328;p54"/>
          <p:cNvPicPr preferRelativeResize="0"/>
          <p:nvPr/>
        </p:nvPicPr>
        <p:blipFill rotWithShape="1">
          <a:blip r:embed="rId3">
            <a:alphaModFix/>
          </a:blip>
          <a:srcRect/>
          <a:stretch/>
        </p:blipFill>
        <p:spPr>
          <a:xfrm>
            <a:off x="6147176" y="1293025"/>
            <a:ext cx="2168808" cy="33787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55"/>
          <p:cNvSpPr txBox="1">
            <a:spLocks noGrp="1"/>
          </p:cNvSpPr>
          <p:nvPr>
            <p:ph type="title"/>
          </p:nvPr>
        </p:nvSpPr>
        <p:spPr>
          <a:xfrm>
            <a:off x="628650" y="273845"/>
            <a:ext cx="7886700" cy="994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1"/>
              </a:buClr>
              <a:buSzPts val="2400"/>
              <a:buFont typeface="Arial"/>
              <a:buNone/>
            </a:pPr>
            <a:r>
              <a:rPr lang="en" sz="2000">
                <a:solidFill>
                  <a:srgbClr val="000000"/>
                </a:solidFill>
              </a:rPr>
              <a:t>Applications maturity level</a:t>
            </a:r>
            <a:endParaRPr sz="2000">
              <a:solidFill>
                <a:srgbClr val="000000"/>
              </a:solidFill>
            </a:endParaRPr>
          </a:p>
        </p:txBody>
      </p:sp>
      <p:sp>
        <p:nvSpPr>
          <p:cNvPr id="334" name="Google Shape;334;p55"/>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rgbClr val="595959"/>
              </a:buClr>
              <a:buSzPts val="800"/>
              <a:buNone/>
            </a:pPr>
            <a:r>
              <a:rPr lang="en" sz="1800">
                <a:solidFill>
                  <a:srgbClr val="595959"/>
                </a:solidFill>
                <a:latin typeface="Arial"/>
                <a:ea typeface="Arial"/>
                <a:cs typeface="Arial"/>
                <a:sym typeface="Arial"/>
              </a:rPr>
              <a:t>Every software package should follow the same CESSDA Maturity Model to be accepted as a service.</a:t>
            </a:r>
            <a:endParaRPr sz="1800">
              <a:solidFill>
                <a:srgbClr val="595959"/>
              </a:solidFill>
              <a:latin typeface="Arial"/>
              <a:ea typeface="Arial"/>
              <a:cs typeface="Arial"/>
              <a:sym typeface="Arial"/>
            </a:endParaRPr>
          </a:p>
          <a:p>
            <a:pPr marL="0" lvl="0" indent="0" algn="l" rtl="0">
              <a:lnSpc>
                <a:spcPct val="115000"/>
              </a:lnSpc>
              <a:spcBef>
                <a:spcPts val="1600"/>
              </a:spcBef>
              <a:spcAft>
                <a:spcPts val="0"/>
              </a:spcAft>
              <a:buClr>
                <a:srgbClr val="595959"/>
              </a:buClr>
              <a:buSzPts val="800"/>
              <a:buNone/>
            </a:pPr>
            <a:r>
              <a:rPr lang="en" sz="1800">
                <a:solidFill>
                  <a:srgbClr val="595959"/>
                </a:solidFill>
                <a:latin typeface="Arial"/>
                <a:ea typeface="Arial"/>
                <a:cs typeface="Arial"/>
                <a:sym typeface="Arial"/>
              </a:rPr>
              <a:t>Must have: k8s infrastructure with upstream Docker images, warranty statement, documentation, unit tests, Selenium tests, jenkins pipeline</a:t>
            </a:r>
            <a:endParaRPr sz="1800">
              <a:solidFill>
                <a:srgbClr val="595959"/>
              </a:solidFill>
              <a:latin typeface="Arial"/>
              <a:ea typeface="Arial"/>
              <a:cs typeface="Arial"/>
              <a:sym typeface="Arial"/>
            </a:endParaRPr>
          </a:p>
          <a:p>
            <a:pPr marL="0" lvl="0" indent="0" algn="l" rtl="0">
              <a:lnSpc>
                <a:spcPct val="115000"/>
              </a:lnSpc>
              <a:spcBef>
                <a:spcPts val="1600"/>
              </a:spcBef>
              <a:spcAft>
                <a:spcPts val="0"/>
              </a:spcAft>
              <a:buClr>
                <a:srgbClr val="595959"/>
              </a:buClr>
              <a:buSzPts val="800"/>
              <a:buNone/>
            </a:pPr>
            <a:r>
              <a:rPr lang="en" sz="1800">
                <a:solidFill>
                  <a:srgbClr val="595959"/>
                </a:solidFill>
                <a:latin typeface="Arial"/>
                <a:ea typeface="Arial"/>
                <a:cs typeface="Arial"/>
                <a:sym typeface="Arial"/>
              </a:rPr>
              <a:t>Running demonstration service will allow to create the connection to your own Dataverse. </a:t>
            </a:r>
            <a:endParaRPr sz="1800">
              <a:solidFill>
                <a:srgbClr val="595959"/>
              </a:solidFill>
              <a:latin typeface="Arial"/>
              <a:ea typeface="Arial"/>
              <a:cs typeface="Arial"/>
              <a:sym typeface="Arial"/>
            </a:endParaRPr>
          </a:p>
          <a:p>
            <a:pPr marL="0" lvl="0" indent="0" algn="l" rtl="0">
              <a:lnSpc>
                <a:spcPct val="115000"/>
              </a:lnSpc>
              <a:spcBef>
                <a:spcPts val="1600"/>
              </a:spcBef>
              <a:spcAft>
                <a:spcPts val="0"/>
              </a:spcAft>
              <a:buClr>
                <a:schemeClr val="accent1"/>
              </a:buClr>
              <a:buSzPts val="800"/>
              <a:buNone/>
            </a:pPr>
            <a:endParaRPr sz="1800">
              <a:solidFill>
                <a:srgbClr val="595959"/>
              </a:solidFill>
              <a:latin typeface="Arial"/>
              <a:ea typeface="Arial"/>
              <a:cs typeface="Arial"/>
              <a:sym typeface="Arial"/>
            </a:endParaRPr>
          </a:p>
          <a:p>
            <a:pPr marL="0" lvl="0" indent="0" algn="l" rtl="0">
              <a:lnSpc>
                <a:spcPct val="90000"/>
              </a:lnSpc>
              <a:spcBef>
                <a:spcPts val="1600"/>
              </a:spcBef>
              <a:spcAft>
                <a:spcPts val="0"/>
              </a:spcAft>
              <a:buClr>
                <a:schemeClr val="accent1"/>
              </a:buClr>
              <a:buSzPts val="2100"/>
              <a:buNone/>
            </a:pPr>
            <a:endParaRPr sz="11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56"/>
          <p:cNvSpPr txBox="1">
            <a:spLocks noGrp="1"/>
          </p:cNvSpPr>
          <p:nvPr>
            <p:ph type="title"/>
          </p:nvPr>
        </p:nvSpPr>
        <p:spPr>
          <a:xfrm>
            <a:off x="104775" y="114164"/>
            <a:ext cx="8950200" cy="618000"/>
          </a:xfrm>
          <a:prstGeom prst="rect">
            <a:avLst/>
          </a:prstGeom>
        </p:spPr>
        <p:txBody>
          <a:bodyPr spcFirstLastPara="1" wrap="square" lIns="45700" tIns="45700" rIns="45700" bIns="45700" anchor="ctr" anchorCtr="0">
            <a:noAutofit/>
          </a:bodyPr>
          <a:lstStyle/>
          <a:p>
            <a:pPr marL="0" lvl="0" indent="0" algn="l" rtl="0">
              <a:spcBef>
                <a:spcPts val="0"/>
              </a:spcBef>
              <a:spcAft>
                <a:spcPts val="0"/>
              </a:spcAft>
              <a:buNone/>
            </a:pPr>
            <a:r>
              <a:rPr lang="en" sz="2000"/>
              <a:t>CI/CD pipeline with SQAaaS (S)</a:t>
            </a:r>
            <a:endParaRPr sz="2000"/>
          </a:p>
        </p:txBody>
      </p:sp>
      <p:sp>
        <p:nvSpPr>
          <p:cNvPr id="340" name="Google Shape;340;p56"/>
          <p:cNvSpPr/>
          <p:nvPr/>
        </p:nvSpPr>
        <p:spPr>
          <a:xfrm>
            <a:off x="2502164" y="2943458"/>
            <a:ext cx="6290400" cy="1689900"/>
          </a:xfrm>
          <a:prstGeom prst="rect">
            <a:avLst/>
          </a:prstGeom>
          <a:solidFill>
            <a:srgbClr val="70AD47"/>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41" name="Google Shape;341;p56"/>
          <p:cNvPicPr preferRelativeResize="0"/>
          <p:nvPr/>
        </p:nvPicPr>
        <p:blipFill>
          <a:blip r:embed="rId3">
            <a:alphaModFix/>
          </a:blip>
          <a:stretch>
            <a:fillRect/>
          </a:stretch>
        </p:blipFill>
        <p:spPr>
          <a:xfrm>
            <a:off x="579235" y="3659949"/>
            <a:ext cx="615349" cy="916962"/>
          </a:xfrm>
          <a:prstGeom prst="rect">
            <a:avLst/>
          </a:prstGeom>
          <a:noFill/>
          <a:ln w="19050" cap="flat" cmpd="sng">
            <a:solidFill>
              <a:srgbClr val="CFE2F3"/>
            </a:solidFill>
            <a:prstDash val="solid"/>
            <a:round/>
            <a:headEnd type="none" w="sm" len="sm"/>
            <a:tailEnd type="none" w="sm" len="sm"/>
          </a:ln>
        </p:spPr>
      </p:pic>
      <p:cxnSp>
        <p:nvCxnSpPr>
          <p:cNvPr id="342" name="Google Shape;342;p56"/>
          <p:cNvCxnSpPr>
            <a:stCxn id="341" idx="0"/>
            <a:endCxn id="343" idx="2"/>
          </p:cNvCxnSpPr>
          <p:nvPr/>
        </p:nvCxnSpPr>
        <p:spPr>
          <a:xfrm rot="10800000">
            <a:off x="886909" y="1969749"/>
            <a:ext cx="0" cy="1690200"/>
          </a:xfrm>
          <a:prstGeom prst="straightConnector1">
            <a:avLst/>
          </a:prstGeom>
          <a:noFill/>
          <a:ln w="28575" cap="flat" cmpd="sng">
            <a:solidFill>
              <a:srgbClr val="000000"/>
            </a:solidFill>
            <a:prstDash val="solid"/>
            <a:round/>
            <a:headEnd type="none" w="med" len="med"/>
            <a:tailEnd type="triangle" w="med" len="med"/>
          </a:ln>
        </p:spPr>
      </p:cxnSp>
      <p:sp>
        <p:nvSpPr>
          <p:cNvPr id="344" name="Google Shape;344;p56"/>
          <p:cNvSpPr/>
          <p:nvPr/>
        </p:nvSpPr>
        <p:spPr>
          <a:xfrm>
            <a:off x="476328" y="2706743"/>
            <a:ext cx="222600" cy="216300"/>
          </a:xfrm>
          <a:prstGeom prst="ellipse">
            <a:avLst/>
          </a:prstGeom>
          <a:solidFill>
            <a:srgbClr val="FF0000"/>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56"/>
          <p:cNvSpPr txBox="1"/>
          <p:nvPr/>
        </p:nvSpPr>
        <p:spPr>
          <a:xfrm>
            <a:off x="442990" y="2606690"/>
            <a:ext cx="222600" cy="26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1</a:t>
            </a:r>
            <a:endParaRPr>
              <a:solidFill>
                <a:srgbClr val="FFFFFF"/>
              </a:solidFill>
            </a:endParaRPr>
          </a:p>
        </p:txBody>
      </p:sp>
      <p:sp>
        <p:nvSpPr>
          <p:cNvPr id="346" name="Google Shape;346;p56"/>
          <p:cNvSpPr/>
          <p:nvPr/>
        </p:nvSpPr>
        <p:spPr>
          <a:xfrm>
            <a:off x="1790783" y="1020663"/>
            <a:ext cx="222600" cy="216300"/>
          </a:xfrm>
          <a:prstGeom prst="ellipse">
            <a:avLst/>
          </a:prstGeom>
          <a:solidFill>
            <a:srgbClr val="FF0000"/>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56"/>
          <p:cNvSpPr txBox="1"/>
          <p:nvPr/>
        </p:nvSpPr>
        <p:spPr>
          <a:xfrm>
            <a:off x="1757446" y="920610"/>
            <a:ext cx="222600" cy="26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2</a:t>
            </a:r>
            <a:endParaRPr>
              <a:solidFill>
                <a:srgbClr val="FFFFFF"/>
              </a:solidFill>
            </a:endParaRPr>
          </a:p>
        </p:txBody>
      </p:sp>
      <p:sp>
        <p:nvSpPr>
          <p:cNvPr id="348" name="Google Shape;348;p56"/>
          <p:cNvSpPr/>
          <p:nvPr/>
        </p:nvSpPr>
        <p:spPr>
          <a:xfrm>
            <a:off x="1568918" y="2709117"/>
            <a:ext cx="222600" cy="216300"/>
          </a:xfrm>
          <a:prstGeom prst="ellipse">
            <a:avLst/>
          </a:prstGeom>
          <a:solidFill>
            <a:srgbClr val="FF0000"/>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56"/>
          <p:cNvSpPr txBox="1"/>
          <p:nvPr/>
        </p:nvSpPr>
        <p:spPr>
          <a:xfrm>
            <a:off x="1540338" y="2609063"/>
            <a:ext cx="222600" cy="34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3</a:t>
            </a:r>
            <a:endParaRPr>
              <a:solidFill>
                <a:srgbClr val="FFFFFF"/>
              </a:solidFill>
            </a:endParaRPr>
          </a:p>
        </p:txBody>
      </p:sp>
      <p:sp>
        <p:nvSpPr>
          <p:cNvPr id="350" name="Google Shape;350;p56"/>
          <p:cNvSpPr txBox="1"/>
          <p:nvPr/>
        </p:nvSpPr>
        <p:spPr>
          <a:xfrm>
            <a:off x="302100" y="2870681"/>
            <a:ext cx="654300" cy="34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git push</a:t>
            </a:r>
            <a:endParaRPr/>
          </a:p>
        </p:txBody>
      </p:sp>
      <p:sp>
        <p:nvSpPr>
          <p:cNvPr id="351" name="Google Shape;351;p56"/>
          <p:cNvSpPr/>
          <p:nvPr/>
        </p:nvSpPr>
        <p:spPr>
          <a:xfrm>
            <a:off x="5882942" y="3355772"/>
            <a:ext cx="1113600" cy="1081500"/>
          </a:xfrm>
          <a:prstGeom prst="rect">
            <a:avLst/>
          </a:prstGeom>
          <a:solidFill>
            <a:srgbClr val="FFC000"/>
          </a:solidFill>
          <a:ln w="9525" cap="flat" cmpd="sng">
            <a:solidFill>
              <a:srgbClr val="44546A"/>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None/>
            </a:pPr>
            <a:endParaRPr/>
          </a:p>
          <a:p>
            <a:pPr marL="0" lvl="0" indent="0" algn="ctr" rtl="0">
              <a:spcBef>
                <a:spcPts val="0"/>
              </a:spcBef>
              <a:spcAft>
                <a:spcPts val="0"/>
              </a:spcAft>
              <a:buNone/>
            </a:pPr>
            <a:endParaRPr/>
          </a:p>
          <a:p>
            <a:pPr marL="0" lvl="0" indent="0" algn="ctr" rtl="0">
              <a:spcBef>
                <a:spcPts val="0"/>
              </a:spcBef>
              <a:spcAft>
                <a:spcPts val="0"/>
              </a:spcAft>
              <a:buNone/>
            </a:pPr>
            <a:r>
              <a:rPr lang="en"/>
              <a:t>Push GCP container registry</a:t>
            </a:r>
            <a:endParaRPr/>
          </a:p>
          <a:p>
            <a:pPr marL="0" lvl="0" indent="0" algn="ctr" rtl="0">
              <a:spcBef>
                <a:spcPts val="0"/>
              </a:spcBef>
              <a:spcAft>
                <a:spcPts val="0"/>
              </a:spcAft>
              <a:buNone/>
            </a:pPr>
            <a:endParaRPr/>
          </a:p>
        </p:txBody>
      </p:sp>
      <p:cxnSp>
        <p:nvCxnSpPr>
          <p:cNvPr id="352" name="Google Shape;352;p56"/>
          <p:cNvCxnSpPr>
            <a:stCxn id="343" idx="3"/>
          </p:cNvCxnSpPr>
          <p:nvPr/>
        </p:nvCxnSpPr>
        <p:spPr>
          <a:xfrm>
            <a:off x="1387762" y="1483316"/>
            <a:ext cx="1114500" cy="0"/>
          </a:xfrm>
          <a:prstGeom prst="straightConnector1">
            <a:avLst/>
          </a:prstGeom>
          <a:noFill/>
          <a:ln w="28575" cap="flat" cmpd="sng">
            <a:solidFill>
              <a:srgbClr val="000000"/>
            </a:solidFill>
            <a:prstDash val="solid"/>
            <a:round/>
            <a:headEnd type="none" w="med" len="med"/>
            <a:tailEnd type="triangle" w="med" len="med"/>
          </a:ln>
        </p:spPr>
      </p:cxnSp>
      <p:sp>
        <p:nvSpPr>
          <p:cNvPr id="353" name="Google Shape;353;p56"/>
          <p:cNvSpPr txBox="1"/>
          <p:nvPr/>
        </p:nvSpPr>
        <p:spPr>
          <a:xfrm>
            <a:off x="1404493" y="1143125"/>
            <a:ext cx="1113600" cy="26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webhook</a:t>
            </a:r>
            <a:endParaRPr/>
          </a:p>
        </p:txBody>
      </p:sp>
      <p:sp>
        <p:nvSpPr>
          <p:cNvPr id="354" name="Google Shape;354;p56"/>
          <p:cNvSpPr/>
          <p:nvPr/>
        </p:nvSpPr>
        <p:spPr>
          <a:xfrm>
            <a:off x="4299204" y="3355772"/>
            <a:ext cx="1113600" cy="1081500"/>
          </a:xfrm>
          <a:prstGeom prst="rect">
            <a:avLst/>
          </a:prstGeom>
          <a:solidFill>
            <a:srgbClr val="FFC000"/>
          </a:solidFill>
          <a:ln w="9525" cap="flat" cmpd="sng">
            <a:solidFill>
              <a:srgbClr val="44546A"/>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None/>
            </a:pPr>
            <a:endParaRPr/>
          </a:p>
          <a:p>
            <a:pPr marL="0" lvl="0" indent="0" algn="ctr" rtl="0">
              <a:spcBef>
                <a:spcPts val="0"/>
              </a:spcBef>
              <a:spcAft>
                <a:spcPts val="0"/>
              </a:spcAft>
              <a:buNone/>
            </a:pPr>
            <a:r>
              <a:rPr lang="en"/>
              <a:t>Create docker image</a:t>
            </a:r>
            <a:endParaRPr/>
          </a:p>
          <a:p>
            <a:pPr marL="0" lvl="0" indent="0" algn="ctr" rtl="0">
              <a:spcBef>
                <a:spcPts val="0"/>
              </a:spcBef>
              <a:spcAft>
                <a:spcPts val="0"/>
              </a:spcAft>
              <a:buNone/>
            </a:pPr>
            <a:endParaRPr/>
          </a:p>
        </p:txBody>
      </p:sp>
      <p:sp>
        <p:nvSpPr>
          <p:cNvPr id="355" name="Google Shape;355;p56"/>
          <p:cNvSpPr/>
          <p:nvPr/>
        </p:nvSpPr>
        <p:spPr>
          <a:xfrm>
            <a:off x="7466671" y="3355761"/>
            <a:ext cx="1204200" cy="1081500"/>
          </a:xfrm>
          <a:prstGeom prst="rect">
            <a:avLst/>
          </a:prstGeom>
          <a:solidFill>
            <a:srgbClr val="FFC000"/>
          </a:solidFill>
          <a:ln w="9525" cap="flat" cmpd="sng">
            <a:solidFill>
              <a:srgbClr val="44546A"/>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None/>
            </a:pPr>
            <a:r>
              <a:rPr lang="en"/>
              <a:t>Kubernetes Deployment</a:t>
            </a:r>
            <a:endParaRPr/>
          </a:p>
          <a:p>
            <a:pPr marL="0" lvl="0" indent="0" algn="ctr" rtl="0">
              <a:spcBef>
                <a:spcPts val="0"/>
              </a:spcBef>
              <a:spcAft>
                <a:spcPts val="0"/>
              </a:spcAft>
              <a:buNone/>
            </a:pPr>
            <a:endParaRPr/>
          </a:p>
        </p:txBody>
      </p:sp>
      <p:cxnSp>
        <p:nvCxnSpPr>
          <p:cNvPr id="356" name="Google Shape;356;p56"/>
          <p:cNvCxnSpPr>
            <a:endCxn id="357" idx="1"/>
          </p:cNvCxnSpPr>
          <p:nvPr/>
        </p:nvCxnSpPr>
        <p:spPr>
          <a:xfrm rot="-5400000" flipH="1">
            <a:off x="1013566" y="2194622"/>
            <a:ext cx="1904700" cy="1499100"/>
          </a:xfrm>
          <a:prstGeom prst="curvedConnector2">
            <a:avLst/>
          </a:prstGeom>
          <a:noFill/>
          <a:ln w="28575" cap="flat" cmpd="sng">
            <a:solidFill>
              <a:srgbClr val="000000"/>
            </a:solidFill>
            <a:prstDash val="solid"/>
            <a:round/>
            <a:headEnd type="none" w="med" len="med"/>
            <a:tailEnd type="triangle" w="med" len="med"/>
          </a:ln>
        </p:spPr>
      </p:cxnSp>
      <p:sp>
        <p:nvSpPr>
          <p:cNvPr id="358" name="Google Shape;358;p56"/>
          <p:cNvSpPr txBox="1"/>
          <p:nvPr/>
        </p:nvSpPr>
        <p:spPr>
          <a:xfrm>
            <a:off x="1734440" y="2623351"/>
            <a:ext cx="911700" cy="26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git clone</a:t>
            </a:r>
            <a:endParaRPr/>
          </a:p>
        </p:txBody>
      </p:sp>
      <p:sp>
        <p:nvSpPr>
          <p:cNvPr id="359" name="Google Shape;359;p56"/>
          <p:cNvSpPr txBox="1"/>
          <p:nvPr/>
        </p:nvSpPr>
        <p:spPr>
          <a:xfrm>
            <a:off x="3933825" y="2931275"/>
            <a:ext cx="3143100" cy="26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t>Jenkins pipeline </a:t>
            </a:r>
            <a:r>
              <a:rPr lang="en"/>
              <a:t>(Jenkinsfile)</a:t>
            </a:r>
            <a:endParaRPr/>
          </a:p>
        </p:txBody>
      </p:sp>
      <p:sp>
        <p:nvSpPr>
          <p:cNvPr id="360" name="Google Shape;360;p56"/>
          <p:cNvSpPr/>
          <p:nvPr/>
        </p:nvSpPr>
        <p:spPr>
          <a:xfrm>
            <a:off x="7935107" y="4336773"/>
            <a:ext cx="222600" cy="216300"/>
          </a:xfrm>
          <a:prstGeom prst="ellipse">
            <a:avLst/>
          </a:prstGeom>
          <a:solidFill>
            <a:srgbClr val="FF0000"/>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56"/>
          <p:cNvSpPr txBox="1"/>
          <p:nvPr/>
        </p:nvSpPr>
        <p:spPr>
          <a:xfrm>
            <a:off x="7911294" y="4260533"/>
            <a:ext cx="222600" cy="26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9</a:t>
            </a:r>
            <a:endParaRPr>
              <a:solidFill>
                <a:srgbClr val="FFFFFF"/>
              </a:solidFill>
            </a:endParaRPr>
          </a:p>
        </p:txBody>
      </p:sp>
      <p:sp>
        <p:nvSpPr>
          <p:cNvPr id="362" name="Google Shape;362;p56"/>
          <p:cNvSpPr/>
          <p:nvPr/>
        </p:nvSpPr>
        <p:spPr>
          <a:xfrm>
            <a:off x="4721628" y="4336773"/>
            <a:ext cx="222600" cy="216300"/>
          </a:xfrm>
          <a:prstGeom prst="ellipse">
            <a:avLst/>
          </a:prstGeom>
          <a:solidFill>
            <a:srgbClr val="FF0000"/>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56"/>
          <p:cNvSpPr txBox="1"/>
          <p:nvPr/>
        </p:nvSpPr>
        <p:spPr>
          <a:xfrm>
            <a:off x="4697816" y="4260533"/>
            <a:ext cx="222600" cy="26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7</a:t>
            </a:r>
            <a:endParaRPr>
              <a:solidFill>
                <a:srgbClr val="FFFFFF"/>
              </a:solidFill>
            </a:endParaRPr>
          </a:p>
        </p:txBody>
      </p:sp>
      <p:sp>
        <p:nvSpPr>
          <p:cNvPr id="364" name="Google Shape;364;p56"/>
          <p:cNvSpPr/>
          <p:nvPr/>
        </p:nvSpPr>
        <p:spPr>
          <a:xfrm>
            <a:off x="2772885" y="2116329"/>
            <a:ext cx="397200" cy="622200"/>
          </a:xfrm>
          <a:prstGeom prst="downArrow">
            <a:avLst>
              <a:gd name="adj1" fmla="val 50000"/>
              <a:gd name="adj2" fmla="val 50000"/>
            </a:avLst>
          </a:prstGeom>
          <a:solidFill>
            <a:srgbClr val="CFE2F3"/>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65" name="Google Shape;365;p56"/>
          <p:cNvCxnSpPr>
            <a:stCxn id="357" idx="3"/>
            <a:endCxn id="354" idx="1"/>
          </p:cNvCxnSpPr>
          <p:nvPr/>
        </p:nvCxnSpPr>
        <p:spPr>
          <a:xfrm>
            <a:off x="3829066" y="3896522"/>
            <a:ext cx="470100" cy="0"/>
          </a:xfrm>
          <a:prstGeom prst="straightConnector1">
            <a:avLst/>
          </a:prstGeom>
          <a:noFill/>
          <a:ln w="28575" cap="flat" cmpd="sng">
            <a:solidFill>
              <a:srgbClr val="000000"/>
            </a:solidFill>
            <a:prstDash val="solid"/>
            <a:round/>
            <a:headEnd type="none" w="med" len="med"/>
            <a:tailEnd type="triangle" w="med" len="med"/>
          </a:ln>
        </p:spPr>
      </p:cxnSp>
      <p:cxnSp>
        <p:nvCxnSpPr>
          <p:cNvPr id="366" name="Google Shape;366;p56"/>
          <p:cNvCxnSpPr>
            <a:stCxn id="354" idx="3"/>
            <a:endCxn id="351" idx="1"/>
          </p:cNvCxnSpPr>
          <p:nvPr/>
        </p:nvCxnSpPr>
        <p:spPr>
          <a:xfrm>
            <a:off x="5412804" y="3896522"/>
            <a:ext cx="470100" cy="0"/>
          </a:xfrm>
          <a:prstGeom prst="straightConnector1">
            <a:avLst/>
          </a:prstGeom>
          <a:noFill/>
          <a:ln w="28575" cap="flat" cmpd="sng">
            <a:solidFill>
              <a:srgbClr val="000000"/>
            </a:solidFill>
            <a:prstDash val="solid"/>
            <a:round/>
            <a:headEnd type="none" w="med" len="med"/>
            <a:tailEnd type="triangle" w="med" len="med"/>
          </a:ln>
        </p:spPr>
      </p:cxnSp>
      <p:cxnSp>
        <p:nvCxnSpPr>
          <p:cNvPr id="367" name="Google Shape;367;p56"/>
          <p:cNvCxnSpPr>
            <a:stCxn id="351" idx="3"/>
            <a:endCxn id="355" idx="1"/>
          </p:cNvCxnSpPr>
          <p:nvPr/>
        </p:nvCxnSpPr>
        <p:spPr>
          <a:xfrm>
            <a:off x="6996542" y="3896522"/>
            <a:ext cx="470100" cy="0"/>
          </a:xfrm>
          <a:prstGeom prst="straightConnector1">
            <a:avLst/>
          </a:prstGeom>
          <a:noFill/>
          <a:ln w="28575" cap="flat" cmpd="sng">
            <a:solidFill>
              <a:srgbClr val="000000"/>
            </a:solidFill>
            <a:prstDash val="solid"/>
            <a:round/>
            <a:headEnd type="none" w="med" len="med"/>
            <a:tailEnd type="triangle" w="med" len="med"/>
          </a:ln>
        </p:spPr>
      </p:cxnSp>
      <p:sp>
        <p:nvSpPr>
          <p:cNvPr id="357" name="Google Shape;357;p56"/>
          <p:cNvSpPr/>
          <p:nvPr/>
        </p:nvSpPr>
        <p:spPr>
          <a:xfrm>
            <a:off x="2715466" y="3355772"/>
            <a:ext cx="1113600" cy="1081500"/>
          </a:xfrm>
          <a:prstGeom prst="rect">
            <a:avLst/>
          </a:prstGeom>
          <a:solidFill>
            <a:srgbClr val="FFC000"/>
          </a:solidFill>
          <a:ln w="9525" cap="flat" cmpd="sng">
            <a:solidFill>
              <a:srgbClr val="44546A"/>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None/>
            </a:pPr>
            <a:r>
              <a:rPr lang="en"/>
              <a:t>Run SQA</a:t>
            </a:r>
            <a:endParaRPr/>
          </a:p>
          <a:p>
            <a:pPr marL="0" lvl="0" indent="0" algn="ctr" rtl="0">
              <a:spcBef>
                <a:spcPts val="0"/>
              </a:spcBef>
              <a:spcAft>
                <a:spcPts val="0"/>
              </a:spcAft>
              <a:buNone/>
            </a:pPr>
            <a:endParaRPr/>
          </a:p>
        </p:txBody>
      </p:sp>
      <p:sp>
        <p:nvSpPr>
          <p:cNvPr id="368" name="Google Shape;368;p56"/>
          <p:cNvSpPr/>
          <p:nvPr/>
        </p:nvSpPr>
        <p:spPr>
          <a:xfrm>
            <a:off x="3138987" y="4336773"/>
            <a:ext cx="222600" cy="216300"/>
          </a:xfrm>
          <a:prstGeom prst="ellipse">
            <a:avLst/>
          </a:prstGeom>
          <a:solidFill>
            <a:srgbClr val="FF0000"/>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56"/>
          <p:cNvSpPr txBox="1"/>
          <p:nvPr/>
        </p:nvSpPr>
        <p:spPr>
          <a:xfrm>
            <a:off x="3096125" y="4255770"/>
            <a:ext cx="222600" cy="26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S</a:t>
            </a:r>
            <a:endParaRPr>
              <a:solidFill>
                <a:srgbClr val="FFFFFF"/>
              </a:solidFill>
            </a:endParaRPr>
          </a:p>
        </p:txBody>
      </p:sp>
      <p:sp>
        <p:nvSpPr>
          <p:cNvPr id="370" name="Google Shape;370;p56"/>
          <p:cNvSpPr/>
          <p:nvPr/>
        </p:nvSpPr>
        <p:spPr>
          <a:xfrm>
            <a:off x="6328377" y="4312920"/>
            <a:ext cx="222600" cy="216300"/>
          </a:xfrm>
          <a:prstGeom prst="ellipse">
            <a:avLst/>
          </a:prstGeom>
          <a:solidFill>
            <a:srgbClr val="FF0000"/>
          </a:solidFill>
          <a:ln w="9525"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56"/>
          <p:cNvSpPr txBox="1"/>
          <p:nvPr/>
        </p:nvSpPr>
        <p:spPr>
          <a:xfrm>
            <a:off x="6304555" y="4236679"/>
            <a:ext cx="222600" cy="26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8</a:t>
            </a:r>
            <a:endParaRPr>
              <a:solidFill>
                <a:srgbClr val="FFFFFF"/>
              </a:solidFill>
            </a:endParaRPr>
          </a:p>
        </p:txBody>
      </p:sp>
      <p:pic>
        <p:nvPicPr>
          <p:cNvPr id="372" name="Google Shape;372;p56"/>
          <p:cNvPicPr preferRelativeResize="0"/>
          <p:nvPr/>
        </p:nvPicPr>
        <p:blipFill>
          <a:blip r:embed="rId4">
            <a:alphaModFix/>
          </a:blip>
          <a:stretch>
            <a:fillRect/>
          </a:stretch>
        </p:blipFill>
        <p:spPr>
          <a:xfrm>
            <a:off x="7847780" y="3373225"/>
            <a:ext cx="397313" cy="375654"/>
          </a:xfrm>
          <a:prstGeom prst="rect">
            <a:avLst/>
          </a:prstGeom>
          <a:noFill/>
          <a:ln>
            <a:noFill/>
          </a:ln>
        </p:spPr>
      </p:pic>
      <p:pic>
        <p:nvPicPr>
          <p:cNvPr id="373" name="Google Shape;373;p56"/>
          <p:cNvPicPr preferRelativeResize="0"/>
          <p:nvPr/>
        </p:nvPicPr>
        <p:blipFill>
          <a:blip r:embed="rId5">
            <a:alphaModFix/>
          </a:blip>
          <a:stretch>
            <a:fillRect/>
          </a:stretch>
        </p:blipFill>
        <p:spPr>
          <a:xfrm>
            <a:off x="2986710" y="3275640"/>
            <a:ext cx="514828" cy="500081"/>
          </a:xfrm>
          <a:prstGeom prst="rect">
            <a:avLst/>
          </a:prstGeom>
          <a:noFill/>
          <a:ln>
            <a:noFill/>
          </a:ln>
        </p:spPr>
      </p:pic>
      <p:pic>
        <p:nvPicPr>
          <p:cNvPr id="374" name="Google Shape;374;p56"/>
          <p:cNvPicPr preferRelativeResize="0"/>
          <p:nvPr/>
        </p:nvPicPr>
        <p:blipFill>
          <a:blip r:embed="rId6">
            <a:alphaModFix/>
          </a:blip>
          <a:stretch>
            <a:fillRect/>
          </a:stretch>
        </p:blipFill>
        <p:spPr>
          <a:xfrm>
            <a:off x="2916958" y="3659949"/>
            <a:ext cx="654332" cy="282822"/>
          </a:xfrm>
          <a:prstGeom prst="rect">
            <a:avLst/>
          </a:prstGeom>
          <a:noFill/>
          <a:ln>
            <a:noFill/>
          </a:ln>
        </p:spPr>
      </p:pic>
      <p:sp>
        <p:nvSpPr>
          <p:cNvPr id="375" name="Google Shape;375;p56"/>
          <p:cNvSpPr txBox="1"/>
          <p:nvPr/>
        </p:nvSpPr>
        <p:spPr>
          <a:xfrm>
            <a:off x="3816903" y="536001"/>
            <a:ext cx="5025000" cy="1866000"/>
          </a:xfrm>
          <a:prstGeom prst="rect">
            <a:avLst/>
          </a:prstGeom>
          <a:noFill/>
          <a:ln>
            <a:noFill/>
          </a:ln>
        </p:spPr>
        <p:txBody>
          <a:bodyPr spcFirstLastPara="1" wrap="square" lIns="91425" tIns="91425" rIns="91425" bIns="91425" anchor="t" anchorCtr="0">
            <a:noAutofit/>
          </a:bodyPr>
          <a:lstStyle/>
          <a:p>
            <a:pPr marL="457200" lvl="0" indent="-330200" algn="l" rtl="0">
              <a:spcBef>
                <a:spcPts val="0"/>
              </a:spcBef>
              <a:spcAft>
                <a:spcPts val="0"/>
              </a:spcAft>
              <a:buSzPts val="1600"/>
              <a:buAutoNum type="arabicPeriod"/>
            </a:pPr>
            <a:r>
              <a:rPr lang="en" sz="1600"/>
              <a:t>Developer pushes code to GitHub</a:t>
            </a:r>
            <a:endParaRPr sz="1600"/>
          </a:p>
          <a:p>
            <a:pPr marL="457200" lvl="0" indent="-330200" algn="l" rtl="0">
              <a:spcBef>
                <a:spcPts val="0"/>
              </a:spcBef>
              <a:spcAft>
                <a:spcPts val="0"/>
              </a:spcAft>
              <a:buSzPts val="1600"/>
              <a:buAutoNum type="arabicPeriod"/>
            </a:pPr>
            <a:r>
              <a:rPr lang="en" sz="1600"/>
              <a:t>Jenkins receives notification - build trigger</a:t>
            </a:r>
            <a:endParaRPr sz="1600"/>
          </a:p>
          <a:p>
            <a:pPr marL="457200" lvl="0" indent="-330200" algn="l" rtl="0">
              <a:spcBef>
                <a:spcPts val="0"/>
              </a:spcBef>
              <a:spcAft>
                <a:spcPts val="0"/>
              </a:spcAft>
              <a:buSzPts val="1600"/>
              <a:buAutoNum type="arabicPeriod"/>
            </a:pPr>
            <a:r>
              <a:rPr lang="en" sz="1600"/>
              <a:t>Jenkins clones the workspace</a:t>
            </a:r>
            <a:endParaRPr sz="1600"/>
          </a:p>
          <a:p>
            <a:pPr marL="457200" lvl="0" indent="-330200" algn="l" rtl="0">
              <a:spcBef>
                <a:spcPts val="0"/>
              </a:spcBef>
              <a:spcAft>
                <a:spcPts val="0"/>
              </a:spcAft>
              <a:buSzPts val="1600"/>
              <a:buAutoNum type="arabicPeriod"/>
            </a:pPr>
            <a:r>
              <a:rPr lang="en" sz="1600"/>
              <a:t>(S) Runs SQA tests and does FAIRness check</a:t>
            </a:r>
            <a:endParaRPr sz="1600"/>
          </a:p>
          <a:p>
            <a:pPr marL="457200" lvl="0" indent="-330200" algn="l" rtl="0">
              <a:spcBef>
                <a:spcPts val="0"/>
              </a:spcBef>
              <a:spcAft>
                <a:spcPts val="0"/>
              </a:spcAft>
              <a:buSzPts val="1600"/>
              <a:buAutoNum type="arabicPeriod"/>
            </a:pPr>
            <a:r>
              <a:rPr lang="en" sz="1600"/>
              <a:t>(S) Issuing digital badge according to the results</a:t>
            </a:r>
            <a:endParaRPr sz="1600"/>
          </a:p>
          <a:p>
            <a:pPr marL="457200" lvl="0" indent="-330200" algn="l" rtl="0">
              <a:spcBef>
                <a:spcPts val="0"/>
              </a:spcBef>
              <a:spcAft>
                <a:spcPts val="0"/>
              </a:spcAft>
              <a:buSzPts val="1600"/>
              <a:buAutoNum type="arabicPeriod"/>
            </a:pPr>
            <a:r>
              <a:rPr lang="en" sz="1600"/>
              <a:t>(S) SQAaaS API triggers appropriate workflow </a:t>
            </a:r>
            <a:endParaRPr sz="1600"/>
          </a:p>
          <a:p>
            <a:pPr marL="457200" lvl="0" indent="-330200" algn="l" rtl="0">
              <a:spcBef>
                <a:spcPts val="0"/>
              </a:spcBef>
              <a:spcAft>
                <a:spcPts val="0"/>
              </a:spcAft>
              <a:buSzPts val="1600"/>
              <a:buAutoNum type="arabicPeriod"/>
            </a:pPr>
            <a:r>
              <a:rPr lang="en" sz="1600"/>
              <a:t>Creates docker image if success</a:t>
            </a:r>
            <a:endParaRPr sz="1600"/>
          </a:p>
          <a:p>
            <a:pPr marL="457200" lvl="0" indent="-330200" algn="l" rtl="0">
              <a:spcBef>
                <a:spcPts val="0"/>
              </a:spcBef>
              <a:spcAft>
                <a:spcPts val="0"/>
              </a:spcAft>
              <a:buSzPts val="1600"/>
              <a:buAutoNum type="arabicPeriod"/>
            </a:pPr>
            <a:r>
              <a:rPr lang="en" sz="1600"/>
              <a:t>Pushes new docker image to container registry</a:t>
            </a:r>
            <a:endParaRPr sz="1600"/>
          </a:p>
          <a:p>
            <a:pPr marL="457200" lvl="0" indent="-330200" algn="l" rtl="0">
              <a:spcBef>
                <a:spcPts val="0"/>
              </a:spcBef>
              <a:spcAft>
                <a:spcPts val="0"/>
              </a:spcAft>
              <a:buSzPts val="1600"/>
              <a:buAutoNum type="arabicPeriod"/>
            </a:pPr>
            <a:r>
              <a:rPr lang="en" sz="1600"/>
              <a:t>Updates the kubernetes deployment</a:t>
            </a:r>
            <a:endParaRPr sz="1600"/>
          </a:p>
        </p:txBody>
      </p:sp>
      <p:pic>
        <p:nvPicPr>
          <p:cNvPr id="376" name="Google Shape;376;p56"/>
          <p:cNvPicPr preferRelativeResize="0"/>
          <p:nvPr/>
        </p:nvPicPr>
        <p:blipFill>
          <a:blip r:embed="rId7">
            <a:alphaModFix/>
          </a:blip>
          <a:stretch>
            <a:fillRect/>
          </a:stretch>
        </p:blipFill>
        <p:spPr>
          <a:xfrm>
            <a:off x="2464595" y="901022"/>
            <a:ext cx="944020" cy="1164565"/>
          </a:xfrm>
          <a:prstGeom prst="rect">
            <a:avLst/>
          </a:prstGeom>
          <a:noFill/>
          <a:ln w="19050" cap="flat" cmpd="sng">
            <a:solidFill>
              <a:srgbClr val="CFE2F3"/>
            </a:solidFill>
            <a:prstDash val="solid"/>
            <a:round/>
            <a:headEnd type="none" w="sm" len="sm"/>
            <a:tailEnd type="none" w="sm" len="sm"/>
          </a:ln>
        </p:spPr>
      </p:pic>
      <p:pic>
        <p:nvPicPr>
          <p:cNvPr id="377" name="Google Shape;377;p56"/>
          <p:cNvPicPr preferRelativeResize="0"/>
          <p:nvPr/>
        </p:nvPicPr>
        <p:blipFill>
          <a:blip r:embed="rId8">
            <a:alphaModFix/>
          </a:blip>
          <a:stretch>
            <a:fillRect/>
          </a:stretch>
        </p:blipFill>
        <p:spPr>
          <a:xfrm>
            <a:off x="378300" y="1000600"/>
            <a:ext cx="944026" cy="916950"/>
          </a:xfrm>
          <a:prstGeom prst="rect">
            <a:avLst/>
          </a:prstGeom>
          <a:noFill/>
          <a:ln>
            <a:noFill/>
          </a:ln>
        </p:spPr>
      </p:pic>
      <p:sp>
        <p:nvSpPr>
          <p:cNvPr id="378" name="Google Shape;378;p56"/>
          <p:cNvSpPr txBox="1">
            <a:spLocks noGrp="1"/>
          </p:cNvSpPr>
          <p:nvPr>
            <p:ph type="sldNum" idx="12"/>
          </p:nvPr>
        </p:nvSpPr>
        <p:spPr>
          <a:xfrm>
            <a:off x="7877676" y="4767263"/>
            <a:ext cx="637800" cy="273900"/>
          </a:xfrm>
          <a:prstGeom prst="rect">
            <a:avLst/>
          </a:prstGeom>
        </p:spPr>
        <p:txBody>
          <a:bodyPr spcFirstLastPara="1" wrap="square" lIns="45700" tIns="45700" rIns="45700" bIns="45700" anchor="ctr"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
              <a:t>32</a:t>
            </a:fld>
            <a:endParaRPr sz="1400"/>
          </a:p>
        </p:txBody>
      </p:sp>
      <p:sp>
        <p:nvSpPr>
          <p:cNvPr id="379" name="Google Shape;379;p56"/>
          <p:cNvSpPr txBox="1"/>
          <p:nvPr/>
        </p:nvSpPr>
        <p:spPr>
          <a:xfrm>
            <a:off x="3109950" y="4602425"/>
            <a:ext cx="2886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Source: EOSC Synergy project</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57"/>
          <p:cNvSpPr txBox="1">
            <a:spLocks noGrp="1"/>
          </p:cNvSpPr>
          <p:nvPr>
            <p:ph type="title"/>
          </p:nvPr>
        </p:nvSpPr>
        <p:spPr>
          <a:xfrm>
            <a:off x="628650" y="273845"/>
            <a:ext cx="7886700" cy="994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1"/>
              </a:buClr>
              <a:buSzPts val="2400"/>
              <a:buFont typeface="Arial"/>
              <a:buNone/>
            </a:pPr>
            <a:br>
              <a:rPr lang="en" sz="2000">
                <a:solidFill>
                  <a:srgbClr val="000000"/>
                </a:solidFill>
              </a:rPr>
            </a:br>
            <a:r>
              <a:rPr lang="en" sz="2000">
                <a:solidFill>
                  <a:srgbClr val="000000"/>
                </a:solidFill>
              </a:rPr>
              <a:t>Who is going to benefit from SSHOC Dataverse project?</a:t>
            </a:r>
            <a:br>
              <a:rPr lang="en" sz="2000">
                <a:solidFill>
                  <a:srgbClr val="000000"/>
                </a:solidFill>
              </a:rPr>
            </a:br>
            <a:endParaRPr sz="2000">
              <a:solidFill>
                <a:srgbClr val="000000"/>
              </a:solidFill>
            </a:endParaRPr>
          </a:p>
        </p:txBody>
      </p:sp>
      <p:sp>
        <p:nvSpPr>
          <p:cNvPr id="385" name="Google Shape;385;p57"/>
          <p:cNvSpPr txBox="1">
            <a:spLocks noGrp="1"/>
          </p:cNvSpPr>
          <p:nvPr>
            <p:ph type="body" idx="1"/>
          </p:nvPr>
        </p:nvSpPr>
        <p:spPr>
          <a:xfrm>
            <a:off x="628650" y="1369219"/>
            <a:ext cx="7886700" cy="3263400"/>
          </a:xfrm>
          <a:prstGeom prst="rect">
            <a:avLst/>
          </a:prstGeom>
          <a:noFill/>
          <a:ln>
            <a:noFill/>
          </a:ln>
        </p:spPr>
        <p:txBody>
          <a:bodyPr spcFirstLastPara="1" wrap="square" lIns="91425" tIns="45700" rIns="91425" bIns="45700" anchor="t" anchorCtr="0">
            <a:noAutofit/>
          </a:bodyPr>
          <a:lstStyle/>
          <a:p>
            <a:pPr marL="165100" lvl="0" indent="-139700" algn="l" rtl="0">
              <a:lnSpc>
                <a:spcPct val="90000"/>
              </a:lnSpc>
              <a:spcBef>
                <a:spcPts val="800"/>
              </a:spcBef>
              <a:spcAft>
                <a:spcPts val="0"/>
              </a:spcAft>
              <a:buClr>
                <a:srgbClr val="000000"/>
              </a:buClr>
              <a:buSzPts val="1800"/>
              <a:buFont typeface="Arial"/>
              <a:buChar char="•"/>
            </a:pPr>
            <a:r>
              <a:rPr lang="en" sz="1800">
                <a:solidFill>
                  <a:srgbClr val="000000"/>
                </a:solidFill>
              </a:rPr>
              <a:t> (SSH) institutes and researchers will be offered a Dataverse installation on the cloud</a:t>
            </a:r>
            <a:endParaRPr sz="1800">
              <a:solidFill>
                <a:srgbClr val="000000"/>
              </a:solidFill>
            </a:endParaRPr>
          </a:p>
          <a:p>
            <a:pPr marL="165100" lvl="0" indent="-139700" algn="l" rtl="0">
              <a:lnSpc>
                <a:spcPct val="90000"/>
              </a:lnSpc>
              <a:spcBef>
                <a:spcPts val="800"/>
              </a:spcBef>
              <a:spcAft>
                <a:spcPts val="0"/>
              </a:spcAft>
              <a:buClr>
                <a:srgbClr val="000000"/>
              </a:buClr>
              <a:buSzPts val="1800"/>
              <a:buFont typeface="Arial"/>
              <a:buChar char="•"/>
            </a:pPr>
            <a:r>
              <a:rPr lang="en" sz="1800">
                <a:solidFill>
                  <a:srgbClr val="000000"/>
                </a:solidFill>
              </a:rPr>
              <a:t> (SSH) institutes will be offered a Dataverse archive in a box solution for their own purposes</a:t>
            </a:r>
            <a:endParaRPr sz="1800">
              <a:solidFill>
                <a:srgbClr val="000000"/>
              </a:solidFill>
            </a:endParaRPr>
          </a:p>
          <a:p>
            <a:pPr marL="165100" lvl="0" indent="-139700" algn="l" rtl="0">
              <a:lnSpc>
                <a:spcPct val="90000"/>
              </a:lnSpc>
              <a:spcBef>
                <a:spcPts val="0"/>
              </a:spcBef>
              <a:spcAft>
                <a:spcPts val="0"/>
              </a:spcAft>
              <a:buClr>
                <a:srgbClr val="000000"/>
              </a:buClr>
              <a:buSzPts val="1800"/>
              <a:buChar char="•"/>
            </a:pPr>
            <a:r>
              <a:rPr lang="en" sz="1800">
                <a:solidFill>
                  <a:srgbClr val="000000"/>
                </a:solidFill>
              </a:rPr>
              <a:t> Many of the features to be developed in SSHOC will benefit also other Dataverse installations / communities</a:t>
            </a:r>
            <a:endParaRPr sz="1800">
              <a:solidFill>
                <a:srgbClr val="000000"/>
              </a:solidFill>
            </a:endParaRPr>
          </a:p>
          <a:p>
            <a:pPr marL="0" lvl="0" indent="0" algn="l" rtl="0">
              <a:lnSpc>
                <a:spcPct val="90000"/>
              </a:lnSpc>
              <a:spcBef>
                <a:spcPts val="0"/>
              </a:spcBef>
              <a:spcAft>
                <a:spcPts val="0"/>
              </a:spcAft>
              <a:buNone/>
            </a:pPr>
            <a:endParaRPr sz="1800">
              <a:solidFill>
                <a:srgbClr val="000000"/>
              </a:solidFill>
            </a:endParaRPr>
          </a:p>
          <a:p>
            <a:pPr marL="0" lvl="0" indent="0" algn="l" rtl="0">
              <a:lnSpc>
                <a:spcPct val="90000"/>
              </a:lnSpc>
              <a:spcBef>
                <a:spcPts val="0"/>
              </a:spcBef>
              <a:spcAft>
                <a:spcPts val="0"/>
              </a:spcAft>
              <a:buNone/>
            </a:pPr>
            <a:endParaRPr sz="1800">
              <a:solidFill>
                <a:srgbClr val="000000"/>
              </a:solidFill>
            </a:endParaRPr>
          </a:p>
          <a:p>
            <a:pPr marL="0" lvl="0" indent="0" algn="ctr" rtl="0">
              <a:lnSpc>
                <a:spcPct val="90000"/>
              </a:lnSpc>
              <a:spcBef>
                <a:spcPts val="0"/>
              </a:spcBef>
              <a:spcAft>
                <a:spcPts val="0"/>
              </a:spcAft>
              <a:buNone/>
            </a:pPr>
            <a:r>
              <a:rPr lang="en" sz="1800">
                <a:solidFill>
                  <a:srgbClr val="000000"/>
                </a:solidFill>
              </a:rPr>
              <a:t>All developments will be available for Dataverse community members!</a:t>
            </a:r>
            <a:endParaRPr sz="1800">
              <a:solidFill>
                <a:srgbClr val="000000"/>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58"/>
          <p:cNvSpPr txBox="1">
            <a:spLocks noGrp="1"/>
          </p:cNvSpPr>
          <p:nvPr>
            <p:ph type="title"/>
          </p:nvPr>
        </p:nvSpPr>
        <p:spPr>
          <a:xfrm>
            <a:off x="311700" y="445025"/>
            <a:ext cx="8520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000"/>
              <a:t>Questions?</a:t>
            </a:r>
            <a:endParaRPr sz="2000"/>
          </a:p>
        </p:txBody>
      </p:sp>
      <p:sp>
        <p:nvSpPr>
          <p:cNvPr id="391" name="Google Shape;391;p58"/>
          <p:cNvSpPr txBox="1">
            <a:spLocks noGrp="1"/>
          </p:cNvSpPr>
          <p:nvPr>
            <p:ph type="body" idx="1"/>
          </p:nvPr>
        </p:nvSpPr>
        <p:spPr>
          <a:xfrm>
            <a:off x="311700" y="1152475"/>
            <a:ext cx="8520600" cy="3416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800"/>
              <a:t>Slava Tykhonov (DANS-KNAW)</a:t>
            </a:r>
            <a:endParaRPr sz="1800"/>
          </a:p>
          <a:p>
            <a:pPr marL="0" lvl="0" indent="0" algn="l" rtl="0">
              <a:spcBef>
                <a:spcPts val="0"/>
              </a:spcBef>
              <a:spcAft>
                <a:spcPts val="0"/>
              </a:spcAft>
              <a:buNone/>
            </a:pPr>
            <a:r>
              <a:rPr lang="en" sz="1800"/>
              <a:t>Senior Information Scientist</a:t>
            </a:r>
            <a:endParaRPr sz="1800"/>
          </a:p>
          <a:p>
            <a:pPr marL="0" lvl="0" indent="0" algn="l" rtl="0">
              <a:spcBef>
                <a:spcPts val="0"/>
              </a:spcBef>
              <a:spcAft>
                <a:spcPts val="0"/>
              </a:spcAft>
              <a:buNone/>
            </a:pPr>
            <a:r>
              <a:rPr lang="en" sz="1800" u="sng">
                <a:solidFill>
                  <a:schemeClr val="hlink"/>
                </a:solidFill>
                <a:hlinkClick r:id="rId3"/>
              </a:rPr>
              <a:t>vyacheslav.tykhonov@dans.knaw.nl</a:t>
            </a:r>
            <a:endParaRPr sz="1800"/>
          </a:p>
          <a:p>
            <a:pPr marL="0" lvl="0" indent="0" algn="l" rtl="0">
              <a:spcBef>
                <a:spcPts val="0"/>
              </a:spcBef>
              <a:spcAft>
                <a:spcPts val="0"/>
              </a:spcAft>
              <a:buNone/>
            </a:pPr>
            <a:endParaRPr sz="1800"/>
          </a:p>
          <a:p>
            <a:pPr marL="0" lvl="0" indent="0" algn="l" rtl="0">
              <a:spcBef>
                <a:spcPts val="0"/>
              </a:spcBef>
              <a:spcAft>
                <a:spcPts val="0"/>
              </a:spcAft>
              <a:buNone/>
            </a:pPr>
            <a:r>
              <a:rPr lang="en" sz="1800"/>
              <a:t>Co-Chair: </a:t>
            </a:r>
            <a:endParaRPr sz="1800"/>
          </a:p>
          <a:p>
            <a:pPr marL="0" lvl="0" indent="0" algn="l" rtl="0">
              <a:spcBef>
                <a:spcPts val="0"/>
              </a:spcBef>
              <a:spcAft>
                <a:spcPts val="0"/>
              </a:spcAft>
              <a:buNone/>
            </a:pPr>
            <a:r>
              <a:rPr lang="en" sz="1800"/>
              <a:t>Dataverse Working Group (WG) on Controlled Vocabularies and Ontologies</a:t>
            </a:r>
            <a:endParaRPr sz="1800"/>
          </a:p>
          <a:p>
            <a:pPr marL="0" lvl="0" indent="0" algn="l" rtl="0">
              <a:spcBef>
                <a:spcPts val="0"/>
              </a:spcBef>
              <a:spcAft>
                <a:spcPts val="0"/>
              </a:spcAft>
              <a:buNone/>
            </a:pPr>
            <a:r>
              <a:rPr lang="en" sz="1800"/>
              <a:t>Dataverse WG on Registries</a:t>
            </a:r>
            <a:endParaRPr sz="1800"/>
          </a:p>
          <a:p>
            <a:pPr marL="0" lvl="0" indent="0" algn="l" rtl="0">
              <a:spcBef>
                <a:spcPts val="0"/>
              </a:spcBef>
              <a:spcAft>
                <a:spcPts val="0"/>
              </a:spcAft>
              <a:buNone/>
            </a:pPr>
            <a:endParaRPr sz="1800">
              <a:solidFill>
                <a:schemeClr val="dk1"/>
              </a:solidFill>
            </a:endParaRPr>
          </a:p>
          <a:p>
            <a:pPr marL="0" lvl="0" indent="0" algn="l" rtl="0">
              <a:spcBef>
                <a:spcPts val="0"/>
              </a:spcBef>
              <a:spcAft>
                <a:spcPts val="0"/>
              </a:spcAft>
              <a:buNone/>
            </a:pPr>
            <a:r>
              <a:rPr lang="en" sz="1800">
                <a:solidFill>
                  <a:schemeClr val="dk1"/>
                </a:solidFill>
              </a:rPr>
              <a:t>dataverse.org</a:t>
            </a:r>
            <a:endParaRPr sz="18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8"/>
          <p:cNvSpPr txBox="1">
            <a:spLocks noGrp="1"/>
          </p:cNvSpPr>
          <p:nvPr>
            <p:ph type="title"/>
          </p:nvPr>
        </p:nvSpPr>
        <p:spPr>
          <a:xfrm>
            <a:off x="311700" y="445025"/>
            <a:ext cx="8520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000"/>
              <a:t>What is Dataverse?</a:t>
            </a:r>
            <a:endParaRPr sz="2000"/>
          </a:p>
        </p:txBody>
      </p:sp>
      <p:sp>
        <p:nvSpPr>
          <p:cNvPr id="147" name="Google Shape;147;p28"/>
          <p:cNvSpPr txBox="1">
            <a:spLocks noGrp="1"/>
          </p:cNvSpPr>
          <p:nvPr>
            <p:ph type="body" idx="1"/>
          </p:nvPr>
        </p:nvSpPr>
        <p:spPr>
          <a:xfrm>
            <a:off x="311700" y="1236600"/>
            <a:ext cx="8520600" cy="3458700"/>
          </a:xfrm>
          <a:prstGeom prst="rect">
            <a:avLst/>
          </a:prstGeom>
        </p:spPr>
        <p:txBody>
          <a:bodyPr spcFirstLastPara="1" wrap="square" lIns="91425" tIns="91425" rIns="91425" bIns="91425" anchor="ctr" anchorCtr="0">
            <a:noAutofit/>
          </a:bodyPr>
          <a:lstStyle/>
          <a:p>
            <a:pPr marL="457200" lvl="0" indent="-330200" algn="l" rtl="0">
              <a:lnSpc>
                <a:spcPct val="115000"/>
              </a:lnSpc>
              <a:spcBef>
                <a:spcPts val="1200"/>
              </a:spcBef>
              <a:spcAft>
                <a:spcPts val="0"/>
              </a:spcAft>
              <a:buClr>
                <a:schemeClr val="dk1"/>
              </a:buClr>
              <a:buSzPts val="1600"/>
              <a:buFont typeface="Verdana"/>
              <a:buChar char="●"/>
            </a:pPr>
            <a:r>
              <a:rPr lang="en" sz="1600">
                <a:solidFill>
                  <a:schemeClr val="dk1"/>
                </a:solidFill>
                <a:latin typeface="Verdana"/>
                <a:ea typeface="Verdana"/>
                <a:cs typeface="Verdana"/>
                <a:sym typeface="Verdana"/>
              </a:rPr>
              <a:t>Open source project developed by IQSS of Harvard University and published on github</a:t>
            </a:r>
            <a:endParaRPr sz="1600">
              <a:solidFill>
                <a:schemeClr val="dk1"/>
              </a:solidFill>
              <a:latin typeface="Verdana"/>
              <a:ea typeface="Verdana"/>
              <a:cs typeface="Verdana"/>
              <a:sym typeface="Verdana"/>
            </a:endParaRPr>
          </a:p>
          <a:p>
            <a:pPr marL="457200" lvl="0" indent="-330200" algn="l" rtl="0">
              <a:lnSpc>
                <a:spcPct val="115000"/>
              </a:lnSpc>
              <a:spcBef>
                <a:spcPts val="0"/>
              </a:spcBef>
              <a:spcAft>
                <a:spcPts val="0"/>
              </a:spcAft>
              <a:buClr>
                <a:schemeClr val="dk1"/>
              </a:buClr>
              <a:buSzPts val="1600"/>
              <a:buFont typeface="Verdana"/>
              <a:buChar char="●"/>
            </a:pPr>
            <a:r>
              <a:rPr lang="en" sz="1600">
                <a:solidFill>
                  <a:schemeClr val="dk1"/>
                </a:solidFill>
                <a:latin typeface="Verdana"/>
                <a:ea typeface="Verdana"/>
                <a:cs typeface="Verdana"/>
                <a:sym typeface="Verdana"/>
              </a:rPr>
              <a:t>Great product with very long history (from 2006)</a:t>
            </a:r>
            <a:endParaRPr sz="1600">
              <a:solidFill>
                <a:schemeClr val="dk1"/>
              </a:solidFill>
              <a:latin typeface="Verdana"/>
              <a:ea typeface="Verdana"/>
              <a:cs typeface="Verdana"/>
              <a:sym typeface="Verdana"/>
            </a:endParaRPr>
          </a:p>
          <a:p>
            <a:pPr marL="457200" lvl="0" indent="-330200" algn="l" rtl="0">
              <a:lnSpc>
                <a:spcPct val="115000"/>
              </a:lnSpc>
              <a:spcBef>
                <a:spcPts val="0"/>
              </a:spcBef>
              <a:spcAft>
                <a:spcPts val="0"/>
              </a:spcAft>
              <a:buClr>
                <a:schemeClr val="dk1"/>
              </a:buClr>
              <a:buSzPts val="1600"/>
              <a:buFont typeface="Verdana"/>
              <a:buChar char="●"/>
            </a:pPr>
            <a:r>
              <a:rPr lang="en" sz="1600">
                <a:solidFill>
                  <a:schemeClr val="dk1"/>
                </a:solidFill>
                <a:latin typeface="Verdana"/>
                <a:ea typeface="Verdana"/>
                <a:cs typeface="Verdana"/>
                <a:sym typeface="Verdana"/>
              </a:rPr>
              <a:t>Very dynamic and experienced development team working in the Agile environment (community call scheduled once in two weeks)</a:t>
            </a:r>
            <a:endParaRPr sz="1600">
              <a:solidFill>
                <a:schemeClr val="dk1"/>
              </a:solidFill>
              <a:latin typeface="Verdana"/>
              <a:ea typeface="Verdana"/>
              <a:cs typeface="Verdana"/>
              <a:sym typeface="Verdana"/>
            </a:endParaRPr>
          </a:p>
          <a:p>
            <a:pPr marL="457200" lvl="0" indent="-330200" algn="l" rtl="0">
              <a:lnSpc>
                <a:spcPct val="115000"/>
              </a:lnSpc>
              <a:spcBef>
                <a:spcPts val="0"/>
              </a:spcBef>
              <a:spcAft>
                <a:spcPts val="0"/>
              </a:spcAft>
              <a:buClr>
                <a:schemeClr val="dk1"/>
              </a:buClr>
              <a:buSzPts val="1600"/>
              <a:buFont typeface="Verdana"/>
              <a:buChar char="●"/>
            </a:pPr>
            <a:r>
              <a:rPr lang="en" sz="1600">
                <a:solidFill>
                  <a:schemeClr val="dk1"/>
                </a:solidFill>
                <a:latin typeface="Verdana"/>
                <a:ea typeface="Verdana"/>
                <a:cs typeface="Verdana"/>
                <a:sym typeface="Verdana"/>
              </a:rPr>
              <a:t>Clear vision and understanding of research communities requirements, public roadmap</a:t>
            </a:r>
            <a:endParaRPr sz="1600">
              <a:solidFill>
                <a:schemeClr val="dk1"/>
              </a:solidFill>
              <a:latin typeface="Verdana"/>
              <a:ea typeface="Verdana"/>
              <a:cs typeface="Verdana"/>
              <a:sym typeface="Verdana"/>
            </a:endParaRPr>
          </a:p>
          <a:p>
            <a:pPr marL="457200" lvl="0" indent="-330200" algn="l" rtl="0">
              <a:lnSpc>
                <a:spcPct val="115000"/>
              </a:lnSpc>
              <a:spcBef>
                <a:spcPts val="0"/>
              </a:spcBef>
              <a:spcAft>
                <a:spcPts val="0"/>
              </a:spcAft>
              <a:buClr>
                <a:schemeClr val="dk1"/>
              </a:buClr>
              <a:buSzPts val="1600"/>
              <a:buFont typeface="Verdana"/>
              <a:buChar char="●"/>
            </a:pPr>
            <a:r>
              <a:rPr lang="en" sz="1600">
                <a:solidFill>
                  <a:schemeClr val="dk1"/>
                </a:solidFill>
                <a:latin typeface="Verdana"/>
                <a:ea typeface="Verdana"/>
                <a:cs typeface="Verdana"/>
                <a:sym typeface="Verdana"/>
              </a:rPr>
              <a:t>Strong community behind of Dataverse is helping to improve the basic functionality and develop it further</a:t>
            </a:r>
            <a:endParaRPr sz="1600">
              <a:solidFill>
                <a:schemeClr val="dk1"/>
              </a:solidFill>
              <a:latin typeface="Verdana"/>
              <a:ea typeface="Verdana"/>
              <a:cs typeface="Verdana"/>
              <a:sym typeface="Verdana"/>
            </a:endParaRPr>
          </a:p>
          <a:p>
            <a:pPr marL="457200" lvl="0" indent="-330200" algn="l" rtl="0">
              <a:lnSpc>
                <a:spcPct val="115000"/>
              </a:lnSpc>
              <a:spcBef>
                <a:spcPts val="0"/>
              </a:spcBef>
              <a:spcAft>
                <a:spcPts val="0"/>
              </a:spcAft>
              <a:buClr>
                <a:schemeClr val="dk1"/>
              </a:buClr>
              <a:buSzPts val="1600"/>
              <a:buFont typeface="Verdana"/>
              <a:buChar char="●"/>
            </a:pPr>
            <a:r>
              <a:rPr lang="en" sz="1600">
                <a:solidFill>
                  <a:schemeClr val="dk1"/>
                </a:solidFill>
                <a:latin typeface="Verdana"/>
                <a:ea typeface="Verdana"/>
                <a:cs typeface="Verdana"/>
                <a:sym typeface="Verdana"/>
              </a:rPr>
              <a:t>Dataverse has been selected as a data repository infrastructure by countries from all continents</a:t>
            </a:r>
            <a:endParaRPr sz="1600">
              <a:solidFill>
                <a:schemeClr val="dk1"/>
              </a:solidFill>
              <a:latin typeface="Verdana"/>
              <a:ea typeface="Verdana"/>
              <a:cs typeface="Verdana"/>
              <a:sym typeface="Verdana"/>
            </a:endParaRPr>
          </a:p>
          <a:p>
            <a:pPr marL="457200" lvl="0" indent="-330200" algn="l" rtl="0">
              <a:lnSpc>
                <a:spcPct val="115000"/>
              </a:lnSpc>
              <a:spcBef>
                <a:spcPts val="0"/>
              </a:spcBef>
              <a:spcAft>
                <a:spcPts val="0"/>
              </a:spcAft>
              <a:buClr>
                <a:schemeClr val="dk1"/>
              </a:buClr>
              <a:buSzPts val="1600"/>
              <a:buFont typeface="Verdana"/>
              <a:buChar char="●"/>
            </a:pPr>
            <a:r>
              <a:rPr lang="en" sz="1600">
                <a:solidFill>
                  <a:schemeClr val="dk1"/>
                </a:solidFill>
                <a:latin typeface="Verdana"/>
                <a:ea typeface="Verdana"/>
                <a:cs typeface="Verdana"/>
                <a:sym typeface="Verdana"/>
              </a:rPr>
              <a:t>Well developed architecture with rich API endpoints to build application layers around Dataverse</a:t>
            </a:r>
            <a:endParaRPr sz="1600">
              <a:solidFill>
                <a:schemeClr val="dk1"/>
              </a:solidFill>
              <a:latin typeface="Verdana"/>
              <a:ea typeface="Verdana"/>
              <a:cs typeface="Verdana"/>
              <a:sym typeface="Verdana"/>
            </a:endParaRPr>
          </a:p>
          <a:p>
            <a:pPr marL="0" lvl="0" indent="0" algn="l" rtl="0">
              <a:spcBef>
                <a:spcPts val="120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9"/>
          <p:cNvSpPr txBox="1">
            <a:spLocks noGrp="1"/>
          </p:cNvSpPr>
          <p:nvPr>
            <p:ph type="title"/>
          </p:nvPr>
        </p:nvSpPr>
        <p:spPr>
          <a:xfrm>
            <a:off x="311700" y="445025"/>
            <a:ext cx="8520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000"/>
              <a:t>Federated Dataverse data repositories worldwide</a:t>
            </a:r>
            <a:endParaRPr sz="2000"/>
          </a:p>
        </p:txBody>
      </p:sp>
      <p:pic>
        <p:nvPicPr>
          <p:cNvPr id="153" name="Google Shape;153;p29"/>
          <p:cNvPicPr preferRelativeResize="0"/>
          <p:nvPr/>
        </p:nvPicPr>
        <p:blipFill>
          <a:blip r:embed="rId3">
            <a:alphaModFix/>
          </a:blip>
          <a:stretch>
            <a:fillRect/>
          </a:stretch>
        </p:blipFill>
        <p:spPr>
          <a:xfrm>
            <a:off x="872025" y="1017725"/>
            <a:ext cx="7664723" cy="3189701"/>
          </a:xfrm>
          <a:prstGeom prst="rect">
            <a:avLst/>
          </a:prstGeom>
          <a:noFill/>
          <a:ln>
            <a:noFill/>
          </a:ln>
        </p:spPr>
      </p:pic>
      <p:sp>
        <p:nvSpPr>
          <p:cNvPr id="154" name="Google Shape;154;p29"/>
          <p:cNvSpPr txBox="1"/>
          <p:nvPr/>
        </p:nvSpPr>
        <p:spPr>
          <a:xfrm>
            <a:off x="2599350" y="4308575"/>
            <a:ext cx="4256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Source: Merce Crosas, </a:t>
            </a:r>
            <a:r>
              <a:rPr lang="en" u="sng">
                <a:solidFill>
                  <a:schemeClr val="hlink"/>
                </a:solidFill>
                <a:hlinkClick r:id="rId4"/>
              </a:rPr>
              <a:t>Harvard Data Commons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30"/>
          <p:cNvSpPr txBox="1">
            <a:spLocks noGrp="1"/>
          </p:cNvSpPr>
          <p:nvPr>
            <p:ph type="title"/>
          </p:nvPr>
        </p:nvSpPr>
        <p:spPr>
          <a:xfrm>
            <a:off x="311700" y="445025"/>
            <a:ext cx="8520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000"/>
              <a:t>DANS Dataverse 3.x migration (2016)</a:t>
            </a:r>
            <a:endParaRPr sz="2000"/>
          </a:p>
        </p:txBody>
      </p:sp>
      <p:pic>
        <p:nvPicPr>
          <p:cNvPr id="160" name="Google Shape;160;p30"/>
          <p:cNvPicPr preferRelativeResize="0"/>
          <p:nvPr/>
        </p:nvPicPr>
        <p:blipFill>
          <a:blip r:embed="rId3">
            <a:alphaModFix/>
          </a:blip>
          <a:stretch>
            <a:fillRect/>
          </a:stretch>
        </p:blipFill>
        <p:spPr>
          <a:xfrm>
            <a:off x="387900" y="1093925"/>
            <a:ext cx="4652025" cy="3820975"/>
          </a:xfrm>
          <a:prstGeom prst="rect">
            <a:avLst/>
          </a:prstGeom>
          <a:noFill/>
          <a:ln>
            <a:noFill/>
          </a:ln>
        </p:spPr>
      </p:pic>
      <p:sp>
        <p:nvSpPr>
          <p:cNvPr id="161" name="Google Shape;161;p30"/>
          <p:cNvSpPr txBox="1"/>
          <p:nvPr/>
        </p:nvSpPr>
        <p:spPr>
          <a:xfrm>
            <a:off x="5180375" y="1118425"/>
            <a:ext cx="3576600" cy="363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Basic DataverseNL services:</a:t>
            </a:r>
            <a:endParaRPr/>
          </a:p>
          <a:p>
            <a:pPr marL="0" lvl="0" indent="0" algn="l" rtl="0">
              <a:spcBef>
                <a:spcPts val="0"/>
              </a:spcBef>
              <a:spcAft>
                <a:spcPts val="0"/>
              </a:spcAft>
              <a:buNone/>
            </a:pPr>
            <a:r>
              <a:rPr lang="en"/>
              <a:t> • Federated login for Netherlands institutions </a:t>
            </a:r>
            <a:endParaRPr/>
          </a:p>
          <a:p>
            <a:pPr marL="0" lvl="0" indent="0" algn="l" rtl="0">
              <a:spcBef>
                <a:spcPts val="0"/>
              </a:spcBef>
              <a:spcAft>
                <a:spcPts val="0"/>
              </a:spcAft>
              <a:buNone/>
            </a:pPr>
            <a:r>
              <a:rPr lang="en"/>
              <a:t>• Persistent Identifier Services (DOI and handle) </a:t>
            </a:r>
            <a:endParaRPr/>
          </a:p>
          <a:p>
            <a:pPr marL="0" lvl="0" indent="0" algn="l" rtl="0">
              <a:spcBef>
                <a:spcPts val="0"/>
              </a:spcBef>
              <a:spcAft>
                <a:spcPts val="0"/>
              </a:spcAft>
              <a:buNone/>
            </a:pPr>
            <a:r>
              <a:rPr lang="en"/>
              <a:t>• Integration with archival systems </a:t>
            </a:r>
            <a:endParaRPr/>
          </a:p>
          <a:p>
            <a:pPr marL="0" lvl="0" indent="0" algn="l" rtl="0">
              <a:spcBef>
                <a:spcPts val="0"/>
              </a:spcBef>
              <a:spcAft>
                <a:spcPts val="0"/>
              </a:spcAft>
              <a:buNone/>
            </a:pPr>
            <a:r>
              <a:rPr lang="en"/>
              <a:t>Applications:</a:t>
            </a:r>
            <a:endParaRPr/>
          </a:p>
          <a:p>
            <a:pPr marL="0" lvl="0" indent="0" algn="l" rtl="0">
              <a:spcBef>
                <a:spcPts val="0"/>
              </a:spcBef>
              <a:spcAft>
                <a:spcPts val="0"/>
              </a:spcAft>
              <a:buNone/>
            </a:pPr>
            <a:r>
              <a:rPr lang="en">
                <a:solidFill>
                  <a:srgbClr val="FF0000"/>
                </a:solidFill>
              </a:rPr>
              <a:t>• Modern and historical world maps visualisations </a:t>
            </a:r>
            <a:endParaRPr>
              <a:solidFill>
                <a:srgbClr val="FF0000"/>
              </a:solidFill>
            </a:endParaRPr>
          </a:p>
          <a:p>
            <a:pPr marL="0" lvl="0" indent="0" algn="l" rtl="0">
              <a:spcBef>
                <a:spcPts val="0"/>
              </a:spcBef>
              <a:spcAft>
                <a:spcPts val="0"/>
              </a:spcAft>
              <a:buNone/>
            </a:pPr>
            <a:r>
              <a:rPr lang="en">
                <a:solidFill>
                  <a:srgbClr val="FF0000"/>
                </a:solidFill>
              </a:rPr>
              <a:t>• Data API and Geo API services for projects with data </a:t>
            </a:r>
            <a:endParaRPr>
              <a:solidFill>
                <a:srgbClr val="FF0000"/>
              </a:solidFill>
            </a:endParaRPr>
          </a:p>
          <a:p>
            <a:pPr marL="0" lvl="0" indent="0" algn="l" rtl="0">
              <a:spcBef>
                <a:spcPts val="0"/>
              </a:spcBef>
              <a:spcAft>
                <a:spcPts val="0"/>
              </a:spcAft>
              <a:buNone/>
            </a:pPr>
            <a:r>
              <a:rPr lang="en">
                <a:solidFill>
                  <a:srgbClr val="FF0000"/>
                </a:solidFill>
              </a:rPr>
              <a:t>• Panel datasets constructor </a:t>
            </a:r>
            <a:endParaRPr>
              <a:solidFill>
                <a:srgbClr val="FF0000"/>
              </a:solidFill>
            </a:endParaRPr>
          </a:p>
          <a:p>
            <a:pPr marL="0" lvl="0" indent="0" algn="l" rtl="0">
              <a:spcBef>
                <a:spcPts val="0"/>
              </a:spcBef>
              <a:spcAft>
                <a:spcPts val="0"/>
              </a:spcAft>
              <a:buNone/>
            </a:pPr>
            <a:r>
              <a:rPr lang="en">
                <a:solidFill>
                  <a:srgbClr val="FF0000"/>
                </a:solidFill>
              </a:rPr>
              <a:t>• Time series plot </a:t>
            </a:r>
            <a:endParaRPr>
              <a:solidFill>
                <a:srgbClr val="FF0000"/>
              </a:solidFill>
            </a:endParaRPr>
          </a:p>
          <a:p>
            <a:pPr marL="0" lvl="0" indent="0" algn="l" rtl="0">
              <a:spcBef>
                <a:spcPts val="0"/>
              </a:spcBef>
              <a:spcAft>
                <a:spcPts val="0"/>
              </a:spcAft>
              <a:buNone/>
            </a:pPr>
            <a:r>
              <a:rPr lang="en">
                <a:solidFill>
                  <a:srgbClr val="FF0000"/>
                </a:solidFill>
              </a:rPr>
              <a:t>• Treemaps </a:t>
            </a:r>
            <a:endParaRPr>
              <a:solidFill>
                <a:srgbClr val="FF0000"/>
              </a:solidFill>
            </a:endParaRPr>
          </a:p>
          <a:p>
            <a:pPr marL="0" lvl="0" indent="0" algn="l" rtl="0">
              <a:spcBef>
                <a:spcPts val="0"/>
              </a:spcBef>
              <a:spcAft>
                <a:spcPts val="0"/>
              </a:spcAft>
              <a:buNone/>
            </a:pPr>
            <a:r>
              <a:rPr lang="en">
                <a:solidFill>
                  <a:srgbClr val="FF0000"/>
                </a:solidFill>
              </a:rPr>
              <a:t>• Pie and chart visualizations </a:t>
            </a:r>
            <a:endParaRPr>
              <a:solidFill>
                <a:srgbClr val="FF0000"/>
              </a:solidFill>
            </a:endParaRPr>
          </a:p>
          <a:p>
            <a:pPr marL="0" lvl="0" indent="0" algn="l" rtl="0">
              <a:spcBef>
                <a:spcPts val="0"/>
              </a:spcBef>
              <a:spcAft>
                <a:spcPts val="0"/>
              </a:spcAft>
              <a:buNone/>
            </a:pPr>
            <a:r>
              <a:rPr lang="en">
                <a:solidFill>
                  <a:srgbClr val="FF0000"/>
                </a:solidFill>
              </a:rPr>
              <a:t>• Descriptive statistics tools </a:t>
            </a:r>
            <a:endParaRPr>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1"/>
                                        </p:tgtEl>
                                        <p:attrNameLst>
                                          <p:attrName>style.visibility</p:attrName>
                                        </p:attrNameLst>
                                      </p:cBhvr>
                                      <p:to>
                                        <p:strVal val="visible"/>
                                      </p:to>
                                    </p:set>
                                    <p:animEffect transition="in" filter="fade">
                                      <p:cBhvr>
                                        <p:cTn id="7" dur="1000"/>
                                        <p:tgtEl>
                                          <p:spTgt spid="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31"/>
          <p:cNvSpPr txBox="1">
            <a:spLocks noGrp="1"/>
          </p:cNvSpPr>
          <p:nvPr>
            <p:ph type="title"/>
          </p:nvPr>
        </p:nvSpPr>
        <p:spPr>
          <a:xfrm>
            <a:off x="311700" y="216425"/>
            <a:ext cx="8520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000"/>
              <a:t>DataverseNL collaborative data network</a:t>
            </a:r>
            <a:endParaRPr sz="2000"/>
          </a:p>
        </p:txBody>
      </p:sp>
      <p:pic>
        <p:nvPicPr>
          <p:cNvPr id="167" name="Google Shape;167;p31"/>
          <p:cNvPicPr preferRelativeResize="0"/>
          <p:nvPr/>
        </p:nvPicPr>
        <p:blipFill>
          <a:blip r:embed="rId3">
            <a:alphaModFix/>
          </a:blip>
          <a:stretch>
            <a:fillRect/>
          </a:stretch>
        </p:blipFill>
        <p:spPr>
          <a:xfrm>
            <a:off x="2057400" y="764625"/>
            <a:ext cx="5094626" cy="3616876"/>
          </a:xfrm>
          <a:prstGeom prst="rect">
            <a:avLst/>
          </a:prstGeom>
          <a:noFill/>
          <a:ln>
            <a:noFill/>
          </a:ln>
        </p:spPr>
      </p:pic>
      <p:sp>
        <p:nvSpPr>
          <p:cNvPr id="168" name="Google Shape;168;p31"/>
          <p:cNvSpPr txBox="1"/>
          <p:nvPr/>
        </p:nvSpPr>
        <p:spPr>
          <a:xfrm>
            <a:off x="3568900" y="4473475"/>
            <a:ext cx="279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Source: https://dataverse.nl</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32"/>
          <p:cNvSpPr txBox="1">
            <a:spLocks noGrp="1"/>
          </p:cNvSpPr>
          <p:nvPr>
            <p:ph type="title"/>
          </p:nvPr>
        </p:nvSpPr>
        <p:spPr>
          <a:xfrm>
            <a:off x="311700" y="368825"/>
            <a:ext cx="8520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000"/>
              <a:t>DataverseNL partners</a:t>
            </a:r>
            <a:endParaRPr sz="2000"/>
          </a:p>
        </p:txBody>
      </p:sp>
      <p:pic>
        <p:nvPicPr>
          <p:cNvPr id="174" name="Google Shape;174;p32"/>
          <p:cNvPicPr preferRelativeResize="0"/>
          <p:nvPr/>
        </p:nvPicPr>
        <p:blipFill>
          <a:blip r:embed="rId3">
            <a:alphaModFix/>
          </a:blip>
          <a:stretch>
            <a:fillRect/>
          </a:stretch>
        </p:blipFill>
        <p:spPr>
          <a:xfrm>
            <a:off x="368200" y="1017725"/>
            <a:ext cx="8089998" cy="35558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33"/>
          <p:cNvSpPr txBox="1">
            <a:spLocks noGrp="1"/>
          </p:cNvSpPr>
          <p:nvPr>
            <p:ph type="title"/>
          </p:nvPr>
        </p:nvSpPr>
        <p:spPr>
          <a:xfrm>
            <a:off x="311700" y="445025"/>
            <a:ext cx="85206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000"/>
              <a:t>Cooperative Model DataverseNL</a:t>
            </a:r>
            <a:endParaRPr sz="2000"/>
          </a:p>
        </p:txBody>
      </p:sp>
      <p:sp>
        <p:nvSpPr>
          <p:cNvPr id="180" name="Google Shape;180;p33"/>
          <p:cNvSpPr txBox="1">
            <a:spLocks noGrp="1"/>
          </p:cNvSpPr>
          <p:nvPr>
            <p:ph type="body" idx="1"/>
          </p:nvPr>
        </p:nvSpPr>
        <p:spPr>
          <a:xfrm>
            <a:off x="311700" y="1017725"/>
            <a:ext cx="8520600" cy="3416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800">
                <a:solidFill>
                  <a:schemeClr val="dk1"/>
                </a:solidFill>
              </a:rPr>
              <a:t>DANS provides and manages the system &amp; storage, organizes the meetings (back-office)</a:t>
            </a:r>
            <a:endParaRPr sz="1800">
              <a:solidFill>
                <a:schemeClr val="dk1"/>
              </a:solidFill>
            </a:endParaRPr>
          </a:p>
          <a:p>
            <a:pPr marL="0" lvl="0" indent="0" algn="l" rtl="0">
              <a:spcBef>
                <a:spcPts val="0"/>
              </a:spcBef>
              <a:spcAft>
                <a:spcPts val="0"/>
              </a:spcAft>
              <a:buNone/>
            </a:pPr>
            <a:r>
              <a:rPr lang="en" sz="1800">
                <a:solidFill>
                  <a:schemeClr val="dk1"/>
                </a:solidFill>
                <a:latin typeface="Courier New"/>
                <a:ea typeface="Courier New"/>
                <a:cs typeface="Courier New"/>
                <a:sym typeface="Courier New"/>
              </a:rPr>
              <a:t>•</a:t>
            </a:r>
            <a:r>
              <a:rPr lang="en" sz="1800">
                <a:solidFill>
                  <a:schemeClr val="dk1"/>
                </a:solidFill>
              </a:rPr>
              <a:t>Research institutions run their own RDM-support for their researchers /end users (front-office)</a:t>
            </a:r>
            <a:endParaRPr sz="1800">
              <a:solidFill>
                <a:schemeClr val="dk1"/>
              </a:solidFill>
            </a:endParaRPr>
          </a:p>
          <a:p>
            <a:pPr marL="0" lvl="0" indent="0" algn="l" rtl="0">
              <a:spcBef>
                <a:spcPts val="0"/>
              </a:spcBef>
              <a:spcAft>
                <a:spcPts val="0"/>
              </a:spcAft>
              <a:buNone/>
            </a:pPr>
            <a:r>
              <a:rPr lang="en" sz="1800">
                <a:solidFill>
                  <a:schemeClr val="dk1"/>
                </a:solidFill>
                <a:latin typeface="Courier New"/>
                <a:ea typeface="Courier New"/>
                <a:cs typeface="Courier New"/>
                <a:sym typeface="Courier New"/>
              </a:rPr>
              <a:t>•</a:t>
            </a:r>
            <a:r>
              <a:rPr lang="en" sz="1800">
                <a:solidFill>
                  <a:schemeClr val="dk1"/>
                </a:solidFill>
              </a:rPr>
              <a:t>Every partner institute is responsible for their own data</a:t>
            </a:r>
            <a:endParaRPr sz="1800">
              <a:solidFill>
                <a:schemeClr val="dk1"/>
              </a:solidFill>
            </a:endParaRPr>
          </a:p>
          <a:p>
            <a:pPr marL="0" lvl="0" indent="0" algn="l" rtl="0">
              <a:spcBef>
                <a:spcPts val="0"/>
              </a:spcBef>
              <a:spcAft>
                <a:spcPts val="0"/>
              </a:spcAft>
              <a:buNone/>
            </a:pPr>
            <a:r>
              <a:rPr lang="en" sz="1800">
                <a:solidFill>
                  <a:schemeClr val="dk1"/>
                </a:solidFill>
                <a:latin typeface="Courier New"/>
                <a:ea typeface="Courier New"/>
                <a:cs typeface="Courier New"/>
                <a:sym typeface="Courier New"/>
              </a:rPr>
              <a:t>•</a:t>
            </a:r>
            <a:r>
              <a:rPr lang="en" sz="1800">
                <a:solidFill>
                  <a:schemeClr val="dk1"/>
                </a:solidFill>
              </a:rPr>
              <a:t>Shared costs (service membership + storage)</a:t>
            </a:r>
            <a:endParaRPr sz="1800">
              <a:solidFill>
                <a:schemeClr val="dk1"/>
              </a:solidFill>
            </a:endParaRPr>
          </a:p>
          <a:p>
            <a:pPr marL="0" lvl="0" indent="0" algn="l" rtl="0">
              <a:spcBef>
                <a:spcPts val="0"/>
              </a:spcBef>
              <a:spcAft>
                <a:spcPts val="0"/>
              </a:spcAft>
              <a:buNone/>
            </a:pPr>
            <a:r>
              <a:rPr lang="en" sz="1800">
                <a:solidFill>
                  <a:schemeClr val="dk1"/>
                </a:solidFill>
                <a:latin typeface="Courier New"/>
                <a:ea typeface="Courier New"/>
                <a:cs typeface="Courier New"/>
                <a:sym typeface="Courier New"/>
              </a:rPr>
              <a:t>•</a:t>
            </a:r>
            <a:r>
              <a:rPr lang="en" sz="1800">
                <a:solidFill>
                  <a:schemeClr val="dk1"/>
                </a:solidFill>
              </a:rPr>
              <a:t>Advisory Board consisting of partner representatives decides on the general policy </a:t>
            </a:r>
            <a:endParaRPr sz="1800">
              <a:solidFill>
                <a:schemeClr val="dk1"/>
              </a:solidFill>
            </a:endParaRPr>
          </a:p>
          <a:p>
            <a:pPr marL="0" lvl="0" indent="0" algn="l" rtl="0">
              <a:spcBef>
                <a:spcPts val="0"/>
              </a:spcBef>
              <a:spcAft>
                <a:spcPts val="0"/>
              </a:spcAft>
              <a:buNone/>
            </a:pPr>
            <a:r>
              <a:rPr lang="en" sz="1800">
                <a:solidFill>
                  <a:schemeClr val="dk1"/>
                </a:solidFill>
                <a:latin typeface="Courier New"/>
                <a:ea typeface="Courier New"/>
                <a:cs typeface="Courier New"/>
                <a:sym typeface="Courier New"/>
              </a:rPr>
              <a:t>•</a:t>
            </a:r>
            <a:r>
              <a:rPr lang="en" sz="1800">
                <a:solidFill>
                  <a:schemeClr val="dk1"/>
                </a:solidFill>
              </a:rPr>
              <a:t>Administrators committee to discuss technical and functional issues</a:t>
            </a:r>
            <a:endParaRPr sz="1800">
              <a:solidFill>
                <a:schemeClr val="dk1"/>
              </a:solidFill>
            </a:endParaRPr>
          </a:p>
          <a:p>
            <a:pPr marL="0" lvl="0" indent="0" algn="l" rtl="0">
              <a:spcBef>
                <a:spcPts val="0"/>
              </a:spcBef>
              <a:spcAft>
                <a:spcPts val="0"/>
              </a:spcAft>
              <a:buNone/>
            </a:pPr>
            <a:r>
              <a:rPr lang="en" sz="1800">
                <a:solidFill>
                  <a:schemeClr val="dk1"/>
                </a:solidFill>
                <a:latin typeface="Courier New"/>
                <a:ea typeface="Courier New"/>
                <a:cs typeface="Courier New"/>
                <a:sym typeface="Courier New"/>
              </a:rPr>
              <a:t>•</a:t>
            </a:r>
            <a:r>
              <a:rPr lang="en" sz="1800">
                <a:solidFill>
                  <a:schemeClr val="dk1"/>
                </a:solidFill>
              </a:rPr>
              <a:t>Cooperation agreement, Service Level Agreement, Processor agreement (GDPR), General Terms of use (end users)</a:t>
            </a:r>
            <a:endParaRPr sz="1800"/>
          </a:p>
        </p:txBody>
      </p:sp>
      <p:sp>
        <p:nvSpPr>
          <p:cNvPr id="181" name="Google Shape;181;p33"/>
          <p:cNvSpPr txBox="1"/>
          <p:nvPr/>
        </p:nvSpPr>
        <p:spPr>
          <a:xfrm>
            <a:off x="3038150" y="4350625"/>
            <a:ext cx="4108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Source: Marion Wittenberg, </a:t>
            </a:r>
            <a:r>
              <a:rPr lang="en" u="sng">
                <a:solidFill>
                  <a:schemeClr val="hlink"/>
                </a:solidFill>
                <a:hlinkClick r:id="rId3"/>
              </a:rPr>
              <a:t>DataverseNL</a:t>
            </a: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SHOC Theme">
  <a:themeElements>
    <a:clrScheme name="SSHOC">
      <a:dk1>
        <a:srgbClr val="000000"/>
      </a:dk1>
      <a:lt1>
        <a:srgbClr val="FFFFFF"/>
      </a:lt1>
      <a:dk2>
        <a:srgbClr val="44546A"/>
      </a:dk2>
      <a:lt2>
        <a:srgbClr val="E7E6E6"/>
      </a:lt2>
      <a:accent1>
        <a:srgbClr val="275D89"/>
      </a:accent1>
      <a:accent2>
        <a:srgbClr val="F2983D"/>
      </a:accent2>
      <a:accent3>
        <a:srgbClr val="A5A5A5"/>
      </a:accent3>
      <a:accent4>
        <a:srgbClr val="FFC000"/>
      </a:accent4>
      <a:accent5>
        <a:srgbClr val="4190D2"/>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1600</Words>
  <Application>Microsoft Macintosh PowerPoint</Application>
  <PresentationFormat>On-screen Show (16:9)</PresentationFormat>
  <Paragraphs>207</Paragraphs>
  <Slides>34</Slides>
  <Notes>34</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34</vt:i4>
      </vt:variant>
    </vt:vector>
  </HeadingPairs>
  <TitlesOfParts>
    <vt:vector size="40" baseType="lpstr">
      <vt:lpstr>Arial</vt:lpstr>
      <vt:lpstr>Calibri</vt:lpstr>
      <vt:lpstr>Courier New</vt:lpstr>
      <vt:lpstr>Verdana</vt:lpstr>
      <vt:lpstr>Simple Light</vt:lpstr>
      <vt:lpstr>SSHOC Theme</vt:lpstr>
      <vt:lpstr>SSHOC</vt:lpstr>
      <vt:lpstr>About me: DANS-KNAW projects (2016-2021)</vt:lpstr>
      <vt:lpstr>About DANS-KNAW</vt:lpstr>
      <vt:lpstr>What is Dataverse?</vt:lpstr>
      <vt:lpstr>Federated Dataverse data repositories worldwide</vt:lpstr>
      <vt:lpstr>DANS Dataverse 3.x migration (2016)</vt:lpstr>
      <vt:lpstr>DataverseNL collaborative data network</vt:lpstr>
      <vt:lpstr>DataverseNL partners</vt:lpstr>
      <vt:lpstr>Cooperative Model DataverseNL</vt:lpstr>
      <vt:lpstr>PowerPoint Presentation</vt:lpstr>
      <vt:lpstr>Major challenges to provide services for researchers</vt:lpstr>
      <vt:lpstr>Dataverse Installation Manual</vt:lpstr>
      <vt:lpstr>Dataverse Docker module (CESSDA Dataverse, 2018)</vt:lpstr>
      <vt:lpstr>Dataverse Kubernetes </vt:lpstr>
      <vt:lpstr>PowerPoint Presentation</vt:lpstr>
      <vt:lpstr>SSHOC project task 5.2 Hosting and sharing data repositories </vt:lpstr>
      <vt:lpstr>PowerPoint Presentation</vt:lpstr>
      <vt:lpstr>FAIR Dataverse</vt:lpstr>
      <vt:lpstr>Our goals to increase Dataverse interoperability</vt:lpstr>
      <vt:lpstr>SKOSMOS framework to discover ontologies</vt:lpstr>
      <vt:lpstr>External CV support: metadata field could be linked to many ontologies</vt:lpstr>
      <vt:lpstr>Dataverse App Store </vt:lpstr>
      <vt:lpstr>Dataverse Spreadsheet Previewer</vt:lpstr>
      <vt:lpstr>Dataverse and CLARIN tools integration</vt:lpstr>
      <vt:lpstr>Make Data Count metrics</vt:lpstr>
      <vt:lpstr>Dataverse Metrics from 30+ repositories</vt:lpstr>
      <vt:lpstr>Multilingual support</vt:lpstr>
      <vt:lpstr>Dataverse localization with Weblate</vt:lpstr>
      <vt:lpstr>GUI translation with Weblate as a service</vt:lpstr>
      <vt:lpstr>Services in European Open Science Cloud (EOSC) </vt:lpstr>
      <vt:lpstr>Applications maturity level</vt:lpstr>
      <vt:lpstr>CI/CD pipeline with SQAaaS (S)</vt:lpstr>
      <vt:lpstr> Who is going to benefit from SSHOC Dataverse project? </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SSHOC</dc:title>
  <cp:lastModifiedBy>Jean Fairbairn</cp:lastModifiedBy>
  <cp:revision>1</cp:revision>
  <dcterms:modified xsi:type="dcterms:W3CDTF">2021-03-16T11:30:41Z</dcterms:modified>
</cp:coreProperties>
</file>