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6" r:id="rId2"/>
    <p:sldMasterId id="2147483685" r:id="rId3"/>
  </p:sldMasterIdLst>
  <p:notesMasterIdLst>
    <p:notesMasterId r:id="rId21"/>
  </p:notesMasterIdLst>
  <p:handoutMasterIdLst>
    <p:handoutMasterId r:id="rId22"/>
  </p:handoutMasterIdLst>
  <p:sldIdLst>
    <p:sldId id="386" r:id="rId4"/>
    <p:sldId id="387" r:id="rId5"/>
    <p:sldId id="389" r:id="rId6"/>
    <p:sldId id="390" r:id="rId7"/>
    <p:sldId id="391" r:id="rId8"/>
    <p:sldId id="393" r:id="rId9"/>
    <p:sldId id="394" r:id="rId10"/>
    <p:sldId id="406" r:id="rId11"/>
    <p:sldId id="398" r:id="rId12"/>
    <p:sldId id="399" r:id="rId13"/>
    <p:sldId id="397" r:id="rId14"/>
    <p:sldId id="400" r:id="rId15"/>
    <p:sldId id="401" r:id="rId16"/>
    <p:sldId id="402" r:id="rId17"/>
    <p:sldId id="403" r:id="rId18"/>
    <p:sldId id="404" r:id="rId19"/>
    <p:sldId id="40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6600"/>
    <a:srgbClr val="FFCC00"/>
    <a:srgbClr val="FF6600"/>
    <a:srgbClr val="009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90" autoAdjust="0"/>
  </p:normalViewPr>
  <p:slideViewPr>
    <p:cSldViewPr snapToGrid="0" snapToObjects="1">
      <p:cViewPr>
        <p:scale>
          <a:sx n="54" d="100"/>
          <a:sy n="54" d="100"/>
        </p:scale>
        <p:origin x="164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A7046-9AD6-A748-90FB-415DB3C71439}" type="datetimeFigureOut">
              <a:rPr lang="en-US" smtClean="0"/>
              <a:t>01/10/2019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2E718-9826-3C45-BF63-9C2273F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22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57356-38A1-BC41-9AEA-A94269F357A6}" type="datetimeFigureOut">
              <a:rPr lang="en-US" smtClean="0"/>
              <a:t>01/10/2019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6FAF0-5222-E842-B421-DD09CB26B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7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AF0-5222-E842-B421-DD09CB26B2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11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41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24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AF0-5222-E842-B421-DD09CB26B2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79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1800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9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3" y="1730403"/>
            <a:ext cx="5648623" cy="1204306"/>
          </a:xfrm>
          <a:prstGeom prst="rect">
            <a:avLst/>
          </a:prstGeo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8" y="2470927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889000" y="1143002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US" sz="5400" dirty="0" smtClean="0">
                <a:solidFill>
                  <a:srgbClr val="FFFFFF"/>
                </a:solidFill>
                <a:latin typeface="Open Sans"/>
                <a:cs typeface="Open Sans"/>
              </a:rPr>
              <a:t>“Quote here. Quote here. Quote here. Quote here. Quote here. Quote here.” </a:t>
            </a:r>
            <a:endParaRPr lang="en-US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810000" y="4801543"/>
            <a:ext cx="4651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400" b="1" dirty="0" smtClean="0">
                <a:solidFill>
                  <a:srgbClr val="FFFFFF"/>
                </a:solidFill>
                <a:latin typeface="Open Sans"/>
                <a:cs typeface="Open Sans"/>
              </a:rPr>
              <a:t>- AUTHOR NAME HERE</a:t>
            </a:r>
            <a:endParaRPr lang="en-US" sz="2400" b="1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382186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551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3441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20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6466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0627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07781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555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0" indent="0">
              <a:buNone/>
              <a:defRPr/>
            </a:lvl2pPr>
          </a:lstStyle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7211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5812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1193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3039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3039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30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9"/>
            <a:ext cx="5650992" cy="1207509"/>
          </a:xfrm>
          <a:prstGeom prst="rect">
            <a:avLst/>
          </a:prstGeo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24333"/>
            <a:ext cx="6813884" cy="16394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000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75258"/>
            <a:ext cx="6400800" cy="1113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accent3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258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607937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8325" y="2017297"/>
            <a:ext cx="7772400" cy="19965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42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325" y="1019343"/>
            <a:ext cx="7772400" cy="89568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accent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47782" y="332659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78366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72051"/>
            <a:ext cx="7464425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097755"/>
            <a:ext cx="3717925" cy="2823496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4175125" y="2097756"/>
            <a:ext cx="3746500" cy="2823497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595959"/>
                </a:solidFill>
              </a:defRPr>
            </a:lvl1pPr>
            <a:lvl2pPr>
              <a:defRPr sz="2000">
                <a:solidFill>
                  <a:srgbClr val="595959"/>
                </a:solidFill>
              </a:defRPr>
            </a:lvl2pPr>
            <a:lvl3pPr>
              <a:defRPr sz="18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4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63657" y="316784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5416846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729789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58775"/>
            <a:ext cx="5486400" cy="3371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4296527"/>
            <a:ext cx="5486400" cy="477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9140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946619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507528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676372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018671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sing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 bwMode="auto">
          <a:xfrm>
            <a:off x="2807368" y="403202"/>
            <a:ext cx="5890232" cy="106234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GB" dirty="0" smtClean="0"/>
              <a:t>Single Line of Text</a:t>
            </a:r>
            <a:endParaRPr lang="en-US" dirty="0" smtClean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 bwMode="auto">
          <a:xfrm>
            <a:off x="468000" y="2112212"/>
            <a:ext cx="8229600" cy="4376271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655" y="6462720"/>
            <a:ext cx="2405099" cy="1989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97B7E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January 10, 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27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0" indent="0">
              <a:buNone/>
              <a:defRPr/>
            </a:lvl2pPr>
          </a:lstStyle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0655" y="6462720"/>
            <a:ext cx="2405099" cy="198915"/>
          </a:xfrm>
          <a:prstGeom prst="rect">
            <a:avLst/>
          </a:prstGeom>
        </p:spPr>
        <p:txBody>
          <a:bodyPr/>
          <a:lstStyle/>
          <a:p>
            <a:fld id="{D47BB8AF-C16A-4836-A92D-61834B5F0BA5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3503" y="6400574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9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654" y="2073175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654" y="3061862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2073175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3039184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EIFL_LOGO_BG_WHITE.ps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305" y="5344775"/>
            <a:ext cx="4111311" cy="11611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5"/>
            <a:ext cx="5212080" cy="1089427"/>
          </a:xfrm>
          <a:prstGeom prst="rect">
            <a:avLst/>
          </a:prstGeo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3" y="2618914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5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  <a:prstGeom prst="rect">
            <a:avLst/>
          </a:prstGeo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0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654" y="2073760"/>
            <a:ext cx="8402961" cy="3961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655" y="6462720"/>
            <a:ext cx="2405099" cy="1989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97B7E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January 10,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43503" y="6400574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797B7E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lue.png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5750" cy="709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67368" y="53072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5259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8079"/>
            <a:ext cx="8229600" cy="2526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274508" y="2"/>
            <a:ext cx="2869492" cy="2379579"/>
          </a:xfrm>
          <a:prstGeom prst="rect">
            <a:avLst/>
          </a:prstGeom>
        </p:spPr>
      </p:pic>
      <p:pic>
        <p:nvPicPr>
          <p:cNvPr id="2" name="Picture 1" descr="EIFL_LOGO_BG_WHITE.psd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6000752"/>
            <a:ext cx="2529334" cy="714375"/>
          </a:xfrm>
          <a:prstGeom prst="rect">
            <a:avLst/>
          </a:prstGeom>
        </p:spPr>
      </p:pic>
      <p:pic>
        <p:nvPicPr>
          <p:cNvPr id="5" name="Picture 4" descr="Untitled6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33021"/>
            <a:ext cx="9159875" cy="2471398"/>
          </a:xfrm>
          <a:prstGeom prst="rect">
            <a:avLst/>
          </a:prstGeom>
        </p:spPr>
      </p:pic>
      <p:pic>
        <p:nvPicPr>
          <p:cNvPr id="6" name="Picture 5" descr="EIFL_LOGO_BG_WHITE.psd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16" y="6000752"/>
            <a:ext cx="2427887" cy="68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43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735" r:id="rId10"/>
    <p:sldLayoutId id="214748373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5000" kern="1200">
          <a:solidFill>
            <a:schemeClr val="accent3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accent3"/>
          </a:solidFill>
          <a:latin typeface="Open Sans"/>
          <a:ea typeface="+mn-ea"/>
          <a:cs typeface="Open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accent3"/>
          </a:solidFill>
          <a:latin typeface="Open Sans"/>
          <a:ea typeface="+mn-ea"/>
          <a:cs typeface="Open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accent3"/>
          </a:solidFill>
          <a:latin typeface="Open Sans"/>
          <a:ea typeface="+mn-ea"/>
          <a:cs typeface="Open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accent3"/>
          </a:solidFill>
          <a:latin typeface="Open Sans"/>
          <a:ea typeface="+mn-ea"/>
          <a:cs typeface="Open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accent3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34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33.png"/><Relationship Id="rId5" Type="http://schemas.openxmlformats.org/officeDocument/2006/relationships/image" Target="../media/image32.jpe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3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9.jp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.xml"/><Relationship Id="rId4" Type="http://schemas.openxmlformats.org/officeDocument/2006/relationships/hyperlink" Target="http://www.wipo.int/treaties/en/ShowResults.jsp?lang=en&amp;treaty_id=84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jpeg"/><Relationship Id="rId9" Type="http://schemas.openxmlformats.org/officeDocument/2006/relationships/image" Target="../media/image3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 flipV="1">
            <a:off x="-1034492" y="1966380"/>
            <a:ext cx="1720293" cy="200105"/>
          </a:xfrm>
        </p:spPr>
        <p:txBody>
          <a:bodyPr>
            <a:normAutofit fontScale="32500" lnSpcReduction="20000"/>
          </a:bodyPr>
          <a:lstStyle/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63667" y="5679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543" y="2733135"/>
            <a:ext cx="79697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/>
                <a:cs typeface="Arial"/>
              </a:rPr>
              <a:t>1st National Workshop To Design </a:t>
            </a:r>
            <a:br>
              <a:rPr lang="en-US" sz="2400" b="1" dirty="0">
                <a:latin typeface="Arial"/>
                <a:cs typeface="Arial"/>
              </a:rPr>
            </a:br>
            <a:r>
              <a:rPr lang="en-US" sz="2400" b="1" dirty="0">
                <a:latin typeface="Arial"/>
                <a:cs typeface="Arial"/>
              </a:rPr>
              <a:t>The National Disability Strategy Plan (NDSP)</a:t>
            </a:r>
          </a:p>
          <a:p>
            <a:pPr algn="ctr"/>
            <a:r>
              <a:rPr lang="en-US" sz="2400" b="1" dirty="0">
                <a:latin typeface="Arial"/>
                <a:cs typeface="Arial"/>
              </a:rPr>
              <a:t>2019-2023 </a:t>
            </a:r>
            <a:endParaRPr lang="en-US" sz="2400" b="1" dirty="0" smtClean="0">
              <a:latin typeface="Arial"/>
              <a:cs typeface="Arial"/>
            </a:endParaRPr>
          </a:p>
          <a:p>
            <a:pPr algn="ctr"/>
            <a:endParaRPr lang="en-US" sz="2400" b="1" dirty="0">
              <a:latin typeface="Arial"/>
              <a:cs typeface="Arial"/>
            </a:endParaRPr>
          </a:p>
          <a:p>
            <a:pPr algn="ctr"/>
            <a:r>
              <a:rPr lang="en-US" sz="2000" b="1" dirty="0">
                <a:latin typeface="Arial"/>
                <a:cs typeface="Arial"/>
              </a:rPr>
              <a:t>Phnom Penh, 11-12 December 2018</a:t>
            </a:r>
            <a:endParaRPr lang="km-KH" sz="2000" b="1" dirty="0" smtClean="0"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796472" y="4882872"/>
            <a:ext cx="83475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Khmer OS Metal Chrieng" panose="02000500000000020004" pitchFamily="2" charset="0"/>
                <a:cs typeface="Khmer OS Metal Chrieng" panose="02000500000000020004" pitchFamily="2" charset="0"/>
              </a:defRPr>
            </a:lvl1pPr>
          </a:lstStyle>
          <a:p>
            <a:r>
              <a:rPr lang="en-US" sz="1800" dirty="0" err="1">
                <a:latin typeface="Arial"/>
                <a:cs typeface="Arial"/>
              </a:rPr>
              <a:t>Wanna</a:t>
            </a:r>
            <a:r>
              <a:rPr lang="en-US" sz="1800" dirty="0">
                <a:latin typeface="Arial"/>
                <a:cs typeface="Arial"/>
              </a:rPr>
              <a:t> Net</a:t>
            </a:r>
          </a:p>
          <a:p>
            <a:r>
              <a:rPr lang="en-US" sz="1800" dirty="0" smtClean="0">
                <a:latin typeface="Arial"/>
                <a:cs typeface="Arial"/>
              </a:rPr>
              <a:t>Hun Sen Library, Royal </a:t>
            </a:r>
            <a:r>
              <a:rPr lang="en-US" sz="1800" dirty="0">
                <a:latin typeface="Arial"/>
                <a:cs typeface="Arial"/>
              </a:rPr>
              <a:t>University of Phnom Penh</a:t>
            </a:r>
          </a:p>
          <a:p>
            <a:r>
              <a:rPr lang="en-US" sz="1800" dirty="0">
                <a:latin typeface="Arial"/>
                <a:cs typeface="Arial"/>
              </a:rPr>
              <a:t>Country Coordinator Cam-</a:t>
            </a:r>
            <a:r>
              <a:rPr lang="en-US" sz="1800" dirty="0" err="1">
                <a:latin typeface="Arial"/>
                <a:cs typeface="Arial"/>
              </a:rPr>
              <a:t>eIFL</a:t>
            </a:r>
            <a:endParaRPr lang="en-US" sz="1800" dirty="0">
              <a:latin typeface="Arial"/>
              <a:cs typeface="Arial"/>
            </a:endParaRPr>
          </a:p>
          <a:p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-2837" y="-38431"/>
            <a:ext cx="9143999" cy="144655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/>
                <a:cs typeface="Arial"/>
              </a:rPr>
              <a:t>Marrakesh Treaty for Persons with Print </a:t>
            </a:r>
            <a:r>
              <a:rPr lang="en-US" sz="4400" b="1" dirty="0" smtClean="0">
                <a:solidFill>
                  <a:schemeClr val="bg1"/>
                </a:solidFill>
                <a:latin typeface="Arial"/>
                <a:cs typeface="Arial"/>
              </a:rPr>
              <a:t>Disabilities</a:t>
            </a:r>
            <a:endParaRPr lang="en-US" sz="4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415" y="1645351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Khmer OS Niroth" panose="02000506000000020004" pitchFamily="2" charset="0"/>
                <a:cs typeface="Khmer OS Niroth" panose="02000506000000020004" pitchFamily="2" charset="0"/>
              </a:rPr>
              <a:t>Opportunities &amp; Experiences</a:t>
            </a:r>
            <a:endParaRPr lang="en-US" sz="4000" b="1" dirty="0">
              <a:solidFill>
                <a:srgbClr val="00B050"/>
              </a:solidFill>
              <a:latin typeface="Khmer OS Niroth" panose="02000506000000020004" pitchFamily="2" charset="0"/>
              <a:cs typeface="Khmer OS Niroth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99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3999" cy="1323439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n-US" sz="40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Libraries key to the success of </a:t>
            </a:r>
            <a:endParaRPr lang="en-US" sz="4000" b="1" dirty="0" smtClean="0">
              <a:solidFill>
                <a:schemeClr val="bg1"/>
              </a:solidFill>
              <a:latin typeface="Arial"/>
              <a:ea typeface="ＭＳ Ｐゴシック" charset="0"/>
              <a:cs typeface="Arial"/>
            </a:endParaRPr>
          </a:p>
          <a:p>
            <a:pPr algn="ctr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the </a:t>
            </a:r>
            <a:r>
              <a:rPr lang="en-US" sz="40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Treaty</a:t>
            </a:r>
            <a:endParaRPr lang="en-US" sz="88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32895"/>
            <a:ext cx="3605858" cy="360585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5037775" y="1713677"/>
            <a:ext cx="3579454" cy="801802"/>
            <a:chOff x="4292082" y="5449262"/>
            <a:chExt cx="3555068" cy="1163874"/>
          </a:xfrm>
        </p:grpSpPr>
        <p:sp>
          <p:nvSpPr>
            <p:cNvPr id="7" name="TextBox 6"/>
            <p:cNvSpPr txBox="1"/>
            <p:nvPr/>
          </p:nvSpPr>
          <p:spPr>
            <a:xfrm>
              <a:off x="5420729" y="6243804"/>
              <a:ext cx="1235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audiobook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92082" y="6243804"/>
              <a:ext cx="9448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braille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451681" y="5449262"/>
              <a:ext cx="3376328" cy="962690"/>
              <a:chOff x="4451681" y="5449262"/>
              <a:chExt cx="3376328" cy="962690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21352" y="5513895"/>
                <a:ext cx="820486" cy="820486"/>
              </a:xfrm>
              <a:prstGeom prst="rect">
                <a:avLst/>
              </a:prstGeom>
            </p:spPr>
          </p:pic>
          <p:pic>
            <p:nvPicPr>
              <p:cNvPr id="12" name="Picture 2" descr="http://olmstedcenter.org/wp-content/uploads/2015/05/book-icon--300x251.jpg"/>
              <p:cNvPicPr>
                <a:picLocks noChangeAspect="1" noChangeArrowheads="1"/>
              </p:cNvPicPr>
              <p:nvPr/>
            </p:nvPicPr>
            <p:blipFill>
              <a:blip r:embed="rId5" cstate="email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51681" y="5581650"/>
                <a:ext cx="885076" cy="7405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3" name="Group 12"/>
              <p:cNvGrpSpPr/>
              <p:nvPr/>
            </p:nvGrpSpPr>
            <p:grpSpPr>
              <a:xfrm>
                <a:off x="6705720" y="5449262"/>
                <a:ext cx="1122289" cy="962690"/>
                <a:chOff x="6705720" y="5449262"/>
                <a:chExt cx="1122289" cy="962690"/>
              </a:xfrm>
            </p:grpSpPr>
            <p:pic>
              <p:nvPicPr>
                <p:cNvPr id="14" name="Picture 13"/>
                <p:cNvPicPr>
                  <a:picLocks noChangeAspect="1"/>
                </p:cNvPicPr>
                <p:nvPr/>
              </p:nvPicPr>
              <p:blipFill>
                <a:blip r:embed="rId6" cstate="email">
                  <a:duotone>
                    <a:schemeClr val="accent1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705720" y="5449262"/>
                  <a:ext cx="962690" cy="962690"/>
                </a:xfrm>
                <a:prstGeom prst="rect">
                  <a:avLst/>
                </a:prstGeom>
              </p:spPr>
            </p:pic>
            <p:sp>
              <p:nvSpPr>
                <p:cNvPr id="15" name="TextBox 14"/>
                <p:cNvSpPr txBox="1"/>
                <p:nvPr/>
              </p:nvSpPr>
              <p:spPr>
                <a:xfrm>
                  <a:off x="7161567" y="5513894"/>
                  <a:ext cx="666442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4400" b="1" dirty="0"/>
                    <a:t>A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6766364" y="5699774"/>
                  <a:ext cx="39520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/>
                    <a:t>A</a:t>
                  </a:r>
                </a:p>
              </p:txBody>
            </p:sp>
          </p:grpSp>
        </p:grpSp>
        <p:sp>
          <p:nvSpPr>
            <p:cNvPr id="10" name="TextBox 9"/>
            <p:cNvSpPr txBox="1"/>
            <p:nvPr/>
          </p:nvSpPr>
          <p:spPr>
            <a:xfrm>
              <a:off x="6612042" y="6234592"/>
              <a:ext cx="1235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large print</a:t>
              </a:r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366" y="2733257"/>
            <a:ext cx="1811124" cy="1936317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5740305" y="4746671"/>
            <a:ext cx="2811061" cy="1552610"/>
            <a:chOff x="6024182" y="4775459"/>
            <a:chExt cx="2811061" cy="155261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4182" y="4894215"/>
              <a:ext cx="1320811" cy="1297579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454445" y="4775459"/>
              <a:ext cx="1380798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rgbClr val="0000FF"/>
                  </a:solidFill>
                </a:defRPr>
              </a:lvl1pPr>
            </a:lstStyle>
            <a:p>
              <a:r>
                <a:rPr lang="en-US" dirty="0"/>
                <a:t>NGOs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454444" y="5239581"/>
              <a:ext cx="1380797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rgbClr val="0000FF"/>
                  </a:solidFill>
                </a:defRPr>
              </a:lvl1pPr>
            </a:lstStyle>
            <a:p>
              <a:r>
                <a:rPr lang="en-US" dirty="0"/>
                <a:t>Libraries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54444" y="5681738"/>
              <a:ext cx="1380797" cy="64633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Authorized entities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cxnSp>
        <p:nvCxnSpPr>
          <p:cNvPr id="25" name="Straight Connector 24"/>
          <p:cNvCxnSpPr/>
          <p:nvPr/>
        </p:nvCxnSpPr>
        <p:spPr>
          <a:xfrm flipV="1">
            <a:off x="3605859" y="2696739"/>
            <a:ext cx="1346151" cy="10046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663259" y="3862848"/>
            <a:ext cx="1656889" cy="265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657177" y="4119647"/>
            <a:ext cx="1856252" cy="10911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3867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3202" y="1196808"/>
            <a:ext cx="8357596" cy="1221723"/>
          </a:xfr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457200" indent="-457200"/>
            <a:r>
              <a:rPr lang="en-US" sz="24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Vision Australia and Canadian Accessible Library Service </a:t>
            </a:r>
            <a:r>
              <a:rPr lang="en-US" sz="24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(35,000 titles): new agreement to share book collections.</a:t>
            </a:r>
            <a:endParaRPr lang="en-US" sz="24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5718" y="26855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50092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0"/>
            <a:ext cx="9143999" cy="992579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0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en-US" sz="24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Success Stories</a:t>
            </a:r>
          </a:p>
          <a:p>
            <a:pPr algn="ctr">
              <a:buFont typeface="Arial" charset="0"/>
              <a:buNone/>
            </a:pPr>
            <a:r>
              <a:rPr lang="en-US" sz="24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Countries that have joined </a:t>
            </a:r>
            <a:r>
              <a:rPr lang="en-US" sz="2400" b="1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Marrakesh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(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1/2)</a:t>
            </a:r>
            <a:endParaRPr lang="en-US" sz="24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93202" y="2551506"/>
            <a:ext cx="8357596" cy="1221723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sz="24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India:</a:t>
            </a:r>
            <a:r>
              <a:rPr lang="en-US" sz="24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 Daisy Forum India online library now has </a:t>
            </a:r>
            <a:r>
              <a:rPr lang="is-IS" sz="2400" dirty="0">
                <a:solidFill>
                  <a:schemeClr val="tx1"/>
                </a:solidFill>
              </a:rPr>
              <a:t>342,000+ books in 13 languages and 7 formats; Bookshare India serving 10,000+ new members.</a:t>
            </a:r>
            <a:endParaRPr lang="en-US" sz="24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93202" y="3902172"/>
            <a:ext cx="8357596" cy="1631728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is-IS" sz="24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Kyrgyzstan</a:t>
            </a:r>
            <a:r>
              <a:rPr lang="is-IS" sz="24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: 1st international book transfer in April 2017 (from Canada). Titles: “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Mahatma </a:t>
            </a: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Ghandi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” (in Russian) for Member of Parliament, </a:t>
            </a:r>
            <a:r>
              <a:rPr lang="is-IS" sz="24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“The Lean Start-up” for MBA student. Delivered by Dropbox and USB stick. </a:t>
            </a:r>
            <a:endParaRPr lang="en-US" sz="2400" dirty="0">
              <a:solidFill>
                <a:schemeClr val="tx1"/>
              </a:solidFill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053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3202" y="808962"/>
            <a:ext cx="8357596" cy="1221723"/>
          </a:xfr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457200" indent="-457200"/>
            <a:r>
              <a:rPr lang="en-US" sz="28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Argentina</a:t>
            </a:r>
            <a:r>
              <a:rPr lang="en-US" sz="28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Tiflolibros</a:t>
            </a:r>
            <a:r>
              <a:rPr lang="en-US" sz="2800" dirty="0" smtClean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 online library </a:t>
            </a:r>
            <a:r>
              <a:rPr lang="en-IE" sz="2800" dirty="0" smtClean="0">
                <a:solidFill>
                  <a:schemeClr val="tx1"/>
                </a:solidFill>
                <a:latin typeface="Arial"/>
                <a:cs typeface="Arial"/>
              </a:rPr>
              <a:t>(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56,000 </a:t>
            </a:r>
            <a:r>
              <a:rPr lang="en-IE" sz="2800" dirty="0" smtClean="0">
                <a:solidFill>
                  <a:schemeClr val="tx1"/>
                </a:solidFill>
                <a:latin typeface="Arial"/>
                <a:cs typeface="Arial"/>
              </a:rPr>
              <a:t>titles) now used by 2,180+ users from 16+ Marrakesh countries.</a:t>
            </a:r>
            <a:endParaRPr lang="en-US" sz="28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5718" y="26855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50092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0"/>
            <a:ext cx="9143999" cy="707886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6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en-US" sz="24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Success </a:t>
            </a:r>
            <a:r>
              <a:rPr lang="en-US" sz="2400" b="1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Stories Countries </a:t>
            </a:r>
            <a:r>
              <a:rPr lang="en-US" sz="24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that have joined Marrakesh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(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2/2</a:t>
            </a:r>
            <a:r>
              <a:rPr lang="en-US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)</a:t>
            </a:r>
            <a:endParaRPr lang="en-US" sz="24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93202" y="2219006"/>
            <a:ext cx="8357596" cy="1723600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IE" sz="2800" b="1" dirty="0">
                <a:solidFill>
                  <a:schemeClr val="tx1"/>
                </a:solidFill>
                <a:latin typeface="Arial"/>
                <a:cs typeface="Arial"/>
              </a:rPr>
              <a:t>Ecuador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: National Federation of Blind library (20,000 digital books, 800 audio books) exchanged titles with </a:t>
            </a:r>
            <a:r>
              <a:rPr lang="en-IE" sz="2800" dirty="0" err="1">
                <a:solidFill>
                  <a:schemeClr val="tx1"/>
                </a:solidFill>
                <a:latin typeface="Arial"/>
                <a:cs typeface="Arial"/>
              </a:rPr>
              <a:t>Tiflolibros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 to grow both their collections (Spanish).</a:t>
            </a:r>
            <a:endParaRPr lang="en-US" sz="28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93202" y="4127802"/>
            <a:ext cx="8357596" cy="1714855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8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Uruguay</a:t>
            </a:r>
            <a:r>
              <a:rPr lang="en-IE" sz="28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: first 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Accessible Digital Library created through alliance between National Union of Blind of Uruguay (UNCU) and University of the Republic (UDELAR).</a:t>
            </a:r>
            <a:endParaRPr lang="en-US" sz="2800" dirty="0">
              <a:solidFill>
                <a:schemeClr val="tx1"/>
              </a:solidFill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234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246" y="1127879"/>
            <a:ext cx="2613275" cy="36647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" y="0"/>
            <a:ext cx="9143999" cy="83099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Success Story from Vision Australia 2/2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A Boy Named William 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892699"/>
            <a:ext cx="6269766" cy="900475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/>
                <a:cs typeface="Arial"/>
              </a:rPr>
              <a:t>Early 2018, 17-year old William starting final school year.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1878702"/>
            <a:ext cx="6269766" cy="1509947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>
                <a:latin typeface="Arial"/>
                <a:cs typeface="Arial"/>
              </a:rPr>
              <a:t>Vision Australia didn’t have a copy, it was not available to purchase in accessible audio format, nor to produce the audio book in the time needed.</a:t>
            </a:r>
          </a:p>
        </p:txBody>
      </p:sp>
      <p:sp>
        <p:nvSpPr>
          <p:cNvPr id="9" name="Rectangle 8"/>
          <p:cNvSpPr/>
          <p:nvPr/>
        </p:nvSpPr>
        <p:spPr>
          <a:xfrm>
            <a:off x="1" y="3551673"/>
            <a:ext cx="6269766" cy="1208858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>
                <a:latin typeface="Arial"/>
                <a:cs typeface="Arial"/>
              </a:rPr>
              <a:t>Canadian National Institute for the Blind (CNIB) had a DAISY version and it was available for exchange.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91642" y="5457947"/>
            <a:ext cx="6121879" cy="1293178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r>
              <a:rPr lang="en-AU" sz="2400" dirty="0">
                <a:latin typeface="Arial"/>
                <a:cs typeface="Arial"/>
              </a:rPr>
              <a:t>Without Marrakesh, it would not have been possible to provide William with this book so quickly or easily.</a:t>
            </a:r>
            <a:endParaRPr lang="en-IE" sz="2400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4885212"/>
            <a:ext cx="9013521" cy="503469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Arial"/>
                <a:cs typeface="Arial"/>
              </a:rPr>
              <a:t>The book was received overnight and was in William’s hands the next day.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3006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3999" cy="95410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Marrakesh implementation</a:t>
            </a:r>
            <a:r>
              <a:rPr lang="en-US" sz="2800" b="1" dirty="0" smtClean="0">
                <a:solidFill>
                  <a:schemeClr val="bg1"/>
                </a:solidFill>
                <a:latin typeface="Arial"/>
                <a:cs typeface="Arial"/>
              </a:rPr>
              <a:t>: 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/>
                <a:cs typeface="Arial"/>
              </a:rPr>
              <a:t>strategies </a:t>
            </a:r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for success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950" y="1126049"/>
            <a:ext cx="8449294" cy="493893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Political support: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commitment by government to ratify.</a:t>
            </a:r>
          </a:p>
        </p:txBody>
      </p:sp>
      <p:sp>
        <p:nvSpPr>
          <p:cNvPr id="6" name="Rectangle 5"/>
          <p:cNvSpPr/>
          <p:nvPr/>
        </p:nvSpPr>
        <p:spPr>
          <a:xfrm>
            <a:off x="480950" y="1791674"/>
            <a:ext cx="8449294" cy="1215717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Strong civil society partnerships: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blind &amp; disability groups, libraries, human rights, IGOs, NGOs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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Right to Read campaign.</a:t>
            </a:r>
            <a:endParaRPr lang="km-KH" sz="2400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endParaRPr lang="en-US" sz="2400" b="1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949" y="3209269"/>
            <a:ext cx="8449295" cy="461665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Multi sectorial working group: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All relevant stakeholders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80949" y="3914128"/>
            <a:ext cx="8449295" cy="830997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Knowledge &amp; evidence: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who needs the treaty and why,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obligations &amp; rights granted, process for ratification.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4975260"/>
            <a:ext cx="5272644" cy="1698671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ga-IE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Marrakesh champions &amp; media: </a:t>
            </a:r>
            <a:r>
              <a:rPr lang="ga-IE" sz="20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government official (India), parliamentarian (Kyrgyzstan), blind activist (Argentina), librarian (Mongolia), author or musician (Senegal); newspapers and TV.</a:t>
            </a:r>
          </a:p>
        </p:txBody>
      </p:sp>
    </p:spTree>
    <p:extLst>
      <p:ext uri="{BB962C8B-B14F-4D97-AF65-F5344CB8AC3E}">
        <p14:creationId xmlns:p14="http://schemas.microsoft.com/office/powerpoint/2010/main" val="3353306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330940" y="3815245"/>
            <a:ext cx="8402960" cy="186279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b="1" dirty="0" smtClean="0">
                <a:solidFill>
                  <a:schemeClr val="tx1"/>
                </a:solidFill>
                <a:latin typeface="Arial"/>
                <a:cs typeface="Arial"/>
              </a:rPr>
              <a:t>Develop best </a:t>
            </a:r>
            <a:r>
              <a:rPr lang="en-US" sz="2800" b="1" dirty="0">
                <a:solidFill>
                  <a:schemeClr val="tx1"/>
                </a:solidFill>
                <a:latin typeface="Arial"/>
                <a:cs typeface="Arial"/>
              </a:rPr>
              <a:t>practice guidelines </a:t>
            </a: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for a</a:t>
            </a:r>
            <a:r>
              <a:rPr lang="en-US" sz="2800" dirty="0" smtClean="0">
                <a:solidFill>
                  <a:schemeClr val="tx1"/>
                </a:solidFill>
                <a:latin typeface="Arial"/>
                <a:cs typeface="Arial"/>
              </a:rPr>
              <a:t>uthorized </a:t>
            </a: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en-US" sz="2800" dirty="0" smtClean="0">
                <a:solidFill>
                  <a:schemeClr val="tx1"/>
                </a:solidFill>
                <a:latin typeface="Arial"/>
                <a:cs typeface="Arial"/>
              </a:rPr>
              <a:t>ntities and publishers: e.g</a:t>
            </a: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r>
              <a:rPr lang="en-US" sz="2800" dirty="0" smtClean="0">
                <a:solidFill>
                  <a:schemeClr val="tx1"/>
                </a:solidFill>
                <a:latin typeface="Arial"/>
                <a:cs typeface="Arial"/>
              </a:rPr>
              <a:t>technical standards, metadata for discovery, accessible publishing.</a:t>
            </a:r>
            <a:endParaRPr lang="en-US" sz="2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6011333" y="1424604"/>
            <a:ext cx="589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9143999" cy="95410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ga-IE" sz="2800" b="1" dirty="0">
                <a:solidFill>
                  <a:schemeClr val="bg1"/>
                </a:solidFill>
                <a:latin typeface="Arial"/>
                <a:cs typeface="Arial"/>
              </a:rPr>
              <a:t>After implementation:</a:t>
            </a:r>
          </a:p>
          <a:p>
            <a:pPr algn="ctr">
              <a:buFont typeface="Arial" charset="0"/>
              <a:buNone/>
            </a:pPr>
            <a:r>
              <a:rPr lang="ga-IE" sz="2800" b="1" dirty="0">
                <a:solidFill>
                  <a:schemeClr val="bg1"/>
                </a:solidFill>
                <a:latin typeface="Arial"/>
                <a:cs typeface="Arial"/>
              </a:rPr>
              <a:t>Moving from policy to practice</a:t>
            </a:r>
            <a:endParaRPr lang="ga-IE" sz="2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0940" y="1155606"/>
            <a:ext cx="8402960" cy="18158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800" b="1" dirty="0">
                <a:latin typeface="Arial"/>
                <a:cs typeface="Arial"/>
              </a:rPr>
              <a:t>Work in partnership: </a:t>
            </a:r>
            <a:r>
              <a:rPr lang="en-US" sz="2400" dirty="0" err="1">
                <a:latin typeface="Arial"/>
                <a:cs typeface="Arial"/>
              </a:rPr>
              <a:t>Dept</a:t>
            </a:r>
            <a:r>
              <a:rPr lang="en-US" sz="2400" dirty="0">
                <a:latin typeface="Arial"/>
                <a:cs typeface="Arial"/>
              </a:rPr>
              <a:t> of Copyright and Related Rights (Min of Culture), government agencies, UNDP, libraries, blind groups, publishers, authors.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30940" y="2518737"/>
            <a:ext cx="8402960" cy="138499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800" b="1" dirty="0">
                <a:latin typeface="Arial"/>
                <a:cs typeface="Arial"/>
              </a:rPr>
              <a:t>Raise awareness: </a:t>
            </a:r>
            <a:r>
              <a:rPr lang="en-US" sz="2800" dirty="0">
                <a:latin typeface="Arial"/>
                <a:cs typeface="Arial"/>
              </a:rPr>
              <a:t>factsheets for the blind community, libraries, schools and universities.</a:t>
            </a:r>
          </a:p>
        </p:txBody>
      </p:sp>
    </p:spTree>
    <p:extLst>
      <p:ext uri="{BB962C8B-B14F-4D97-AF65-F5344CB8AC3E}">
        <p14:creationId xmlns:p14="http://schemas.microsoft.com/office/powerpoint/2010/main" val="246815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760" y="1495546"/>
            <a:ext cx="829643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The Marrakesh Treaty: an EIFL Guide for Libraries</a:t>
            </a:r>
          </a:p>
          <a:p>
            <a:pPr marL="457200" indent="-457200">
              <a:buFont typeface="Arial"/>
              <a:buChar char="•"/>
            </a:pPr>
            <a:endParaRPr lang="en-US" dirty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1" dirty="0"/>
              <a:t>Implementation of the Marrakesh Treaty: EIFL FAQs</a:t>
            </a:r>
          </a:p>
          <a:p>
            <a:pPr marL="457200" indent="-457200">
              <a:buFont typeface="Arial"/>
              <a:buChar char="•"/>
            </a:pPr>
            <a:endParaRPr lang="en-US" dirty="0" smtClean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1" dirty="0" smtClean="0"/>
              <a:t>Getting </a:t>
            </a:r>
            <a:r>
              <a:rPr lang="en-US" sz="2800" b="1" dirty="0"/>
              <a:t>Started. Implementing the Marrakesh Treaty for persons with print disabilities. A practical guide for </a:t>
            </a:r>
            <a:r>
              <a:rPr lang="en-US" sz="2800" b="1" dirty="0" smtClean="0"/>
              <a:t>librarians. Co-published by EIFL.</a:t>
            </a:r>
          </a:p>
          <a:p>
            <a:endParaRPr lang="en-US" sz="2000" dirty="0">
              <a:latin typeface="Arial"/>
              <a:cs typeface="Arial"/>
            </a:endParaRPr>
          </a:p>
          <a:p>
            <a:pPr algn="ctr"/>
            <a:r>
              <a:rPr lang="en-US" sz="2800" b="1" dirty="0">
                <a:latin typeface="Arial"/>
                <a:cs typeface="Arial"/>
              </a:rPr>
              <a:t>Available at </a:t>
            </a:r>
            <a:r>
              <a:rPr lang="en-US" sz="2800" b="1" dirty="0" err="1">
                <a:latin typeface="Arial"/>
                <a:cs typeface="Arial"/>
              </a:rPr>
              <a:t>www.eifl.net</a:t>
            </a:r>
            <a:r>
              <a:rPr lang="en-US" sz="2800" b="1" dirty="0">
                <a:latin typeface="Arial"/>
                <a:cs typeface="Arial"/>
              </a:rPr>
              <a:t>/</a:t>
            </a:r>
            <a:r>
              <a:rPr lang="en-US" sz="2800" b="1" dirty="0" smtClean="0">
                <a:latin typeface="Arial"/>
                <a:cs typeface="Arial"/>
              </a:rPr>
              <a:t>resources/</a:t>
            </a:r>
          </a:p>
          <a:p>
            <a:endParaRPr lang="en-US" sz="2800" dirty="0">
              <a:latin typeface="Arial"/>
              <a:cs typeface="Arial"/>
            </a:endParaRPr>
          </a:p>
          <a:p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0"/>
            <a:ext cx="9143999" cy="83099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n-US" sz="48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Resources on Marrakesh Treaty</a:t>
            </a:r>
            <a:endParaRPr lang="en-US" sz="595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18161" y="1637299"/>
            <a:ext cx="636517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Thank </a:t>
            </a:r>
            <a:r>
              <a:rPr lang="en-US" sz="8800" b="1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you</a:t>
            </a:r>
            <a:endParaRPr lang="en-US" sz="88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025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272" y="533947"/>
            <a:ext cx="7766050" cy="545957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spcBef>
                <a:spcPct val="20000"/>
              </a:spcBef>
              <a:buFont typeface="Arial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Cam-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eIFL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/>
                <a:ea typeface="+mn-ea"/>
                <a:cs typeface="Arial"/>
              </a:rPr>
              <a:t> &amp; EIFL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1" y="23082"/>
            <a:ext cx="9126732" cy="488017"/>
          </a:xfrm>
          <a:solidFill>
            <a:schemeClr val="accent6"/>
          </a:solidFill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Contents</a:t>
            </a:r>
            <a:endParaRPr lang="en-US" sz="34400" dirty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9760" y="1019818"/>
            <a:ext cx="7766050" cy="68228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marL="457200" indent="-457200" defTabSz="457200">
              <a:spcBef>
                <a:spcPct val="20000"/>
              </a:spcBef>
              <a:buFont typeface="Arial"/>
              <a:buChar char="•"/>
              <a:defRPr sz="20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EIFL </a:t>
            </a:r>
            <a:r>
              <a:rPr lang="en-US" dirty="0"/>
              <a:t>and Marrakesh Treaty</a:t>
            </a:r>
            <a:r>
              <a:rPr lang="km-KH" dirty="0"/>
              <a:t>​​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62554" y="1740350"/>
            <a:ext cx="7766050" cy="55170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marL="457200" indent="-457200" defTabSz="457200">
              <a:spcBef>
                <a:spcPct val="20000"/>
              </a:spcBef>
              <a:buFont typeface="Arial"/>
              <a:buChar char="•"/>
              <a:defRPr sz="20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Marrakesh Treaty: Most popular treaty in the history of WIPO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99760" y="2280806"/>
            <a:ext cx="6954148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Countries ratified Marrakesh Treaty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424" y="2804947"/>
            <a:ext cx="7249582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marL="457200" indent="-457200" defTabSz="457200">
              <a:spcBef>
                <a:spcPct val="20000"/>
              </a:spcBef>
              <a:buFont typeface="Arial"/>
              <a:buChar char="•"/>
              <a:defRPr sz="20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Benefits of Marrakesh Treaty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1904" y="3387438"/>
            <a:ext cx="8507942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Libraries key to the success of the Treaty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904" y="3955351"/>
            <a:ext cx="8145580" cy="61047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marL="457200" indent="-457200" defTabSz="457200">
              <a:spcBef>
                <a:spcPct val="20000"/>
              </a:spcBef>
              <a:buFont typeface="Arial"/>
              <a:buChar char="•"/>
              <a:defRPr sz="20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Implementing Marrakesh Treaty: Strategies for success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3499" y="4524033"/>
            <a:ext cx="8823234" cy="56206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After Implementation: Moving from policy to practices </a:t>
            </a:r>
            <a:endParaRPr lang="ga-IE" sz="20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1904" y="5082012"/>
            <a:ext cx="8414817" cy="5847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marL="457200" indent="-457200" defTabSz="457200">
              <a:spcBef>
                <a:spcPct val="20000"/>
              </a:spcBef>
              <a:buFont typeface="Arial"/>
              <a:buChar char="•"/>
              <a:defRPr sz="20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Resources on</a:t>
            </a:r>
            <a:r>
              <a:rPr lang="km-KH" dirty="0"/>
              <a:t>​ </a:t>
            </a:r>
            <a:r>
              <a:rPr lang="en-US" dirty="0"/>
              <a:t>Marrakesh Treaty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75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561546" y="2164818"/>
            <a:ext cx="2337986" cy="2430933"/>
            <a:chOff x="3175384" y="1689805"/>
            <a:chExt cx="2843953" cy="3336265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164" y="2750480"/>
              <a:ext cx="1617439" cy="937566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5332" y="3652421"/>
              <a:ext cx="2744005" cy="137364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384" y="1689805"/>
              <a:ext cx="2698221" cy="1025050"/>
            </a:xfrm>
            <a:prstGeom prst="rect">
              <a:avLst/>
            </a:prstGeom>
          </p:spPr>
        </p:pic>
      </p:grpSp>
      <p:grpSp>
        <p:nvGrpSpPr>
          <p:cNvPr id="10" name="Group 9"/>
          <p:cNvGrpSpPr/>
          <p:nvPr/>
        </p:nvGrpSpPr>
        <p:grpSpPr>
          <a:xfrm>
            <a:off x="5650245" y="274001"/>
            <a:ext cx="3265046" cy="2182969"/>
            <a:chOff x="5650245" y="274001"/>
            <a:chExt cx="3265046" cy="2182969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2572" y="274001"/>
              <a:ext cx="2372719" cy="2182969"/>
            </a:xfrm>
            <a:prstGeom prst="ellipse">
              <a:avLst/>
            </a:prstGeom>
            <a:ln w="63500" cap="rnd">
              <a:noFill/>
            </a:ln>
            <a:effectLst/>
          </p:spPr>
        </p:pic>
        <p:sp>
          <p:nvSpPr>
            <p:cNvPr id="8" name="Right Arrow 7"/>
            <p:cNvSpPr/>
            <p:nvPr/>
          </p:nvSpPr>
          <p:spPr>
            <a:xfrm rot="19773450">
              <a:off x="5650245" y="1554348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00140" y="274001"/>
            <a:ext cx="3062024" cy="2177570"/>
            <a:chOff x="400140" y="274001"/>
            <a:chExt cx="3062024" cy="217757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140" y="274001"/>
              <a:ext cx="2177570" cy="2177570"/>
            </a:xfrm>
            <a:prstGeom prst="rect">
              <a:avLst/>
            </a:prstGeom>
          </p:spPr>
        </p:pic>
        <p:sp>
          <p:nvSpPr>
            <p:cNvPr id="17" name="Right Arrow 16"/>
            <p:cNvSpPr/>
            <p:nvPr/>
          </p:nvSpPr>
          <p:spPr>
            <a:xfrm rot="12665408">
              <a:off x="2569340" y="1557233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0140" y="3240586"/>
            <a:ext cx="3099971" cy="2197317"/>
            <a:chOff x="400140" y="3240586"/>
            <a:chExt cx="3099971" cy="219731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140" y="3240586"/>
              <a:ext cx="2228657" cy="2197317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</p:spPr>
        </p:pic>
        <p:sp>
          <p:nvSpPr>
            <p:cNvPr id="18" name="Right Arrow 17"/>
            <p:cNvSpPr/>
            <p:nvPr/>
          </p:nvSpPr>
          <p:spPr>
            <a:xfrm rot="9487069">
              <a:off x="2607287" y="4115944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950102" y="3695334"/>
            <a:ext cx="3050656" cy="2219466"/>
            <a:chOff x="5950102" y="3695334"/>
            <a:chExt cx="3050656" cy="221946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6883" y="3695334"/>
              <a:ext cx="2343875" cy="2219466"/>
            </a:xfrm>
            <a:prstGeom prst="rect">
              <a:avLst/>
            </a:prstGeom>
          </p:spPr>
        </p:pic>
        <p:sp>
          <p:nvSpPr>
            <p:cNvPr id="19" name="Right Arrow 18"/>
            <p:cNvSpPr/>
            <p:nvPr/>
          </p:nvSpPr>
          <p:spPr>
            <a:xfrm rot="921426">
              <a:off x="5950102" y="3770660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385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6" r="6589" b="4805"/>
          <a:stretch/>
        </p:blipFill>
        <p:spPr>
          <a:xfrm>
            <a:off x="0" y="-175835"/>
            <a:ext cx="9144000" cy="5934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2" y="0"/>
            <a:ext cx="2899208" cy="2667354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27" y="2982789"/>
            <a:ext cx="2730200" cy="2730200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91" y="2898590"/>
            <a:ext cx="2814399" cy="2814399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875" y="2957518"/>
            <a:ext cx="2696545" cy="2696545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6201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9149453595_a93fa01999_z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3" y="775699"/>
            <a:ext cx="9113417" cy="6082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0"/>
            <a:ext cx="9143999" cy="95410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EIFL </a:t>
            </a:r>
            <a:r>
              <a:rPr lang="km-KH" sz="4000" b="1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និង​សន្ធិ​សញ្ញា</a:t>
            </a:r>
            <a:r>
              <a:rPr lang="en-US" sz="4000" b="1" dirty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 Marrakesh </a:t>
            </a:r>
            <a:r>
              <a:rPr lang="km-KH" sz="4000" b="1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​</a:t>
            </a:r>
            <a:endParaRPr lang="en-US" sz="4800" dirty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0" y="1121185"/>
            <a:ext cx="9143999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marL="457200" indent="-457200">
              <a:buFont typeface="Arial"/>
              <a:buChar char="•"/>
              <a:defRPr/>
            </a:pPr>
            <a:r>
              <a:rPr lang="en-US" sz="3200" b="1" dirty="0">
                <a:latin typeface="Arial"/>
                <a:cs typeface="Arial"/>
              </a:rPr>
              <a:t>Supported negotiations over 5 years at WIPO in Geneva.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91" y="2624680"/>
            <a:ext cx="9143999" cy="123880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05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marL="457200" indent="-457200">
              <a:buFont typeface="Arial"/>
              <a:buChar char="•"/>
              <a:defRPr/>
            </a:pPr>
            <a:r>
              <a:rPr lang="en-US" sz="3200" dirty="0">
                <a:solidFill>
                  <a:schemeClr val="bg1"/>
                </a:solidFill>
                <a:latin typeface="Arial"/>
                <a:cs typeface="Arial"/>
              </a:rPr>
              <a:t>Attended Diplomatic Conference in Marrakesh that adopted the treaty (2013).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8680" y="4015470"/>
            <a:ext cx="9143999" cy="1323439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Arial"/>
                <a:cs typeface="Arial"/>
              </a:rPr>
              <a:t>Now working to support ratification and national implementation.</a:t>
            </a:r>
            <a:endParaRPr lang="en-US" sz="3200" b="1" dirty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8680" y="5516863"/>
            <a:ext cx="9143999" cy="1477328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b="1" dirty="0" smtClean="0">
              <a:solidFill>
                <a:srgbClr val="0000FF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marL="457200" indent="-457200">
              <a:buFont typeface="Arial"/>
              <a:buChar char="•"/>
              <a:defRPr/>
            </a:pPr>
            <a:r>
              <a:rPr lang="en-US" sz="3600" b="1" dirty="0">
                <a:latin typeface="Arial"/>
                <a:cs typeface="Arial"/>
              </a:rPr>
              <a:t>14 EIFL partner </a:t>
            </a:r>
            <a:r>
              <a:rPr lang="en-US" sz="3600" b="1" dirty="0" smtClean="0">
                <a:latin typeface="Arial"/>
                <a:cs typeface="Arial"/>
              </a:rPr>
              <a:t>countries have </a:t>
            </a:r>
            <a:r>
              <a:rPr lang="en-US" sz="3600" b="1" dirty="0">
                <a:latin typeface="Arial"/>
                <a:cs typeface="Arial"/>
              </a:rPr>
              <a:t>joined Marrakesh.</a:t>
            </a:r>
          </a:p>
        </p:txBody>
      </p:sp>
    </p:spTree>
    <p:extLst>
      <p:ext uri="{BB962C8B-B14F-4D97-AF65-F5344CB8AC3E}">
        <p14:creationId xmlns:p14="http://schemas.microsoft.com/office/powerpoint/2010/main" val="233255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creen Shot 2018-10-30 at 17.18.47.pn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7230"/>
          <a:stretch>
            <a:fillRect/>
          </a:stretch>
        </p:blipFill>
        <p:spPr>
          <a:xfrm>
            <a:off x="0" y="1346017"/>
            <a:ext cx="5766326" cy="3790024"/>
          </a:xfr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8" name="TextBox 7"/>
          <p:cNvSpPr txBox="1"/>
          <p:nvPr/>
        </p:nvSpPr>
        <p:spPr>
          <a:xfrm>
            <a:off x="3145428" y="333074"/>
            <a:ext cx="5625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Arial"/>
                <a:cs typeface="Arial"/>
              </a:rPr>
              <a:t>      Update 2018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413" y="23513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435" y="966319"/>
            <a:ext cx="5469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-67896"/>
            <a:ext cx="9143999" cy="1200329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88900" indent="0" algn="ctr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Marrakesh: WIPO’s most popular treaty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74 countries (23 November 2018)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97039" y="1527068"/>
            <a:ext cx="314695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B0F0"/>
                </a:solidFill>
              </a:rPr>
              <a:t>“The fastest moving of the WIPO treaties, not only in the past year, but most probably in the history of the Organization”. 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7500" y="5193070"/>
            <a:ext cx="6044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6600"/>
                </a:solidFill>
              </a:rPr>
              <a:t>Francis </a:t>
            </a:r>
            <a:r>
              <a:rPr lang="en-US" b="1" i="1" dirty="0" err="1">
                <a:solidFill>
                  <a:srgbClr val="FF6600"/>
                </a:solidFill>
              </a:rPr>
              <a:t>Gurry</a:t>
            </a:r>
            <a:r>
              <a:rPr lang="en-US" b="1" i="1" dirty="0">
                <a:solidFill>
                  <a:srgbClr val="FF6600"/>
                </a:solidFill>
              </a:rPr>
              <a:t>, Director General, WIPO Assemblies, </a:t>
            </a:r>
            <a:r>
              <a:rPr lang="en-US" b="1" i="1" dirty="0" smtClean="0">
                <a:solidFill>
                  <a:srgbClr val="FF6600"/>
                </a:solidFill>
              </a:rPr>
              <a:t>24.9.2018</a:t>
            </a:r>
            <a:endParaRPr lang="en-US" b="1" i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335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17780"/>
            <a:ext cx="9143999" cy="707886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n-US" sz="4000" b="1" dirty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Countries that have ratified include:</a:t>
            </a:r>
          </a:p>
        </p:txBody>
      </p:sp>
      <p:sp>
        <p:nvSpPr>
          <p:cNvPr id="6" name="Rectangle 5"/>
          <p:cNvSpPr/>
          <p:nvPr/>
        </p:nvSpPr>
        <p:spPr>
          <a:xfrm>
            <a:off x="1" y="963525"/>
            <a:ext cx="9143999" cy="584775"/>
          </a:xfrm>
          <a:prstGeom prst="rect">
            <a:avLst/>
          </a:prstGeom>
          <a:solidFill>
            <a:srgbClr val="FF6600"/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Australia, Canada, </a:t>
            </a: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Europe</a:t>
            </a:r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(</a:t>
            </a:r>
            <a:r>
              <a:rPr lang="en-US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28 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Members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)</a:t>
            </a:r>
            <a:endParaRPr lang="en-US" sz="24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1801549"/>
            <a:ext cx="9143999" cy="969496"/>
          </a:xfrm>
          <a:prstGeom prst="rect">
            <a:avLst/>
          </a:prstGeom>
          <a:solidFill>
            <a:srgbClr val="0000FF"/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endParaRPr lang="km-KH" sz="900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North Korean, South Korean, India, Japan, </a:t>
            </a:r>
            <a:r>
              <a:rPr lang="en-US" sz="24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rPr>
              <a:t>Kyrgyzstan, Mongolia, </a:t>
            </a:r>
            <a:r>
              <a:rPr lang="km-KH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Sri Lanka, </a:t>
            </a:r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Singapore</a:t>
            </a:r>
            <a:endParaRPr lang="km-KH" sz="2400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4002563"/>
            <a:ext cx="9143999" cy="461665"/>
          </a:xfrm>
          <a:prstGeom prst="rect">
            <a:avLst/>
          </a:prstGeom>
          <a:solidFill>
            <a:srgbClr val="996600"/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rtlCol="0">
            <a:spAutoFit/>
          </a:bodyPr>
          <a:lstStyle/>
          <a:p>
            <a:pPr indent="-342900" algn="ctr">
              <a:spcBef>
                <a:spcPts val="800"/>
              </a:spcBef>
              <a:buFont typeface="Arial" pitchFamily="34" charset="0"/>
              <a:buNone/>
            </a:pPr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Ratification Process Advanced: Thailand &amp; USA</a:t>
            </a:r>
            <a:endParaRPr lang="km-KH" sz="2400" u="sng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4" y="4416728"/>
            <a:ext cx="9143999" cy="1523494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endParaRPr lang="en-US" sz="1100" b="1" dirty="0" smtClean="0">
              <a:solidFill>
                <a:srgbClr val="C00000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We hope </a:t>
            </a:r>
            <a:r>
              <a:rPr lang="km-KH" sz="2800" b="1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</a:t>
            </a:r>
            <a:r>
              <a:rPr lang="en-US" sz="5400" b="1" u="sng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CAMBODIA</a:t>
            </a:r>
            <a:r>
              <a:rPr lang="en-US" sz="2800" b="1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soon joins to share the benefits!</a:t>
            </a:r>
            <a:endParaRPr lang="en-US" sz="2800" b="1" dirty="0">
              <a:solidFill>
                <a:srgbClr val="C00000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3" y="2933075"/>
            <a:ext cx="9143999" cy="830997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Full list of ratifications: </a:t>
            </a:r>
            <a:r>
              <a:rPr lang="en-US" sz="2400" dirty="0" smtClean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  <a:hlinkClick r:id="rId4"/>
              </a:rPr>
              <a:t>www.wipo.int/treaties/en/ShowResults.jsp?lang=en&amp;treaty_id=843</a:t>
            </a:r>
            <a:endParaRPr lang="en-US" sz="2400" dirty="0">
              <a:solidFill>
                <a:srgbClr val="00B0F0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51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Объект 2"/>
          <p:cNvSpPr>
            <a:spLocks noGrp="1"/>
          </p:cNvSpPr>
          <p:nvPr>
            <p:ph idx="4294967295"/>
          </p:nvPr>
        </p:nvSpPr>
        <p:spPr>
          <a:xfrm>
            <a:off x="296883" y="938813"/>
            <a:ext cx="8419605" cy="44763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Times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Enables people in Cambodia to access hundreds of thousands of accessible books in other Marrakesh countries (including English and French titles).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Allows accessible books in Khmer to be sent to Khmer speakers in other Marrakesh countries (and vice versa).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Improves library services to people with print disabilities - more books, faster delivery, reduced costs.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Encourages cooperation and partnerships to share accessible resources.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t>Opens opportunities for government and donor funding to support services permitted by the new legal framework. </a:t>
            </a:r>
            <a:endParaRPr lang="en-US" dirty="0">
              <a:solidFill>
                <a:srgbClr val="000000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-83128"/>
            <a:ext cx="9143999" cy="646331"/>
          </a:xfrm>
          <a:prstGeom prst="rect">
            <a:avLst/>
          </a:prstGeom>
          <a:solidFill>
            <a:srgbClr val="0099CC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Benefits of the Marrakesh Treaty</a:t>
            </a:r>
            <a:endParaRPr lang="en-US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564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9143999" cy="1015663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en-US" sz="20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Benefits of the</a:t>
            </a:r>
            <a:r>
              <a:rPr lang="km-KH" sz="40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Marrakesh Treaty</a:t>
            </a:r>
            <a:endParaRPr lang="en-US" sz="40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45528" y="1184287"/>
            <a:ext cx="2068017" cy="4269960"/>
            <a:chOff x="345529" y="1184972"/>
            <a:chExt cx="2371580" cy="548883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529" y="1184972"/>
              <a:ext cx="2303810" cy="2146870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84" t="5822" r="8937" b="12898"/>
            <a:stretch/>
          </p:blipFill>
          <p:spPr>
            <a:xfrm>
              <a:off x="454861" y="4411559"/>
              <a:ext cx="2262248" cy="2262248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7" name="Left-Right Arrow 6"/>
            <p:cNvSpPr/>
            <p:nvPr/>
          </p:nvSpPr>
          <p:spPr>
            <a:xfrm rot="5400000">
              <a:off x="1108066" y="3628134"/>
              <a:ext cx="932087" cy="611022"/>
            </a:xfrm>
            <a:prstGeom prst="left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282" y="5106336"/>
            <a:ext cx="1323625" cy="125897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216" y="3644171"/>
            <a:ext cx="1320811" cy="1297579"/>
          </a:xfrm>
          <a:prstGeom prst="rect">
            <a:avLst/>
          </a:prstGeom>
        </p:spPr>
      </p:pic>
      <p:sp>
        <p:nvSpPr>
          <p:cNvPr id="36" name="Right Arrow 35"/>
          <p:cNvSpPr/>
          <p:nvPr/>
        </p:nvSpPr>
        <p:spPr>
          <a:xfrm>
            <a:off x="2779925" y="2113813"/>
            <a:ext cx="1590194" cy="2433358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571" y="2313532"/>
            <a:ext cx="1523444" cy="125579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406158" y="1184287"/>
            <a:ext cx="3579454" cy="801802"/>
            <a:chOff x="4292082" y="5449262"/>
            <a:chExt cx="3555068" cy="1163874"/>
          </a:xfrm>
        </p:grpSpPr>
        <p:sp>
          <p:nvSpPr>
            <p:cNvPr id="10" name="TextBox 9"/>
            <p:cNvSpPr txBox="1"/>
            <p:nvPr/>
          </p:nvSpPr>
          <p:spPr>
            <a:xfrm>
              <a:off x="5420729" y="6243804"/>
              <a:ext cx="1235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audiobook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92082" y="6243804"/>
              <a:ext cx="9448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braille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4451681" y="5449262"/>
              <a:ext cx="3376328" cy="962690"/>
              <a:chOff x="4451681" y="5449262"/>
              <a:chExt cx="3376328" cy="962690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8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21352" y="5513895"/>
                <a:ext cx="820486" cy="820486"/>
              </a:xfrm>
              <a:prstGeom prst="rect">
                <a:avLst/>
              </a:prstGeom>
            </p:spPr>
          </p:pic>
          <p:pic>
            <p:nvPicPr>
              <p:cNvPr id="16" name="Picture 2" descr="http://olmstedcenter.org/wp-content/uploads/2015/05/book-icon--300x251.jpg"/>
              <p:cNvPicPr>
                <a:picLocks noChangeAspect="1" noChangeArrowheads="1"/>
              </p:cNvPicPr>
              <p:nvPr/>
            </p:nvPicPr>
            <p:blipFill>
              <a:blip r:embed="rId9" cstate="email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51681" y="5581650"/>
                <a:ext cx="885076" cy="7405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7" name="Group 16"/>
              <p:cNvGrpSpPr/>
              <p:nvPr/>
            </p:nvGrpSpPr>
            <p:grpSpPr>
              <a:xfrm>
                <a:off x="6705720" y="5449262"/>
                <a:ext cx="1122289" cy="962690"/>
                <a:chOff x="6705720" y="5449262"/>
                <a:chExt cx="1122289" cy="962690"/>
              </a:xfrm>
            </p:grpSpPr>
            <p:pic>
              <p:nvPicPr>
                <p:cNvPr id="18" name="Picture 17"/>
                <p:cNvPicPr>
                  <a:picLocks noChangeAspect="1"/>
                </p:cNvPicPr>
                <p:nvPr/>
              </p:nvPicPr>
              <p:blipFill>
                <a:blip r:embed="rId10" cstate="email">
                  <a:duotone>
                    <a:schemeClr val="accent1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705720" y="5449262"/>
                  <a:ext cx="962690" cy="962690"/>
                </a:xfrm>
                <a:prstGeom prst="rect">
                  <a:avLst/>
                </a:prstGeom>
              </p:spPr>
            </p:pic>
            <p:sp>
              <p:nvSpPr>
                <p:cNvPr id="19" name="TextBox 18"/>
                <p:cNvSpPr txBox="1"/>
                <p:nvPr/>
              </p:nvSpPr>
              <p:spPr>
                <a:xfrm>
                  <a:off x="7161567" y="5513894"/>
                  <a:ext cx="666442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4400" b="1" dirty="0"/>
                    <a:t>A</a:t>
                  </a: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6766364" y="5699774"/>
                  <a:ext cx="39520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/>
                    <a:t>A</a:t>
                  </a:r>
                </a:p>
              </p:txBody>
            </p:sp>
          </p:grpSp>
        </p:grpSp>
        <p:sp>
          <p:nvSpPr>
            <p:cNvPr id="13" name="TextBox 12"/>
            <p:cNvSpPr txBox="1"/>
            <p:nvPr/>
          </p:nvSpPr>
          <p:spPr>
            <a:xfrm>
              <a:off x="6612042" y="6234592"/>
              <a:ext cx="1235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large print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9384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686B6A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Custom 4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A6A6A6"/>
      </a:accent1>
      <a:accent2>
        <a:srgbClr val="7E7E7E"/>
      </a:accent2>
      <a:accent3>
        <a:srgbClr val="595959"/>
      </a:accent3>
      <a:accent4>
        <a:srgbClr val="404040"/>
      </a:accent4>
      <a:accent5>
        <a:srgbClr val="262626"/>
      </a:accent5>
      <a:accent6>
        <a:srgbClr val="12BCE7"/>
      </a:accent6>
      <a:hlink>
        <a:srgbClr val="0DB9E6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3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4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5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6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7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8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9860</TotalTime>
  <Words>917</Words>
  <Application>Microsoft Office PowerPoint</Application>
  <PresentationFormat>On-screen Show (4:3)</PresentationFormat>
  <Paragraphs>110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32" baseType="lpstr">
      <vt:lpstr>ＭＳ Ｐゴシック</vt:lpstr>
      <vt:lpstr>Arial</vt:lpstr>
      <vt:lpstr>Calibri</vt:lpstr>
      <vt:lpstr>Franklin Gothic Book</vt:lpstr>
      <vt:lpstr>Franklin Gothic Medium</vt:lpstr>
      <vt:lpstr>Khmer OS Metal Chrieng</vt:lpstr>
      <vt:lpstr>Khmer OS Niroth</vt:lpstr>
      <vt:lpstr>Khmer OS Siemreap</vt:lpstr>
      <vt:lpstr>Open Sans</vt:lpstr>
      <vt:lpstr>Times</vt:lpstr>
      <vt:lpstr>Tunga</vt:lpstr>
      <vt:lpstr>Wingdings</vt:lpstr>
      <vt:lpstr>Angles</vt:lpstr>
      <vt:lpstr>1_Custom Design</vt:lpstr>
      <vt:lpstr>Custom Design</vt:lpstr>
      <vt:lpstr>PowerPoint Presentation</vt:lpstr>
      <vt:lpstr>Cam-eIFL &amp; EIFL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Simona Siad</dc:creator>
  <cp:lastModifiedBy>wannan66 wannan66</cp:lastModifiedBy>
  <cp:revision>939</cp:revision>
  <cp:lastPrinted>2016-01-26T16:30:42Z</cp:lastPrinted>
  <dcterms:created xsi:type="dcterms:W3CDTF">2014-11-07T14:28:27Z</dcterms:created>
  <dcterms:modified xsi:type="dcterms:W3CDTF">2019-01-10T04:49:16Z</dcterms:modified>
</cp:coreProperties>
</file>