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4"/>
  </p:notesMasterIdLst>
  <p:sldIdLst>
    <p:sldId id="256" r:id="rId2"/>
    <p:sldId id="258" r:id="rId3"/>
    <p:sldId id="260" r:id="rId4"/>
    <p:sldId id="298" r:id="rId5"/>
    <p:sldId id="263" r:id="rId6"/>
    <p:sldId id="279" r:id="rId7"/>
    <p:sldId id="280" r:id="rId8"/>
    <p:sldId id="281" r:id="rId9"/>
    <p:sldId id="283" r:id="rId10"/>
    <p:sldId id="285" r:id="rId11"/>
    <p:sldId id="284" r:id="rId12"/>
    <p:sldId id="286" r:id="rId13"/>
    <p:sldId id="299" r:id="rId14"/>
    <p:sldId id="287" r:id="rId15"/>
    <p:sldId id="300" r:id="rId16"/>
    <p:sldId id="301" r:id="rId17"/>
    <p:sldId id="302" r:id="rId18"/>
    <p:sldId id="303" r:id="rId19"/>
    <p:sldId id="304" r:id="rId20"/>
    <p:sldId id="305" r:id="rId21"/>
    <p:sldId id="306" r:id="rId22"/>
    <p:sldId id="307" r:id="rId23"/>
    <p:sldId id="288" r:id="rId24"/>
    <p:sldId id="289" r:id="rId25"/>
    <p:sldId id="290" r:id="rId26"/>
    <p:sldId id="291" r:id="rId27"/>
    <p:sldId id="293" r:id="rId28"/>
    <p:sldId id="294" r:id="rId29"/>
    <p:sldId id="292" r:id="rId30"/>
    <p:sldId id="295" r:id="rId31"/>
    <p:sldId id="296" r:id="rId32"/>
    <p:sldId id="297" r:id="rId33"/>
  </p:sldIdLst>
  <p:sldSz cx="9144000" cy="5143500" type="screen16x9"/>
  <p:notesSz cx="6858000" cy="9144000"/>
  <p:embeddedFontLst>
    <p:embeddedFont>
      <p:font typeface="Barlow" pitchFamily="2" charset="77"/>
      <p:regular r:id="rId35"/>
      <p:bold r:id="rId36"/>
      <p:italic r:id="rId37"/>
      <p:boldItalic r:id="rId38"/>
    </p:embeddedFont>
    <p:embeddedFont>
      <p:font typeface="Roboto" panose="02000000000000000000" pitchFamily="2"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jggiPD0Doa4H4QZzIsiWM+8Fq7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60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61FBDB-F14F-4A96-9B8E-A9B4FD742893}">
  <a:tblStyle styleId="{F561FBDB-F14F-4A96-9B8E-A9B4FD74289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p:cViewPr varScale="1">
        <p:scale>
          <a:sx n="165" d="100"/>
          <a:sy n="165" d="100"/>
        </p:scale>
        <p:origin x="664"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42406689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47010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83157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41088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910046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1 1 1 1">
  <p:cSld name="BLANK_1_1_1_1">
    <p:spTree>
      <p:nvGrpSpPr>
        <p:cNvPr id="1" name="Shape 8"/>
        <p:cNvGrpSpPr/>
        <p:nvPr/>
      </p:nvGrpSpPr>
      <p:grpSpPr>
        <a:xfrm>
          <a:off x="0" y="0"/>
          <a:ext cx="0" cy="0"/>
          <a:chOff x="0" y="0"/>
          <a:chExt cx="0" cy="0"/>
        </a:xfrm>
      </p:grpSpPr>
      <p:pic>
        <p:nvPicPr>
          <p:cNvPr id="9" name="Google Shape;9;p23"/>
          <p:cNvPicPr preferRelativeResize="0"/>
          <p:nvPr/>
        </p:nvPicPr>
        <p:blipFill rotWithShape="1">
          <a:blip r:embed="rId2">
            <a:alphaModFix/>
          </a:blip>
          <a:srcRect/>
          <a:stretch/>
        </p:blipFill>
        <p:spPr>
          <a:xfrm>
            <a:off x="0" y="0"/>
            <a:ext cx="9144003" cy="5143501"/>
          </a:xfrm>
          <a:prstGeom prst="rect">
            <a:avLst/>
          </a:prstGeom>
          <a:noFill/>
          <a:ln>
            <a:noFill/>
          </a:ln>
        </p:spPr>
      </p:pic>
      <p:sp>
        <p:nvSpPr>
          <p:cNvPr id="10" name="Google Shape;10;p23"/>
          <p:cNvSpPr txBox="1"/>
          <p:nvPr/>
        </p:nvSpPr>
        <p:spPr>
          <a:xfrm>
            <a:off x="311700" y="3138925"/>
            <a:ext cx="8520600" cy="792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3"/>
          <p:cNvSpPr txBox="1">
            <a:spLocks noGrp="1"/>
          </p:cNvSpPr>
          <p:nvPr>
            <p:ph type="title"/>
          </p:nvPr>
        </p:nvSpPr>
        <p:spPr>
          <a:xfrm>
            <a:off x="5899675" y="755650"/>
            <a:ext cx="2854800" cy="463500"/>
          </a:xfrm>
          <a:prstGeom prst="rect">
            <a:avLst/>
          </a:prstGeom>
          <a:noFill/>
          <a:ln>
            <a:noFill/>
          </a:ln>
        </p:spPr>
        <p:txBody>
          <a:bodyPr spcFirstLastPara="1" wrap="square" lIns="91425" tIns="91425" rIns="91425" bIns="91425" anchor="t" anchorCtr="0">
            <a:normAutofit/>
          </a:bodyPr>
          <a:lstStyle>
            <a:lvl1pPr lvl="0" algn="r">
              <a:lnSpc>
                <a:spcPct val="100000"/>
              </a:lnSpc>
              <a:spcBef>
                <a:spcPts val="0"/>
              </a:spcBef>
              <a:spcAft>
                <a:spcPts val="0"/>
              </a:spcAft>
              <a:buSzPts val="2800"/>
              <a:buNone/>
              <a:defRPr>
                <a:solidFill>
                  <a:schemeClr val="lt1"/>
                </a:solidFill>
              </a:defRPr>
            </a:lvl1pPr>
            <a:lvl2pPr lvl="1" algn="r">
              <a:lnSpc>
                <a:spcPct val="100000"/>
              </a:lnSpc>
              <a:spcBef>
                <a:spcPts val="0"/>
              </a:spcBef>
              <a:spcAft>
                <a:spcPts val="0"/>
              </a:spcAft>
              <a:buSzPts val="2800"/>
              <a:buNone/>
              <a:defRPr>
                <a:solidFill>
                  <a:schemeClr val="lt1"/>
                </a:solidFill>
              </a:defRPr>
            </a:lvl2pPr>
            <a:lvl3pPr lvl="2" algn="r">
              <a:lnSpc>
                <a:spcPct val="100000"/>
              </a:lnSpc>
              <a:spcBef>
                <a:spcPts val="0"/>
              </a:spcBef>
              <a:spcAft>
                <a:spcPts val="0"/>
              </a:spcAft>
              <a:buSzPts val="2800"/>
              <a:buNone/>
              <a:defRPr>
                <a:solidFill>
                  <a:schemeClr val="lt1"/>
                </a:solidFill>
              </a:defRPr>
            </a:lvl3pPr>
            <a:lvl4pPr lvl="3" algn="r">
              <a:lnSpc>
                <a:spcPct val="100000"/>
              </a:lnSpc>
              <a:spcBef>
                <a:spcPts val="0"/>
              </a:spcBef>
              <a:spcAft>
                <a:spcPts val="0"/>
              </a:spcAft>
              <a:buSzPts val="2800"/>
              <a:buNone/>
              <a:defRPr>
                <a:solidFill>
                  <a:schemeClr val="lt1"/>
                </a:solidFill>
              </a:defRPr>
            </a:lvl4pPr>
            <a:lvl5pPr lvl="4" algn="r">
              <a:lnSpc>
                <a:spcPct val="100000"/>
              </a:lnSpc>
              <a:spcBef>
                <a:spcPts val="0"/>
              </a:spcBef>
              <a:spcAft>
                <a:spcPts val="0"/>
              </a:spcAft>
              <a:buSzPts val="2800"/>
              <a:buNone/>
              <a:defRPr>
                <a:solidFill>
                  <a:schemeClr val="lt1"/>
                </a:solidFill>
              </a:defRPr>
            </a:lvl5pPr>
            <a:lvl6pPr lvl="5" algn="r">
              <a:lnSpc>
                <a:spcPct val="100000"/>
              </a:lnSpc>
              <a:spcBef>
                <a:spcPts val="0"/>
              </a:spcBef>
              <a:spcAft>
                <a:spcPts val="0"/>
              </a:spcAft>
              <a:buSzPts val="2800"/>
              <a:buNone/>
              <a:defRPr>
                <a:solidFill>
                  <a:schemeClr val="lt1"/>
                </a:solidFill>
              </a:defRPr>
            </a:lvl6pPr>
            <a:lvl7pPr lvl="6" algn="r">
              <a:lnSpc>
                <a:spcPct val="100000"/>
              </a:lnSpc>
              <a:spcBef>
                <a:spcPts val="0"/>
              </a:spcBef>
              <a:spcAft>
                <a:spcPts val="0"/>
              </a:spcAft>
              <a:buSzPts val="2800"/>
              <a:buNone/>
              <a:defRPr>
                <a:solidFill>
                  <a:schemeClr val="lt1"/>
                </a:solidFill>
              </a:defRPr>
            </a:lvl7pPr>
            <a:lvl8pPr lvl="7" algn="r">
              <a:lnSpc>
                <a:spcPct val="100000"/>
              </a:lnSpc>
              <a:spcBef>
                <a:spcPts val="0"/>
              </a:spcBef>
              <a:spcAft>
                <a:spcPts val="0"/>
              </a:spcAft>
              <a:buSzPts val="2800"/>
              <a:buNone/>
              <a:defRPr>
                <a:solidFill>
                  <a:schemeClr val="lt1"/>
                </a:solidFill>
              </a:defRPr>
            </a:lvl8pPr>
            <a:lvl9pPr lvl="8" algn="r">
              <a:lnSpc>
                <a:spcPct val="100000"/>
              </a:lnSpc>
              <a:spcBef>
                <a:spcPts val="0"/>
              </a:spcBef>
              <a:spcAft>
                <a:spcPts val="0"/>
              </a:spcAft>
              <a:buSzPts val="2800"/>
              <a:buNone/>
              <a:defRPr>
                <a:solidFill>
                  <a:schemeClr val="lt1"/>
                </a:solidFill>
              </a:defRPr>
            </a:lvl9pPr>
          </a:lstStyle>
          <a:p>
            <a:endParaRPr/>
          </a:p>
        </p:txBody>
      </p:sp>
      <p:sp>
        <p:nvSpPr>
          <p:cNvPr id="12" name="Google Shape;12;p23"/>
          <p:cNvSpPr txBox="1">
            <a:spLocks noGrp="1"/>
          </p:cNvSpPr>
          <p:nvPr>
            <p:ph type="body" idx="1"/>
          </p:nvPr>
        </p:nvSpPr>
        <p:spPr>
          <a:xfrm>
            <a:off x="4133275" y="1397725"/>
            <a:ext cx="4621200" cy="2220000"/>
          </a:xfrm>
          <a:prstGeom prst="rect">
            <a:avLst/>
          </a:prstGeom>
          <a:noFill/>
          <a:ln>
            <a:noFill/>
          </a:ln>
        </p:spPr>
        <p:txBody>
          <a:bodyPr spcFirstLastPara="1" wrap="square" lIns="91425" tIns="91425" rIns="91425" bIns="91425" anchor="t" anchorCtr="0">
            <a:normAutofit/>
          </a:bodyPr>
          <a:lstStyle>
            <a:lvl1pPr marL="457200" lvl="0" indent="-342900" algn="r">
              <a:lnSpc>
                <a:spcPct val="115000"/>
              </a:lnSpc>
              <a:spcBef>
                <a:spcPts val="0"/>
              </a:spcBef>
              <a:spcAft>
                <a:spcPts val="0"/>
              </a:spcAft>
              <a:buSzPts val="1800"/>
              <a:buChar char="●"/>
              <a:defRPr>
                <a:solidFill>
                  <a:schemeClr val="lt1"/>
                </a:solidFill>
              </a:defRPr>
            </a:lvl1pPr>
            <a:lvl2pPr marL="914400" lvl="1" indent="-317500" algn="r">
              <a:lnSpc>
                <a:spcPct val="115000"/>
              </a:lnSpc>
              <a:spcBef>
                <a:spcPts val="0"/>
              </a:spcBef>
              <a:spcAft>
                <a:spcPts val="0"/>
              </a:spcAft>
              <a:buSzPts val="1400"/>
              <a:buChar char="○"/>
              <a:defRPr>
                <a:solidFill>
                  <a:schemeClr val="lt1"/>
                </a:solidFill>
              </a:defRPr>
            </a:lvl2pPr>
            <a:lvl3pPr marL="1371600" lvl="2" indent="-317500" algn="r">
              <a:lnSpc>
                <a:spcPct val="115000"/>
              </a:lnSpc>
              <a:spcBef>
                <a:spcPts val="0"/>
              </a:spcBef>
              <a:spcAft>
                <a:spcPts val="0"/>
              </a:spcAft>
              <a:buSzPts val="1400"/>
              <a:buChar char="■"/>
              <a:defRPr>
                <a:solidFill>
                  <a:schemeClr val="lt1"/>
                </a:solidFill>
              </a:defRPr>
            </a:lvl3pPr>
            <a:lvl4pPr marL="1828800" lvl="3" indent="-317500" algn="r">
              <a:lnSpc>
                <a:spcPct val="115000"/>
              </a:lnSpc>
              <a:spcBef>
                <a:spcPts val="0"/>
              </a:spcBef>
              <a:spcAft>
                <a:spcPts val="0"/>
              </a:spcAft>
              <a:buSzPts val="1400"/>
              <a:buChar char="●"/>
              <a:defRPr>
                <a:solidFill>
                  <a:schemeClr val="lt1"/>
                </a:solidFill>
              </a:defRPr>
            </a:lvl4pPr>
            <a:lvl5pPr marL="2286000" lvl="4" indent="-317500" algn="r">
              <a:lnSpc>
                <a:spcPct val="115000"/>
              </a:lnSpc>
              <a:spcBef>
                <a:spcPts val="0"/>
              </a:spcBef>
              <a:spcAft>
                <a:spcPts val="0"/>
              </a:spcAft>
              <a:buSzPts val="1400"/>
              <a:buChar char="○"/>
              <a:defRPr>
                <a:solidFill>
                  <a:schemeClr val="lt1"/>
                </a:solidFill>
              </a:defRPr>
            </a:lvl5pPr>
            <a:lvl6pPr marL="2743200" lvl="5" indent="-317500" algn="r">
              <a:lnSpc>
                <a:spcPct val="115000"/>
              </a:lnSpc>
              <a:spcBef>
                <a:spcPts val="0"/>
              </a:spcBef>
              <a:spcAft>
                <a:spcPts val="0"/>
              </a:spcAft>
              <a:buSzPts val="1400"/>
              <a:buChar char="■"/>
              <a:defRPr>
                <a:solidFill>
                  <a:schemeClr val="lt1"/>
                </a:solidFill>
              </a:defRPr>
            </a:lvl6pPr>
            <a:lvl7pPr marL="3200400" lvl="6" indent="-317500" algn="r">
              <a:lnSpc>
                <a:spcPct val="115000"/>
              </a:lnSpc>
              <a:spcBef>
                <a:spcPts val="0"/>
              </a:spcBef>
              <a:spcAft>
                <a:spcPts val="0"/>
              </a:spcAft>
              <a:buSzPts val="1400"/>
              <a:buChar char="●"/>
              <a:defRPr>
                <a:solidFill>
                  <a:schemeClr val="lt1"/>
                </a:solidFill>
              </a:defRPr>
            </a:lvl7pPr>
            <a:lvl8pPr marL="3657600" lvl="7" indent="-317500" algn="r">
              <a:lnSpc>
                <a:spcPct val="115000"/>
              </a:lnSpc>
              <a:spcBef>
                <a:spcPts val="0"/>
              </a:spcBef>
              <a:spcAft>
                <a:spcPts val="0"/>
              </a:spcAft>
              <a:buSzPts val="1400"/>
              <a:buChar char="○"/>
              <a:defRPr>
                <a:solidFill>
                  <a:schemeClr val="lt1"/>
                </a:solidFill>
              </a:defRPr>
            </a:lvl8pPr>
            <a:lvl9pPr marL="4114800" lvl="8" indent="-317500" algn="r">
              <a:lnSpc>
                <a:spcPct val="115000"/>
              </a:lnSpc>
              <a:spcBef>
                <a:spcPts val="0"/>
              </a:spcBef>
              <a:spcAft>
                <a:spcPts val="0"/>
              </a:spcAft>
              <a:buSzPts val="1400"/>
              <a:buChar char="■"/>
              <a:defRPr>
                <a:solidFill>
                  <a:schemeClr val="lt1"/>
                </a:solidFill>
              </a:defRPr>
            </a:lvl9pPr>
          </a:lstStyle>
          <a:p>
            <a:endParaRPr/>
          </a:p>
        </p:txBody>
      </p:sp>
      <p:sp>
        <p:nvSpPr>
          <p:cNvPr id="13" name="Google Shape;13;p23"/>
          <p:cNvSpPr txBox="1"/>
          <p:nvPr/>
        </p:nvSpPr>
        <p:spPr>
          <a:xfrm>
            <a:off x="4471825" y="4639588"/>
            <a:ext cx="3319200" cy="4002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700"/>
              <a:buFont typeface="Arial"/>
              <a:buNone/>
            </a:pPr>
            <a:r>
              <a:rPr lang="en-GB" sz="700" b="0" i="0" u="none" strike="noStrike" cap="none">
                <a:solidFill>
                  <a:srgbClr val="000000"/>
                </a:solidFill>
                <a:latin typeface="Barlow"/>
                <a:ea typeface="Barlow"/>
                <a:cs typeface="Barlow"/>
                <a:sym typeface="Barlow"/>
              </a:rPr>
              <a:t>The DIAMAS project has received funding from the </a:t>
            </a:r>
            <a:endParaRPr sz="700" b="0" i="0" u="none" strike="noStrike" cap="none">
              <a:solidFill>
                <a:srgbClr val="000000"/>
              </a:solidFill>
              <a:latin typeface="Barlow"/>
              <a:ea typeface="Barlow"/>
              <a:cs typeface="Barlow"/>
              <a:sym typeface="Barlow"/>
            </a:endParaRPr>
          </a:p>
          <a:p>
            <a:pPr marL="0" marR="0" lvl="0" indent="0" algn="r" rtl="0">
              <a:lnSpc>
                <a:spcPct val="100000"/>
              </a:lnSpc>
              <a:spcBef>
                <a:spcPts val="0"/>
              </a:spcBef>
              <a:spcAft>
                <a:spcPts val="0"/>
              </a:spcAft>
              <a:buClr>
                <a:srgbClr val="000000"/>
              </a:buClr>
              <a:buSzPts val="700"/>
              <a:buFont typeface="Arial"/>
              <a:buNone/>
            </a:pPr>
            <a:r>
              <a:rPr lang="en-GB" sz="700" b="0" i="0" u="none" strike="noStrike" cap="none">
                <a:solidFill>
                  <a:srgbClr val="000000"/>
                </a:solidFill>
                <a:latin typeface="Barlow"/>
                <a:ea typeface="Barlow"/>
                <a:cs typeface="Barlow"/>
                <a:sym typeface="Barlow"/>
              </a:rPr>
              <a:t>European Union’s HORIZON-WIDERA-2021-ERA-01 grant</a:t>
            </a:r>
            <a:endParaRPr sz="100" b="0" i="0" u="none" strike="noStrike" cap="none">
              <a:solidFill>
                <a:srgbClr val="000000"/>
              </a:solidFill>
              <a:latin typeface="Barlow"/>
              <a:ea typeface="Barlow"/>
              <a:cs typeface="Barlow"/>
              <a:sym typeface="Barlow"/>
            </a:endParaRPr>
          </a:p>
        </p:txBody>
      </p:sp>
      <p:pic>
        <p:nvPicPr>
          <p:cNvPr id="14" name="Google Shape;14;p23"/>
          <p:cNvPicPr preferRelativeResize="0"/>
          <p:nvPr/>
        </p:nvPicPr>
        <p:blipFill rotWithShape="1">
          <a:blip r:embed="rId3">
            <a:alphaModFix/>
          </a:blip>
          <a:srcRect/>
          <a:stretch/>
        </p:blipFill>
        <p:spPr>
          <a:xfrm>
            <a:off x="7781900" y="4711950"/>
            <a:ext cx="1216701" cy="2554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2"/>
        </a:solidFill>
        <a:effectLst/>
      </p:bgPr>
    </p:bg>
    <p:spTree>
      <p:nvGrpSpPr>
        <p:cNvPr id="1" name="Shape 24"/>
        <p:cNvGrpSpPr/>
        <p:nvPr/>
      </p:nvGrpSpPr>
      <p:grpSpPr>
        <a:xfrm>
          <a:off x="0" y="0"/>
          <a:ext cx="0" cy="0"/>
          <a:chOff x="0" y="0"/>
          <a:chExt cx="0" cy="0"/>
        </a:xfrm>
      </p:grpSpPr>
      <p:sp>
        <p:nvSpPr>
          <p:cNvPr id="25" name="Google Shape;25;p25"/>
          <p:cNvSpPr txBox="1">
            <a:spLocks noGrp="1"/>
          </p:cNvSpPr>
          <p:nvPr>
            <p:ph type="title"/>
          </p:nvPr>
        </p:nvSpPr>
        <p:spPr>
          <a:xfrm>
            <a:off x="635700" y="101017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6" name="Google Shape;26;p25"/>
          <p:cNvSpPr txBox="1">
            <a:spLocks noGrp="1"/>
          </p:cNvSpPr>
          <p:nvPr>
            <p:ph type="body" idx="1"/>
          </p:nvPr>
        </p:nvSpPr>
        <p:spPr>
          <a:xfrm>
            <a:off x="635700" y="1803300"/>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pic>
        <p:nvPicPr>
          <p:cNvPr id="27" name="Google Shape;27;p25"/>
          <p:cNvPicPr preferRelativeResize="0"/>
          <p:nvPr/>
        </p:nvPicPr>
        <p:blipFill rotWithShape="1">
          <a:blip r:embed="rId2">
            <a:alphaModFix/>
          </a:blip>
          <a:srcRect/>
          <a:stretch/>
        </p:blipFill>
        <p:spPr>
          <a:xfrm>
            <a:off x="222475" y="240800"/>
            <a:ext cx="1637300" cy="73692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1 1 1 1">
  <p:cSld name="Title slide 1 1 1 1">
    <p:bg>
      <p:bgPr>
        <a:solidFill>
          <a:srgbClr val="385CA9"/>
        </a:solidFill>
        <a:effectLst/>
      </p:bgPr>
    </p:bg>
    <p:spTree>
      <p:nvGrpSpPr>
        <p:cNvPr id="1" name="Shape 28"/>
        <p:cNvGrpSpPr/>
        <p:nvPr/>
      </p:nvGrpSpPr>
      <p:grpSpPr>
        <a:xfrm>
          <a:off x="0" y="0"/>
          <a:ext cx="0" cy="0"/>
          <a:chOff x="0" y="0"/>
          <a:chExt cx="0" cy="0"/>
        </a:xfrm>
      </p:grpSpPr>
      <p:sp>
        <p:nvSpPr>
          <p:cNvPr id="29" name="Google Shape;29;p26"/>
          <p:cNvSpPr txBox="1">
            <a:spLocks noGrp="1"/>
          </p:cNvSpPr>
          <p:nvPr>
            <p:ph type="ctrTitle"/>
          </p:nvPr>
        </p:nvSpPr>
        <p:spPr>
          <a:xfrm>
            <a:off x="311708" y="8207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4600"/>
              <a:buNone/>
              <a:defRPr sz="4600">
                <a:solidFill>
                  <a:schemeClr val="lt1"/>
                </a:solidFill>
              </a:defRPr>
            </a:lvl1pPr>
            <a:lvl2pPr lvl="1" algn="ctr">
              <a:lnSpc>
                <a:spcPct val="100000"/>
              </a:lnSpc>
              <a:spcBef>
                <a:spcPts val="0"/>
              </a:spcBef>
              <a:spcAft>
                <a:spcPts val="0"/>
              </a:spcAft>
              <a:buClr>
                <a:schemeClr val="lt1"/>
              </a:buClr>
              <a:buSzPts val="4600"/>
              <a:buNone/>
              <a:defRPr sz="4600">
                <a:solidFill>
                  <a:schemeClr val="lt1"/>
                </a:solidFill>
              </a:defRPr>
            </a:lvl2pPr>
            <a:lvl3pPr lvl="2" algn="ctr">
              <a:lnSpc>
                <a:spcPct val="100000"/>
              </a:lnSpc>
              <a:spcBef>
                <a:spcPts val="0"/>
              </a:spcBef>
              <a:spcAft>
                <a:spcPts val="0"/>
              </a:spcAft>
              <a:buClr>
                <a:schemeClr val="lt1"/>
              </a:buClr>
              <a:buSzPts val="4600"/>
              <a:buNone/>
              <a:defRPr sz="4600">
                <a:solidFill>
                  <a:schemeClr val="lt1"/>
                </a:solidFill>
              </a:defRPr>
            </a:lvl3pPr>
            <a:lvl4pPr lvl="3" algn="ctr">
              <a:lnSpc>
                <a:spcPct val="100000"/>
              </a:lnSpc>
              <a:spcBef>
                <a:spcPts val="0"/>
              </a:spcBef>
              <a:spcAft>
                <a:spcPts val="0"/>
              </a:spcAft>
              <a:buClr>
                <a:schemeClr val="lt1"/>
              </a:buClr>
              <a:buSzPts val="4600"/>
              <a:buNone/>
              <a:defRPr sz="4600">
                <a:solidFill>
                  <a:schemeClr val="lt1"/>
                </a:solidFill>
              </a:defRPr>
            </a:lvl4pPr>
            <a:lvl5pPr lvl="4" algn="ctr">
              <a:lnSpc>
                <a:spcPct val="100000"/>
              </a:lnSpc>
              <a:spcBef>
                <a:spcPts val="0"/>
              </a:spcBef>
              <a:spcAft>
                <a:spcPts val="0"/>
              </a:spcAft>
              <a:buClr>
                <a:schemeClr val="lt1"/>
              </a:buClr>
              <a:buSzPts val="4600"/>
              <a:buNone/>
              <a:defRPr sz="4600">
                <a:solidFill>
                  <a:schemeClr val="lt1"/>
                </a:solidFill>
              </a:defRPr>
            </a:lvl5pPr>
            <a:lvl6pPr lvl="5" algn="ctr">
              <a:lnSpc>
                <a:spcPct val="100000"/>
              </a:lnSpc>
              <a:spcBef>
                <a:spcPts val="0"/>
              </a:spcBef>
              <a:spcAft>
                <a:spcPts val="0"/>
              </a:spcAft>
              <a:buClr>
                <a:schemeClr val="lt1"/>
              </a:buClr>
              <a:buSzPts val="4600"/>
              <a:buNone/>
              <a:defRPr sz="4600">
                <a:solidFill>
                  <a:schemeClr val="lt1"/>
                </a:solidFill>
              </a:defRPr>
            </a:lvl6pPr>
            <a:lvl7pPr lvl="6" algn="ctr">
              <a:lnSpc>
                <a:spcPct val="100000"/>
              </a:lnSpc>
              <a:spcBef>
                <a:spcPts val="0"/>
              </a:spcBef>
              <a:spcAft>
                <a:spcPts val="0"/>
              </a:spcAft>
              <a:buClr>
                <a:schemeClr val="lt1"/>
              </a:buClr>
              <a:buSzPts val="4600"/>
              <a:buNone/>
              <a:defRPr sz="4600">
                <a:solidFill>
                  <a:schemeClr val="lt1"/>
                </a:solidFill>
              </a:defRPr>
            </a:lvl7pPr>
            <a:lvl8pPr lvl="7" algn="ctr">
              <a:lnSpc>
                <a:spcPct val="100000"/>
              </a:lnSpc>
              <a:spcBef>
                <a:spcPts val="0"/>
              </a:spcBef>
              <a:spcAft>
                <a:spcPts val="0"/>
              </a:spcAft>
              <a:buClr>
                <a:schemeClr val="lt1"/>
              </a:buClr>
              <a:buSzPts val="4600"/>
              <a:buNone/>
              <a:defRPr sz="4600">
                <a:solidFill>
                  <a:schemeClr val="lt1"/>
                </a:solidFill>
              </a:defRPr>
            </a:lvl8pPr>
            <a:lvl9pPr lvl="8" algn="ctr">
              <a:lnSpc>
                <a:spcPct val="100000"/>
              </a:lnSpc>
              <a:spcBef>
                <a:spcPts val="0"/>
              </a:spcBef>
              <a:spcAft>
                <a:spcPts val="0"/>
              </a:spcAft>
              <a:buClr>
                <a:schemeClr val="lt1"/>
              </a:buClr>
              <a:buSzPts val="4600"/>
              <a:buNone/>
              <a:defRPr sz="4600">
                <a:solidFill>
                  <a:schemeClr val="lt1"/>
                </a:solidFill>
              </a:defRPr>
            </a:lvl9pPr>
          </a:lstStyle>
          <a:p>
            <a:endParaRPr/>
          </a:p>
        </p:txBody>
      </p:sp>
      <p:sp>
        <p:nvSpPr>
          <p:cNvPr id="30" name="Google Shape;30;p26"/>
          <p:cNvSpPr txBox="1">
            <a:spLocks noGrp="1"/>
          </p:cNvSpPr>
          <p:nvPr>
            <p:ph type="subTitle" idx="1"/>
          </p:nvPr>
        </p:nvSpPr>
        <p:spPr>
          <a:xfrm>
            <a:off x="311700" y="29103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800"/>
              <a:buNone/>
              <a:defRPr sz="2800">
                <a:solidFill>
                  <a:schemeClr val="lt1"/>
                </a:solidFill>
              </a:defRPr>
            </a:lvl1pPr>
            <a:lvl2pPr lvl="1" algn="ctr">
              <a:lnSpc>
                <a:spcPct val="100000"/>
              </a:lnSpc>
              <a:spcBef>
                <a:spcPts val="0"/>
              </a:spcBef>
              <a:spcAft>
                <a:spcPts val="0"/>
              </a:spcAft>
              <a:buClr>
                <a:schemeClr val="lt1"/>
              </a:buClr>
              <a:buSzPts val="2800"/>
              <a:buNone/>
              <a:defRPr sz="2800">
                <a:solidFill>
                  <a:schemeClr val="lt1"/>
                </a:solidFill>
              </a:defRPr>
            </a:lvl2pPr>
            <a:lvl3pPr lvl="2" algn="ctr">
              <a:lnSpc>
                <a:spcPct val="100000"/>
              </a:lnSpc>
              <a:spcBef>
                <a:spcPts val="0"/>
              </a:spcBef>
              <a:spcAft>
                <a:spcPts val="0"/>
              </a:spcAft>
              <a:buClr>
                <a:schemeClr val="lt1"/>
              </a:buClr>
              <a:buSzPts val="2800"/>
              <a:buNone/>
              <a:defRPr sz="2800">
                <a:solidFill>
                  <a:schemeClr val="lt1"/>
                </a:solidFill>
              </a:defRPr>
            </a:lvl3pPr>
            <a:lvl4pPr lvl="3" algn="ctr">
              <a:lnSpc>
                <a:spcPct val="100000"/>
              </a:lnSpc>
              <a:spcBef>
                <a:spcPts val="0"/>
              </a:spcBef>
              <a:spcAft>
                <a:spcPts val="0"/>
              </a:spcAft>
              <a:buClr>
                <a:schemeClr val="lt1"/>
              </a:buClr>
              <a:buSzPts val="2800"/>
              <a:buNone/>
              <a:defRPr sz="2800">
                <a:solidFill>
                  <a:schemeClr val="lt1"/>
                </a:solidFill>
              </a:defRPr>
            </a:lvl4pPr>
            <a:lvl5pPr lvl="4" algn="ctr">
              <a:lnSpc>
                <a:spcPct val="100000"/>
              </a:lnSpc>
              <a:spcBef>
                <a:spcPts val="0"/>
              </a:spcBef>
              <a:spcAft>
                <a:spcPts val="0"/>
              </a:spcAft>
              <a:buClr>
                <a:schemeClr val="lt1"/>
              </a:buClr>
              <a:buSzPts val="2800"/>
              <a:buNone/>
              <a:defRPr sz="2800">
                <a:solidFill>
                  <a:schemeClr val="lt1"/>
                </a:solidFill>
              </a:defRPr>
            </a:lvl5pPr>
            <a:lvl6pPr lvl="5" algn="ctr">
              <a:lnSpc>
                <a:spcPct val="100000"/>
              </a:lnSpc>
              <a:spcBef>
                <a:spcPts val="0"/>
              </a:spcBef>
              <a:spcAft>
                <a:spcPts val="0"/>
              </a:spcAft>
              <a:buClr>
                <a:schemeClr val="lt1"/>
              </a:buClr>
              <a:buSzPts val="2800"/>
              <a:buNone/>
              <a:defRPr sz="2800">
                <a:solidFill>
                  <a:schemeClr val="lt1"/>
                </a:solidFill>
              </a:defRPr>
            </a:lvl6pPr>
            <a:lvl7pPr lvl="6" algn="ctr">
              <a:lnSpc>
                <a:spcPct val="100000"/>
              </a:lnSpc>
              <a:spcBef>
                <a:spcPts val="0"/>
              </a:spcBef>
              <a:spcAft>
                <a:spcPts val="0"/>
              </a:spcAft>
              <a:buClr>
                <a:schemeClr val="lt1"/>
              </a:buClr>
              <a:buSzPts val="2800"/>
              <a:buNone/>
              <a:defRPr sz="2800">
                <a:solidFill>
                  <a:schemeClr val="lt1"/>
                </a:solidFill>
              </a:defRPr>
            </a:lvl7pPr>
            <a:lvl8pPr lvl="7" algn="ctr">
              <a:lnSpc>
                <a:spcPct val="100000"/>
              </a:lnSpc>
              <a:spcBef>
                <a:spcPts val="0"/>
              </a:spcBef>
              <a:spcAft>
                <a:spcPts val="0"/>
              </a:spcAft>
              <a:buClr>
                <a:schemeClr val="lt1"/>
              </a:buClr>
              <a:buSzPts val="2800"/>
              <a:buNone/>
              <a:defRPr sz="2800">
                <a:solidFill>
                  <a:schemeClr val="lt1"/>
                </a:solidFill>
              </a:defRPr>
            </a:lvl8pPr>
            <a:lvl9pPr lvl="8" algn="ctr">
              <a:lnSpc>
                <a:spcPct val="100000"/>
              </a:lnSpc>
              <a:spcBef>
                <a:spcPts val="0"/>
              </a:spcBef>
              <a:spcAft>
                <a:spcPts val="0"/>
              </a:spcAft>
              <a:buClr>
                <a:schemeClr val="lt1"/>
              </a:buClr>
              <a:buSzPts val="2800"/>
              <a:buNone/>
              <a:defRPr sz="2800">
                <a:solidFill>
                  <a:schemeClr val="lt1"/>
                </a:solidFill>
              </a:defRPr>
            </a:lvl9pPr>
          </a:lstStyle>
          <a:p>
            <a:endParaRPr/>
          </a:p>
        </p:txBody>
      </p:sp>
      <p:pic>
        <p:nvPicPr>
          <p:cNvPr id="31" name="Google Shape;31;p26"/>
          <p:cNvPicPr preferRelativeResize="0"/>
          <p:nvPr/>
        </p:nvPicPr>
        <p:blipFill rotWithShape="1">
          <a:blip r:embed="rId2">
            <a:alphaModFix/>
          </a:blip>
          <a:srcRect/>
          <a:stretch/>
        </p:blipFill>
        <p:spPr>
          <a:xfrm>
            <a:off x="8666054" y="4663229"/>
            <a:ext cx="312951" cy="312951"/>
          </a:xfrm>
          <a:prstGeom prst="rect">
            <a:avLst/>
          </a:prstGeom>
          <a:noFill/>
          <a:ln>
            <a:noFill/>
          </a:ln>
        </p:spPr>
      </p:pic>
      <p:pic>
        <p:nvPicPr>
          <p:cNvPr id="32" name="Google Shape;32;p26"/>
          <p:cNvPicPr preferRelativeResize="0"/>
          <p:nvPr/>
        </p:nvPicPr>
        <p:blipFill rotWithShape="1">
          <a:blip r:embed="rId3">
            <a:alphaModFix/>
          </a:blip>
          <a:srcRect/>
          <a:stretch/>
        </p:blipFill>
        <p:spPr>
          <a:xfrm>
            <a:off x="3342745" y="552700"/>
            <a:ext cx="2549430" cy="114552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1 1 1">
  <p:cSld name="SECTION_TITLE_AND_DESCRIPTION_1_1_1">
    <p:bg>
      <p:bgPr>
        <a:solidFill>
          <a:schemeClr val="lt2"/>
        </a:solidFill>
        <a:effectLst/>
      </p:bgPr>
    </p:bg>
    <p:spTree>
      <p:nvGrpSpPr>
        <p:cNvPr id="1" name="Shape 33"/>
        <p:cNvGrpSpPr/>
        <p:nvPr/>
      </p:nvGrpSpPr>
      <p:grpSpPr>
        <a:xfrm>
          <a:off x="0" y="0"/>
          <a:ext cx="0" cy="0"/>
          <a:chOff x="0" y="0"/>
          <a:chExt cx="0" cy="0"/>
        </a:xfrm>
      </p:grpSpPr>
      <p:sp>
        <p:nvSpPr>
          <p:cNvPr id="34" name="Google Shape;34;p27"/>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27"/>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6" name="Google Shape;36;p27"/>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7" name="Google Shape;37;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38" name="Google Shape;38;p27"/>
          <p:cNvSpPr/>
          <p:nvPr/>
        </p:nvSpPr>
        <p:spPr>
          <a:xfrm>
            <a:off x="4571900" y="0"/>
            <a:ext cx="4572000" cy="5143500"/>
          </a:xfrm>
          <a:prstGeom prst="rect">
            <a:avLst/>
          </a:prstGeom>
          <a:solidFill>
            <a:srgbClr val="385C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27"/>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0"/>
              </a:spcBef>
              <a:spcAft>
                <a:spcPts val="0"/>
              </a:spcAft>
              <a:buClr>
                <a:schemeClr val="lt1"/>
              </a:buClr>
              <a:buSzPts val="1400"/>
              <a:buChar char="○"/>
              <a:defRPr>
                <a:solidFill>
                  <a:schemeClr val="lt1"/>
                </a:solidFill>
              </a:defRPr>
            </a:lvl2pPr>
            <a:lvl3pPr marL="1371600" lvl="2" indent="-317500" algn="l">
              <a:lnSpc>
                <a:spcPct val="115000"/>
              </a:lnSpc>
              <a:spcBef>
                <a:spcPts val="0"/>
              </a:spcBef>
              <a:spcAft>
                <a:spcPts val="0"/>
              </a:spcAft>
              <a:buClr>
                <a:schemeClr val="lt1"/>
              </a:buClr>
              <a:buSzPts val="1400"/>
              <a:buChar char="■"/>
              <a:defRPr>
                <a:solidFill>
                  <a:schemeClr val="lt1"/>
                </a:solidFill>
              </a:defRPr>
            </a:lvl3pPr>
            <a:lvl4pPr marL="1828800" lvl="3" indent="-317500" algn="l">
              <a:lnSpc>
                <a:spcPct val="115000"/>
              </a:lnSpc>
              <a:spcBef>
                <a:spcPts val="0"/>
              </a:spcBef>
              <a:spcAft>
                <a:spcPts val="0"/>
              </a:spcAft>
              <a:buClr>
                <a:schemeClr val="lt1"/>
              </a:buClr>
              <a:buSzPts val="1400"/>
              <a:buChar char="●"/>
              <a:defRPr>
                <a:solidFill>
                  <a:schemeClr val="lt1"/>
                </a:solidFill>
              </a:defRPr>
            </a:lvl4pPr>
            <a:lvl5pPr marL="2286000" lvl="4" indent="-317500" algn="l">
              <a:lnSpc>
                <a:spcPct val="115000"/>
              </a:lnSpc>
              <a:spcBef>
                <a:spcPts val="0"/>
              </a:spcBef>
              <a:spcAft>
                <a:spcPts val="0"/>
              </a:spcAft>
              <a:buClr>
                <a:schemeClr val="lt1"/>
              </a:buClr>
              <a:buSzPts val="1400"/>
              <a:buChar char="○"/>
              <a:defRPr>
                <a:solidFill>
                  <a:schemeClr val="lt1"/>
                </a:solidFill>
              </a:defRPr>
            </a:lvl5pPr>
            <a:lvl6pPr marL="2743200" lvl="5" indent="-317500" algn="l">
              <a:lnSpc>
                <a:spcPct val="115000"/>
              </a:lnSpc>
              <a:spcBef>
                <a:spcPts val="0"/>
              </a:spcBef>
              <a:spcAft>
                <a:spcPts val="0"/>
              </a:spcAft>
              <a:buClr>
                <a:schemeClr val="lt1"/>
              </a:buClr>
              <a:buSzPts val="1400"/>
              <a:buChar char="■"/>
              <a:defRPr>
                <a:solidFill>
                  <a:schemeClr val="lt1"/>
                </a:solidFill>
              </a:defRPr>
            </a:lvl6pPr>
            <a:lvl7pPr marL="3200400" lvl="6" indent="-317500" algn="l">
              <a:lnSpc>
                <a:spcPct val="115000"/>
              </a:lnSpc>
              <a:spcBef>
                <a:spcPts val="0"/>
              </a:spcBef>
              <a:spcAft>
                <a:spcPts val="0"/>
              </a:spcAft>
              <a:buClr>
                <a:schemeClr val="lt1"/>
              </a:buClr>
              <a:buSzPts val="1400"/>
              <a:buChar char="●"/>
              <a:defRPr>
                <a:solidFill>
                  <a:schemeClr val="lt1"/>
                </a:solidFill>
              </a:defRPr>
            </a:lvl7pPr>
            <a:lvl8pPr marL="3657600" lvl="7" indent="-317500" algn="l">
              <a:lnSpc>
                <a:spcPct val="115000"/>
              </a:lnSpc>
              <a:spcBef>
                <a:spcPts val="0"/>
              </a:spcBef>
              <a:spcAft>
                <a:spcPts val="0"/>
              </a:spcAft>
              <a:buClr>
                <a:schemeClr val="lt1"/>
              </a:buClr>
              <a:buSzPts val="1400"/>
              <a:buChar char="○"/>
              <a:defRPr>
                <a:solidFill>
                  <a:schemeClr val="lt1"/>
                </a:solidFill>
              </a:defRPr>
            </a:lvl8pPr>
            <a:lvl9pPr marL="4114800" lvl="8" indent="-317500" algn="l">
              <a:lnSpc>
                <a:spcPct val="115000"/>
              </a:lnSpc>
              <a:spcBef>
                <a:spcPts val="0"/>
              </a:spcBef>
              <a:spcAft>
                <a:spcPts val="0"/>
              </a:spcAft>
              <a:buClr>
                <a:schemeClr val="lt1"/>
              </a:buClr>
              <a:buSzPts val="1400"/>
              <a:buChar char="■"/>
              <a:defRPr>
                <a:solidFill>
                  <a:schemeClr val="lt1"/>
                </a:solidFill>
              </a:defRPr>
            </a:lvl9pPr>
          </a:lstStyle>
          <a:p>
            <a:endParaRPr/>
          </a:p>
        </p:txBody>
      </p:sp>
      <p:pic>
        <p:nvPicPr>
          <p:cNvPr id="40" name="Google Shape;40;p27"/>
          <p:cNvPicPr preferRelativeResize="0"/>
          <p:nvPr/>
        </p:nvPicPr>
        <p:blipFill rotWithShape="1">
          <a:blip r:embed="rId2">
            <a:alphaModFix/>
          </a:blip>
          <a:srcRect/>
          <a:stretch/>
        </p:blipFill>
        <p:spPr>
          <a:xfrm>
            <a:off x="8666054" y="4663229"/>
            <a:ext cx="312951" cy="312951"/>
          </a:xfrm>
          <a:prstGeom prst="rect">
            <a:avLst/>
          </a:prstGeom>
          <a:noFill/>
          <a:ln>
            <a:noFill/>
          </a:ln>
        </p:spPr>
      </p:pic>
      <p:pic>
        <p:nvPicPr>
          <p:cNvPr id="41" name="Google Shape;41;p27"/>
          <p:cNvPicPr preferRelativeResize="0"/>
          <p:nvPr/>
        </p:nvPicPr>
        <p:blipFill rotWithShape="1">
          <a:blip r:embed="rId3">
            <a:alphaModFix/>
          </a:blip>
          <a:srcRect/>
          <a:stretch/>
        </p:blipFill>
        <p:spPr>
          <a:xfrm>
            <a:off x="222475" y="240800"/>
            <a:ext cx="1637300" cy="73692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1 1">
  <p:cSld name="Title slide 1 1">
    <p:bg>
      <p:bgPr>
        <a:solidFill>
          <a:srgbClr val="F9A01B"/>
        </a:solidFill>
        <a:effectLst/>
      </p:bgPr>
    </p:bg>
    <p:spTree>
      <p:nvGrpSpPr>
        <p:cNvPr id="1" name="Shape 47"/>
        <p:cNvGrpSpPr/>
        <p:nvPr/>
      </p:nvGrpSpPr>
      <p:grpSpPr>
        <a:xfrm>
          <a:off x="0" y="0"/>
          <a:ext cx="0" cy="0"/>
          <a:chOff x="0" y="0"/>
          <a:chExt cx="0" cy="0"/>
        </a:xfrm>
      </p:grpSpPr>
      <p:pic>
        <p:nvPicPr>
          <p:cNvPr id="48" name="Google Shape;48;p29"/>
          <p:cNvPicPr preferRelativeResize="0"/>
          <p:nvPr/>
        </p:nvPicPr>
        <p:blipFill rotWithShape="1">
          <a:blip r:embed="rId2">
            <a:alphaModFix/>
          </a:blip>
          <a:srcRect/>
          <a:stretch/>
        </p:blipFill>
        <p:spPr>
          <a:xfrm>
            <a:off x="3194625" y="400300"/>
            <a:ext cx="2545147" cy="1145525"/>
          </a:xfrm>
          <a:prstGeom prst="rect">
            <a:avLst/>
          </a:prstGeom>
          <a:noFill/>
          <a:ln>
            <a:noFill/>
          </a:ln>
        </p:spPr>
      </p:pic>
      <p:sp>
        <p:nvSpPr>
          <p:cNvPr id="49" name="Google Shape;49;p29"/>
          <p:cNvSpPr txBox="1">
            <a:spLocks noGrp="1"/>
          </p:cNvSpPr>
          <p:nvPr>
            <p:ph type="ctrTitle"/>
          </p:nvPr>
        </p:nvSpPr>
        <p:spPr>
          <a:xfrm>
            <a:off x="311708" y="8207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4600"/>
              <a:buNone/>
              <a:defRPr sz="4600">
                <a:solidFill>
                  <a:schemeClr val="lt1"/>
                </a:solidFill>
              </a:defRPr>
            </a:lvl1pPr>
            <a:lvl2pPr lvl="1" algn="ctr">
              <a:lnSpc>
                <a:spcPct val="100000"/>
              </a:lnSpc>
              <a:spcBef>
                <a:spcPts val="0"/>
              </a:spcBef>
              <a:spcAft>
                <a:spcPts val="0"/>
              </a:spcAft>
              <a:buClr>
                <a:schemeClr val="lt1"/>
              </a:buClr>
              <a:buSzPts val="4600"/>
              <a:buNone/>
              <a:defRPr sz="4600">
                <a:solidFill>
                  <a:schemeClr val="lt1"/>
                </a:solidFill>
              </a:defRPr>
            </a:lvl2pPr>
            <a:lvl3pPr lvl="2" algn="ctr">
              <a:lnSpc>
                <a:spcPct val="100000"/>
              </a:lnSpc>
              <a:spcBef>
                <a:spcPts val="0"/>
              </a:spcBef>
              <a:spcAft>
                <a:spcPts val="0"/>
              </a:spcAft>
              <a:buClr>
                <a:schemeClr val="lt1"/>
              </a:buClr>
              <a:buSzPts val="4600"/>
              <a:buNone/>
              <a:defRPr sz="4600">
                <a:solidFill>
                  <a:schemeClr val="lt1"/>
                </a:solidFill>
              </a:defRPr>
            </a:lvl3pPr>
            <a:lvl4pPr lvl="3" algn="ctr">
              <a:lnSpc>
                <a:spcPct val="100000"/>
              </a:lnSpc>
              <a:spcBef>
                <a:spcPts val="0"/>
              </a:spcBef>
              <a:spcAft>
                <a:spcPts val="0"/>
              </a:spcAft>
              <a:buClr>
                <a:schemeClr val="lt1"/>
              </a:buClr>
              <a:buSzPts val="4600"/>
              <a:buNone/>
              <a:defRPr sz="4600">
                <a:solidFill>
                  <a:schemeClr val="lt1"/>
                </a:solidFill>
              </a:defRPr>
            </a:lvl4pPr>
            <a:lvl5pPr lvl="4" algn="ctr">
              <a:lnSpc>
                <a:spcPct val="100000"/>
              </a:lnSpc>
              <a:spcBef>
                <a:spcPts val="0"/>
              </a:spcBef>
              <a:spcAft>
                <a:spcPts val="0"/>
              </a:spcAft>
              <a:buClr>
                <a:schemeClr val="lt1"/>
              </a:buClr>
              <a:buSzPts val="4600"/>
              <a:buNone/>
              <a:defRPr sz="4600">
                <a:solidFill>
                  <a:schemeClr val="lt1"/>
                </a:solidFill>
              </a:defRPr>
            </a:lvl5pPr>
            <a:lvl6pPr lvl="5" algn="ctr">
              <a:lnSpc>
                <a:spcPct val="100000"/>
              </a:lnSpc>
              <a:spcBef>
                <a:spcPts val="0"/>
              </a:spcBef>
              <a:spcAft>
                <a:spcPts val="0"/>
              </a:spcAft>
              <a:buClr>
                <a:schemeClr val="lt1"/>
              </a:buClr>
              <a:buSzPts val="4600"/>
              <a:buNone/>
              <a:defRPr sz="4600">
                <a:solidFill>
                  <a:schemeClr val="lt1"/>
                </a:solidFill>
              </a:defRPr>
            </a:lvl6pPr>
            <a:lvl7pPr lvl="6" algn="ctr">
              <a:lnSpc>
                <a:spcPct val="100000"/>
              </a:lnSpc>
              <a:spcBef>
                <a:spcPts val="0"/>
              </a:spcBef>
              <a:spcAft>
                <a:spcPts val="0"/>
              </a:spcAft>
              <a:buClr>
                <a:schemeClr val="lt1"/>
              </a:buClr>
              <a:buSzPts val="4600"/>
              <a:buNone/>
              <a:defRPr sz="4600">
                <a:solidFill>
                  <a:schemeClr val="lt1"/>
                </a:solidFill>
              </a:defRPr>
            </a:lvl7pPr>
            <a:lvl8pPr lvl="7" algn="ctr">
              <a:lnSpc>
                <a:spcPct val="100000"/>
              </a:lnSpc>
              <a:spcBef>
                <a:spcPts val="0"/>
              </a:spcBef>
              <a:spcAft>
                <a:spcPts val="0"/>
              </a:spcAft>
              <a:buClr>
                <a:schemeClr val="lt1"/>
              </a:buClr>
              <a:buSzPts val="4600"/>
              <a:buNone/>
              <a:defRPr sz="4600">
                <a:solidFill>
                  <a:schemeClr val="lt1"/>
                </a:solidFill>
              </a:defRPr>
            </a:lvl8pPr>
            <a:lvl9pPr lvl="8" algn="ctr">
              <a:lnSpc>
                <a:spcPct val="100000"/>
              </a:lnSpc>
              <a:spcBef>
                <a:spcPts val="0"/>
              </a:spcBef>
              <a:spcAft>
                <a:spcPts val="0"/>
              </a:spcAft>
              <a:buClr>
                <a:schemeClr val="lt1"/>
              </a:buClr>
              <a:buSzPts val="4600"/>
              <a:buNone/>
              <a:defRPr sz="4600">
                <a:solidFill>
                  <a:schemeClr val="lt1"/>
                </a:solidFill>
              </a:defRPr>
            </a:lvl9pPr>
          </a:lstStyle>
          <a:p>
            <a:endParaRPr/>
          </a:p>
        </p:txBody>
      </p:sp>
      <p:sp>
        <p:nvSpPr>
          <p:cNvPr id="50" name="Google Shape;50;p29"/>
          <p:cNvSpPr txBox="1">
            <a:spLocks noGrp="1"/>
          </p:cNvSpPr>
          <p:nvPr>
            <p:ph type="subTitle" idx="1"/>
          </p:nvPr>
        </p:nvSpPr>
        <p:spPr>
          <a:xfrm>
            <a:off x="311700" y="29103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800"/>
              <a:buNone/>
              <a:defRPr sz="2800">
                <a:solidFill>
                  <a:schemeClr val="lt1"/>
                </a:solidFill>
              </a:defRPr>
            </a:lvl1pPr>
            <a:lvl2pPr lvl="1" algn="ctr">
              <a:lnSpc>
                <a:spcPct val="100000"/>
              </a:lnSpc>
              <a:spcBef>
                <a:spcPts val="0"/>
              </a:spcBef>
              <a:spcAft>
                <a:spcPts val="0"/>
              </a:spcAft>
              <a:buClr>
                <a:schemeClr val="lt1"/>
              </a:buClr>
              <a:buSzPts val="2800"/>
              <a:buNone/>
              <a:defRPr sz="2800">
                <a:solidFill>
                  <a:schemeClr val="lt1"/>
                </a:solidFill>
              </a:defRPr>
            </a:lvl2pPr>
            <a:lvl3pPr lvl="2" algn="ctr">
              <a:lnSpc>
                <a:spcPct val="100000"/>
              </a:lnSpc>
              <a:spcBef>
                <a:spcPts val="0"/>
              </a:spcBef>
              <a:spcAft>
                <a:spcPts val="0"/>
              </a:spcAft>
              <a:buClr>
                <a:schemeClr val="lt1"/>
              </a:buClr>
              <a:buSzPts val="2800"/>
              <a:buNone/>
              <a:defRPr sz="2800">
                <a:solidFill>
                  <a:schemeClr val="lt1"/>
                </a:solidFill>
              </a:defRPr>
            </a:lvl3pPr>
            <a:lvl4pPr lvl="3" algn="ctr">
              <a:lnSpc>
                <a:spcPct val="100000"/>
              </a:lnSpc>
              <a:spcBef>
                <a:spcPts val="0"/>
              </a:spcBef>
              <a:spcAft>
                <a:spcPts val="0"/>
              </a:spcAft>
              <a:buClr>
                <a:schemeClr val="lt1"/>
              </a:buClr>
              <a:buSzPts val="2800"/>
              <a:buNone/>
              <a:defRPr sz="2800">
                <a:solidFill>
                  <a:schemeClr val="lt1"/>
                </a:solidFill>
              </a:defRPr>
            </a:lvl4pPr>
            <a:lvl5pPr lvl="4" algn="ctr">
              <a:lnSpc>
                <a:spcPct val="100000"/>
              </a:lnSpc>
              <a:spcBef>
                <a:spcPts val="0"/>
              </a:spcBef>
              <a:spcAft>
                <a:spcPts val="0"/>
              </a:spcAft>
              <a:buClr>
                <a:schemeClr val="lt1"/>
              </a:buClr>
              <a:buSzPts val="2800"/>
              <a:buNone/>
              <a:defRPr sz="2800">
                <a:solidFill>
                  <a:schemeClr val="lt1"/>
                </a:solidFill>
              </a:defRPr>
            </a:lvl5pPr>
            <a:lvl6pPr lvl="5" algn="ctr">
              <a:lnSpc>
                <a:spcPct val="100000"/>
              </a:lnSpc>
              <a:spcBef>
                <a:spcPts val="0"/>
              </a:spcBef>
              <a:spcAft>
                <a:spcPts val="0"/>
              </a:spcAft>
              <a:buClr>
                <a:schemeClr val="lt1"/>
              </a:buClr>
              <a:buSzPts val="2800"/>
              <a:buNone/>
              <a:defRPr sz="2800">
                <a:solidFill>
                  <a:schemeClr val="lt1"/>
                </a:solidFill>
              </a:defRPr>
            </a:lvl6pPr>
            <a:lvl7pPr lvl="6" algn="ctr">
              <a:lnSpc>
                <a:spcPct val="100000"/>
              </a:lnSpc>
              <a:spcBef>
                <a:spcPts val="0"/>
              </a:spcBef>
              <a:spcAft>
                <a:spcPts val="0"/>
              </a:spcAft>
              <a:buClr>
                <a:schemeClr val="lt1"/>
              </a:buClr>
              <a:buSzPts val="2800"/>
              <a:buNone/>
              <a:defRPr sz="2800">
                <a:solidFill>
                  <a:schemeClr val="lt1"/>
                </a:solidFill>
              </a:defRPr>
            </a:lvl7pPr>
            <a:lvl8pPr lvl="7" algn="ctr">
              <a:lnSpc>
                <a:spcPct val="100000"/>
              </a:lnSpc>
              <a:spcBef>
                <a:spcPts val="0"/>
              </a:spcBef>
              <a:spcAft>
                <a:spcPts val="0"/>
              </a:spcAft>
              <a:buClr>
                <a:schemeClr val="lt1"/>
              </a:buClr>
              <a:buSzPts val="2800"/>
              <a:buNone/>
              <a:defRPr sz="2800">
                <a:solidFill>
                  <a:schemeClr val="lt1"/>
                </a:solidFill>
              </a:defRPr>
            </a:lvl8pPr>
            <a:lvl9pPr lvl="8" algn="ctr">
              <a:lnSpc>
                <a:spcPct val="100000"/>
              </a:lnSpc>
              <a:spcBef>
                <a:spcPts val="0"/>
              </a:spcBef>
              <a:spcAft>
                <a:spcPts val="0"/>
              </a:spcAft>
              <a:buClr>
                <a:schemeClr val="lt1"/>
              </a:buClr>
              <a:buSzPts val="2800"/>
              <a:buNone/>
              <a:defRPr sz="2800">
                <a:solidFill>
                  <a:schemeClr val="lt1"/>
                </a:solidFill>
              </a:defRPr>
            </a:lvl9pPr>
          </a:lstStyle>
          <a:p>
            <a:endParaRPr/>
          </a:p>
        </p:txBody>
      </p:sp>
      <p:pic>
        <p:nvPicPr>
          <p:cNvPr id="51" name="Google Shape;51;p29"/>
          <p:cNvPicPr preferRelativeResize="0"/>
          <p:nvPr/>
        </p:nvPicPr>
        <p:blipFill rotWithShape="1">
          <a:blip r:embed="rId3">
            <a:alphaModFix/>
          </a:blip>
          <a:srcRect/>
          <a:stretch/>
        </p:blipFill>
        <p:spPr>
          <a:xfrm>
            <a:off x="8666054" y="4663229"/>
            <a:ext cx="312951" cy="31295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lt2"/>
        </a:solidFill>
        <a:effectLst/>
      </p:bgPr>
    </p:bg>
    <p:spTree>
      <p:nvGrpSpPr>
        <p:cNvPr id="1" name="Shape 57"/>
        <p:cNvGrpSpPr/>
        <p:nvPr/>
      </p:nvGrpSpPr>
      <p:grpSpPr>
        <a:xfrm>
          <a:off x="0" y="0"/>
          <a:ext cx="0" cy="0"/>
          <a:chOff x="0" y="0"/>
          <a:chExt cx="0" cy="0"/>
        </a:xfrm>
      </p:grpSpPr>
      <p:sp>
        <p:nvSpPr>
          <p:cNvPr id="58" name="Google Shape;58;p31"/>
          <p:cNvSpPr txBox="1">
            <a:spLocks noGrp="1"/>
          </p:cNvSpPr>
          <p:nvPr>
            <p:ph type="title"/>
          </p:nvPr>
        </p:nvSpPr>
        <p:spPr>
          <a:xfrm>
            <a:off x="692700" y="9434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pic>
        <p:nvPicPr>
          <p:cNvPr id="59" name="Google Shape;59;p31"/>
          <p:cNvPicPr preferRelativeResize="0"/>
          <p:nvPr/>
        </p:nvPicPr>
        <p:blipFill rotWithShape="1">
          <a:blip r:embed="rId2">
            <a:alphaModFix/>
          </a:blip>
          <a:srcRect/>
          <a:stretch/>
        </p:blipFill>
        <p:spPr>
          <a:xfrm>
            <a:off x="222475" y="240800"/>
            <a:ext cx="1637300" cy="73692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lt2"/>
        </a:solidFill>
        <a:effectLst/>
      </p:bgPr>
    </p:bg>
    <p:spTree>
      <p:nvGrpSpPr>
        <p:cNvPr id="1" name="Shape 60"/>
        <p:cNvGrpSpPr/>
        <p:nvPr/>
      </p:nvGrpSpPr>
      <p:grpSpPr>
        <a:xfrm>
          <a:off x="0" y="0"/>
          <a:ext cx="0" cy="0"/>
          <a:chOff x="0" y="0"/>
          <a:chExt cx="0" cy="0"/>
        </a:xfrm>
      </p:grpSpPr>
      <p:sp>
        <p:nvSpPr>
          <p:cNvPr id="61" name="Google Shape;61;p32"/>
          <p:cNvSpPr txBox="1">
            <a:spLocks noGrp="1"/>
          </p:cNvSpPr>
          <p:nvPr>
            <p:ph type="title"/>
          </p:nvPr>
        </p:nvSpPr>
        <p:spPr>
          <a:xfrm>
            <a:off x="656050" y="12414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62" name="Google Shape;62;p32"/>
          <p:cNvSpPr txBox="1">
            <a:spLocks noGrp="1"/>
          </p:cNvSpPr>
          <p:nvPr>
            <p:ph type="body" idx="1"/>
          </p:nvPr>
        </p:nvSpPr>
        <p:spPr>
          <a:xfrm>
            <a:off x="656050" y="2075400"/>
            <a:ext cx="62973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pic>
        <p:nvPicPr>
          <p:cNvPr id="63" name="Google Shape;63;p32"/>
          <p:cNvPicPr preferRelativeResize="0"/>
          <p:nvPr/>
        </p:nvPicPr>
        <p:blipFill rotWithShape="1">
          <a:blip r:embed="rId2">
            <a:alphaModFix/>
          </a:blip>
          <a:srcRect/>
          <a:stretch/>
        </p:blipFill>
        <p:spPr>
          <a:xfrm>
            <a:off x="222475" y="240800"/>
            <a:ext cx="1637300" cy="73692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64"/>
        <p:cNvGrpSpPr/>
        <p:nvPr/>
      </p:nvGrpSpPr>
      <p:grpSpPr>
        <a:xfrm>
          <a:off x="0" y="0"/>
          <a:ext cx="0" cy="0"/>
          <a:chOff x="0" y="0"/>
          <a:chExt cx="0" cy="0"/>
        </a:xfrm>
      </p:grpSpPr>
      <p:sp>
        <p:nvSpPr>
          <p:cNvPr id="65" name="Google Shape;65;p33"/>
          <p:cNvSpPr txBox="1">
            <a:spLocks noGrp="1"/>
          </p:cNvSpPr>
          <p:nvPr>
            <p:ph type="title"/>
          </p:nvPr>
        </p:nvSpPr>
        <p:spPr>
          <a:xfrm>
            <a:off x="581875" y="437925"/>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pic>
        <p:nvPicPr>
          <p:cNvPr id="66" name="Google Shape;66;p33"/>
          <p:cNvPicPr preferRelativeResize="0"/>
          <p:nvPr/>
        </p:nvPicPr>
        <p:blipFill rotWithShape="1">
          <a:blip r:embed="rId2">
            <a:alphaModFix/>
          </a:blip>
          <a:srcRect/>
          <a:stretch/>
        </p:blipFill>
        <p:spPr>
          <a:xfrm>
            <a:off x="222475" y="240800"/>
            <a:ext cx="1637300" cy="736926"/>
          </a:xfrm>
          <a:prstGeom prst="rect">
            <a:avLst/>
          </a:prstGeom>
          <a:noFill/>
          <a:ln>
            <a:noFill/>
          </a:ln>
        </p:spPr>
      </p:pic>
      <p:pic>
        <p:nvPicPr>
          <p:cNvPr id="67" name="Google Shape;67;p33"/>
          <p:cNvPicPr preferRelativeResize="0"/>
          <p:nvPr/>
        </p:nvPicPr>
        <p:blipFill rotWithShape="1">
          <a:blip r:embed="rId3">
            <a:alphaModFix/>
          </a:blip>
          <a:srcRect/>
          <a:stretch/>
        </p:blipFill>
        <p:spPr>
          <a:xfrm>
            <a:off x="8559250" y="4686699"/>
            <a:ext cx="317726" cy="212350"/>
          </a:xfrm>
          <a:prstGeom prst="rect">
            <a:avLst/>
          </a:prstGeom>
          <a:noFill/>
          <a:ln>
            <a:noFill/>
          </a:ln>
        </p:spPr>
      </p:pic>
      <p:sp>
        <p:nvSpPr>
          <p:cNvPr id="68" name="Google Shape;68;p33"/>
          <p:cNvSpPr txBox="1"/>
          <p:nvPr/>
        </p:nvSpPr>
        <p:spPr>
          <a:xfrm>
            <a:off x="5201500" y="4592775"/>
            <a:ext cx="3319200" cy="4002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700"/>
              <a:buFont typeface="Arial"/>
              <a:buNone/>
            </a:pPr>
            <a:r>
              <a:rPr lang="en-GB" sz="700" b="0" i="0" u="none" strike="noStrike" cap="none">
                <a:solidFill>
                  <a:srgbClr val="000000"/>
                </a:solidFill>
                <a:latin typeface="Barlow"/>
                <a:ea typeface="Barlow"/>
                <a:cs typeface="Barlow"/>
                <a:sym typeface="Barlow"/>
              </a:rPr>
              <a:t>The DIAMAS project has received funding from the </a:t>
            </a:r>
            <a:endParaRPr sz="700" b="0" i="0" u="none" strike="noStrike" cap="none">
              <a:solidFill>
                <a:srgbClr val="000000"/>
              </a:solidFill>
              <a:latin typeface="Barlow"/>
              <a:ea typeface="Barlow"/>
              <a:cs typeface="Barlow"/>
              <a:sym typeface="Barlow"/>
            </a:endParaRPr>
          </a:p>
          <a:p>
            <a:pPr marL="0" marR="0" lvl="0" indent="0" algn="r" rtl="0">
              <a:lnSpc>
                <a:spcPct val="100000"/>
              </a:lnSpc>
              <a:spcBef>
                <a:spcPts val="0"/>
              </a:spcBef>
              <a:spcAft>
                <a:spcPts val="0"/>
              </a:spcAft>
              <a:buClr>
                <a:srgbClr val="000000"/>
              </a:buClr>
              <a:buSzPts val="700"/>
              <a:buFont typeface="Arial"/>
              <a:buNone/>
            </a:pPr>
            <a:r>
              <a:rPr lang="en-GB" sz="700" b="0" i="0" u="none" strike="noStrike" cap="none">
                <a:solidFill>
                  <a:srgbClr val="000000"/>
                </a:solidFill>
                <a:latin typeface="Barlow"/>
                <a:ea typeface="Barlow"/>
                <a:cs typeface="Barlow"/>
                <a:sym typeface="Barlow"/>
              </a:rPr>
              <a:t>European Union’s HORIZON-WIDERA-2021-ERA-01 grant</a:t>
            </a:r>
            <a:endParaRPr sz="100" b="0" i="0" u="none" strike="noStrike" cap="none">
              <a:solidFill>
                <a:srgbClr val="000000"/>
              </a:solidFill>
              <a:latin typeface="Barlow"/>
              <a:ea typeface="Barlow"/>
              <a:cs typeface="Barlow"/>
              <a:sym typeface="Barlow"/>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692700" y="943450"/>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Barlow"/>
              <a:buNone/>
              <a:defRPr sz="2800" b="1" i="0" u="none" strike="noStrike" cap="none">
                <a:solidFill>
                  <a:schemeClr val="dk1"/>
                </a:solidFill>
                <a:latin typeface="Barlow"/>
                <a:ea typeface="Barlow"/>
                <a:cs typeface="Barlow"/>
                <a:sym typeface="Barlow"/>
              </a:defRPr>
            </a:lvl1pPr>
            <a:lvl2pPr marR="0" lvl="1" algn="l" rtl="0">
              <a:lnSpc>
                <a:spcPct val="100000"/>
              </a:lnSpc>
              <a:spcBef>
                <a:spcPts val="0"/>
              </a:spcBef>
              <a:spcAft>
                <a:spcPts val="0"/>
              </a:spcAft>
              <a:buClr>
                <a:srgbClr val="385CA9"/>
              </a:buClr>
              <a:buSzPts val="2800"/>
              <a:buFont typeface="Barlow"/>
              <a:buNone/>
              <a:defRPr sz="2800" b="1" i="0" u="none" strike="noStrike" cap="none">
                <a:solidFill>
                  <a:srgbClr val="385CA9"/>
                </a:solidFill>
                <a:latin typeface="Barlow"/>
                <a:ea typeface="Barlow"/>
                <a:cs typeface="Barlow"/>
                <a:sym typeface="Barlow"/>
              </a:defRPr>
            </a:lvl2pPr>
            <a:lvl3pPr marR="0" lvl="2" algn="l" rtl="0">
              <a:lnSpc>
                <a:spcPct val="100000"/>
              </a:lnSpc>
              <a:spcBef>
                <a:spcPts val="0"/>
              </a:spcBef>
              <a:spcAft>
                <a:spcPts val="0"/>
              </a:spcAft>
              <a:buClr>
                <a:srgbClr val="385CA9"/>
              </a:buClr>
              <a:buSzPts val="2800"/>
              <a:buFont typeface="Barlow"/>
              <a:buNone/>
              <a:defRPr sz="2800" b="1" i="0" u="none" strike="noStrike" cap="none">
                <a:solidFill>
                  <a:srgbClr val="385CA9"/>
                </a:solidFill>
                <a:latin typeface="Barlow"/>
                <a:ea typeface="Barlow"/>
                <a:cs typeface="Barlow"/>
                <a:sym typeface="Barlow"/>
              </a:defRPr>
            </a:lvl3pPr>
            <a:lvl4pPr marR="0" lvl="3" algn="l" rtl="0">
              <a:lnSpc>
                <a:spcPct val="100000"/>
              </a:lnSpc>
              <a:spcBef>
                <a:spcPts val="0"/>
              </a:spcBef>
              <a:spcAft>
                <a:spcPts val="0"/>
              </a:spcAft>
              <a:buClr>
                <a:srgbClr val="385CA9"/>
              </a:buClr>
              <a:buSzPts val="2800"/>
              <a:buFont typeface="Barlow"/>
              <a:buNone/>
              <a:defRPr sz="2800" b="1" i="0" u="none" strike="noStrike" cap="none">
                <a:solidFill>
                  <a:srgbClr val="385CA9"/>
                </a:solidFill>
                <a:latin typeface="Barlow"/>
                <a:ea typeface="Barlow"/>
                <a:cs typeface="Barlow"/>
                <a:sym typeface="Barlow"/>
              </a:defRPr>
            </a:lvl4pPr>
            <a:lvl5pPr marR="0" lvl="4" algn="l" rtl="0">
              <a:lnSpc>
                <a:spcPct val="100000"/>
              </a:lnSpc>
              <a:spcBef>
                <a:spcPts val="0"/>
              </a:spcBef>
              <a:spcAft>
                <a:spcPts val="0"/>
              </a:spcAft>
              <a:buClr>
                <a:srgbClr val="385CA9"/>
              </a:buClr>
              <a:buSzPts val="2800"/>
              <a:buFont typeface="Barlow"/>
              <a:buNone/>
              <a:defRPr sz="2800" b="1" i="0" u="none" strike="noStrike" cap="none">
                <a:solidFill>
                  <a:srgbClr val="385CA9"/>
                </a:solidFill>
                <a:latin typeface="Barlow"/>
                <a:ea typeface="Barlow"/>
                <a:cs typeface="Barlow"/>
                <a:sym typeface="Barlow"/>
              </a:defRPr>
            </a:lvl5pPr>
            <a:lvl6pPr marR="0" lvl="5" algn="l" rtl="0">
              <a:lnSpc>
                <a:spcPct val="100000"/>
              </a:lnSpc>
              <a:spcBef>
                <a:spcPts val="0"/>
              </a:spcBef>
              <a:spcAft>
                <a:spcPts val="0"/>
              </a:spcAft>
              <a:buClr>
                <a:srgbClr val="385CA9"/>
              </a:buClr>
              <a:buSzPts val="2800"/>
              <a:buFont typeface="Barlow"/>
              <a:buNone/>
              <a:defRPr sz="2800" b="1" i="0" u="none" strike="noStrike" cap="none">
                <a:solidFill>
                  <a:srgbClr val="385CA9"/>
                </a:solidFill>
                <a:latin typeface="Barlow"/>
                <a:ea typeface="Barlow"/>
                <a:cs typeface="Barlow"/>
                <a:sym typeface="Barlow"/>
              </a:defRPr>
            </a:lvl6pPr>
            <a:lvl7pPr marR="0" lvl="6" algn="l" rtl="0">
              <a:lnSpc>
                <a:spcPct val="100000"/>
              </a:lnSpc>
              <a:spcBef>
                <a:spcPts val="0"/>
              </a:spcBef>
              <a:spcAft>
                <a:spcPts val="0"/>
              </a:spcAft>
              <a:buClr>
                <a:srgbClr val="385CA9"/>
              </a:buClr>
              <a:buSzPts val="2800"/>
              <a:buFont typeface="Barlow"/>
              <a:buNone/>
              <a:defRPr sz="2800" b="1" i="0" u="none" strike="noStrike" cap="none">
                <a:solidFill>
                  <a:srgbClr val="385CA9"/>
                </a:solidFill>
                <a:latin typeface="Barlow"/>
                <a:ea typeface="Barlow"/>
                <a:cs typeface="Barlow"/>
                <a:sym typeface="Barlow"/>
              </a:defRPr>
            </a:lvl7pPr>
            <a:lvl8pPr marR="0" lvl="7" algn="l" rtl="0">
              <a:lnSpc>
                <a:spcPct val="100000"/>
              </a:lnSpc>
              <a:spcBef>
                <a:spcPts val="0"/>
              </a:spcBef>
              <a:spcAft>
                <a:spcPts val="0"/>
              </a:spcAft>
              <a:buClr>
                <a:srgbClr val="385CA9"/>
              </a:buClr>
              <a:buSzPts val="2800"/>
              <a:buFont typeface="Barlow"/>
              <a:buNone/>
              <a:defRPr sz="2800" b="1" i="0" u="none" strike="noStrike" cap="none">
                <a:solidFill>
                  <a:srgbClr val="385CA9"/>
                </a:solidFill>
                <a:latin typeface="Barlow"/>
                <a:ea typeface="Barlow"/>
                <a:cs typeface="Barlow"/>
                <a:sym typeface="Barlow"/>
              </a:defRPr>
            </a:lvl8pPr>
            <a:lvl9pPr marR="0" lvl="8" algn="l" rtl="0">
              <a:lnSpc>
                <a:spcPct val="100000"/>
              </a:lnSpc>
              <a:spcBef>
                <a:spcPts val="0"/>
              </a:spcBef>
              <a:spcAft>
                <a:spcPts val="0"/>
              </a:spcAft>
              <a:buClr>
                <a:srgbClr val="385CA9"/>
              </a:buClr>
              <a:buSzPts val="2800"/>
              <a:buFont typeface="Barlow"/>
              <a:buNone/>
              <a:defRPr sz="2800" b="1" i="0" u="none" strike="noStrike" cap="none">
                <a:solidFill>
                  <a:srgbClr val="385CA9"/>
                </a:solidFill>
                <a:latin typeface="Barlow"/>
                <a:ea typeface="Barlow"/>
                <a:cs typeface="Barlow"/>
                <a:sym typeface="Barlow"/>
              </a:defRPr>
            </a:lvl9pPr>
          </a:lstStyle>
          <a:p>
            <a:endParaRPr/>
          </a:p>
        </p:txBody>
      </p:sp>
      <p:sp>
        <p:nvSpPr>
          <p:cNvPr id="7" name="Google Shape;7;p22"/>
          <p:cNvSpPr txBox="1">
            <a:spLocks noGrp="1"/>
          </p:cNvSpPr>
          <p:nvPr>
            <p:ph type="body" idx="1"/>
          </p:nvPr>
        </p:nvSpPr>
        <p:spPr>
          <a:xfrm>
            <a:off x="692700" y="1803300"/>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Barlow"/>
              <a:buChar char="●"/>
              <a:defRPr sz="1800" b="0" i="0" u="none" strike="noStrike" cap="none">
                <a:solidFill>
                  <a:schemeClr val="dk2"/>
                </a:solidFill>
                <a:latin typeface="Barlow"/>
                <a:ea typeface="Barlow"/>
                <a:cs typeface="Barlow"/>
                <a:sym typeface="Barlow"/>
              </a:defRPr>
            </a:lvl1pPr>
            <a:lvl2pPr marL="914400" marR="0" lvl="1"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2pPr>
            <a:lvl3pPr marL="1371600" marR="0" lvl="2"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3pPr>
            <a:lvl4pPr marL="1828800" marR="0" lvl="3"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4pPr>
            <a:lvl5pPr marL="2286000" marR="0" lvl="4"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5pPr>
            <a:lvl6pPr marL="2743200" marR="0" lvl="5"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6pPr>
            <a:lvl7pPr marL="3200400" marR="0" lvl="6"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7pPr>
            <a:lvl8pPr marL="3657600" marR="0" lvl="7"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8pPr>
            <a:lvl9pPr marL="4114800" marR="0" lvl="8" indent="-317500" algn="l" rtl="0">
              <a:lnSpc>
                <a:spcPct val="115000"/>
              </a:lnSpc>
              <a:spcBef>
                <a:spcPts val="0"/>
              </a:spcBef>
              <a:spcAft>
                <a:spcPts val="0"/>
              </a:spcAft>
              <a:buClr>
                <a:schemeClr val="dk2"/>
              </a:buClr>
              <a:buSzPts val="1400"/>
              <a:buFont typeface="Barlow"/>
              <a:buChar char="■"/>
              <a:defRPr sz="1400" b="0" i="0" u="none" strike="noStrike" cap="none">
                <a:solidFill>
                  <a:schemeClr val="dk2"/>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7" r:id="rId6"/>
    <p:sldLayoutId id="2147483658" r:id="rId7"/>
    <p:sldLayoutId id="214748365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publicationethics.org/oversight" TargetMode="External"/><Relationship Id="rId3" Type="http://schemas.openxmlformats.org/officeDocument/2006/relationships/hyperlink" Target="https://publicationethics.org/authorship" TargetMode="External"/><Relationship Id="rId7" Type="http://schemas.openxmlformats.org/officeDocument/2006/relationships/hyperlink" Target="https://publicationethics.org/data" TargetMode="External"/><Relationship Id="rId2" Type="http://schemas.openxmlformats.org/officeDocument/2006/relationships/hyperlink" Target="https://publicationethics.org/core-practices" TargetMode="External"/><Relationship Id="rId1" Type="http://schemas.openxmlformats.org/officeDocument/2006/relationships/slideLayout" Target="../slideLayouts/slideLayout2.xml"/><Relationship Id="rId6" Type="http://schemas.openxmlformats.org/officeDocument/2006/relationships/hyperlink" Target="https://publicationethics.org/competinginterests" TargetMode="External"/><Relationship Id="rId11" Type="http://schemas.openxmlformats.org/officeDocument/2006/relationships/hyperlink" Target="https://credit.niso.org/" TargetMode="External"/><Relationship Id="rId5" Type="http://schemas.openxmlformats.org/officeDocument/2006/relationships/hyperlink" Target="https://publicationethics.org/misconduct" TargetMode="External"/><Relationship Id="rId10" Type="http://schemas.openxmlformats.org/officeDocument/2006/relationships/hyperlink" Target="https://publicationethics.org/postpublication" TargetMode="External"/><Relationship Id="rId4" Type="http://schemas.openxmlformats.org/officeDocument/2006/relationships/hyperlink" Target="https://publicationethics.org/appeals" TargetMode="External"/><Relationship Id="rId9" Type="http://schemas.openxmlformats.org/officeDocument/2006/relationships/hyperlink" Target="https://publicationethics.org/intellectualproperty"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cos.io/initiatives/badge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en.wikipedia.org/wiki/Open_peer_review"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pubmed.ncbi.nlm.nih.gov/8773637/" TargetMode="External"/><Relationship Id="rId2" Type="http://schemas.openxmlformats.org/officeDocument/2006/relationships/hyperlink" Target="https://journals.lww.com/academicmedicine/fulltext/2014/09000/Standards_for_Reporting_Qualitative_Research__A.21.aspx" TargetMode="External"/><Relationship Id="rId1" Type="http://schemas.openxmlformats.org/officeDocument/2006/relationships/slideLayout" Target="../slideLayouts/slideLayout2.xml"/><Relationship Id="rId4" Type="http://schemas.openxmlformats.org/officeDocument/2006/relationships/hyperlink" Target="https://systematicreviewsjournal.biomedcentral.com/articles/10.1186/s13643-021-01626-4" TargetMode="External"/></Relationships>
</file>

<file path=ppt/slides/_rels/slide31.xml.rels><?xml version="1.0" encoding="UTF-8" standalone="yes"?>
<Relationships xmlns="http://schemas.openxmlformats.org/package/2006/relationships"><Relationship Id="rId2" Type="http://schemas.openxmlformats.org/officeDocument/2006/relationships/hyperlink" Target="https://assets.pubpub.org/jcnh8c3v/71666271791414.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doi.org/10.5281/zenodo.7923916" TargetMode="External"/><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doi.org/10.5281/zenodo.7859172"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
          <p:cNvSpPr txBox="1">
            <a:spLocks noGrp="1"/>
          </p:cNvSpPr>
          <p:nvPr>
            <p:ph type="title"/>
          </p:nvPr>
        </p:nvSpPr>
        <p:spPr>
          <a:xfrm>
            <a:off x="3281082" y="152395"/>
            <a:ext cx="5551890" cy="4635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990"/>
              <a:buNone/>
            </a:pPr>
            <a:r>
              <a:rPr lang="en-GB" sz="6600" dirty="0">
                <a:highlight>
                  <a:srgbClr val="000000"/>
                </a:highlight>
              </a:rPr>
              <a:t>Quality and best practice in OA journal publishing </a:t>
            </a:r>
            <a:endParaRPr sz="6600" dirty="0">
              <a:solidFill>
                <a:schemeClr val="lt1"/>
              </a:solidFill>
              <a:highlight>
                <a:srgbClr val="000000"/>
              </a:highlight>
            </a:endParaRPr>
          </a:p>
        </p:txBody>
      </p:sp>
      <p:pic>
        <p:nvPicPr>
          <p:cNvPr id="74" name="Google Shape;74;p1"/>
          <p:cNvPicPr preferRelativeResize="0"/>
          <p:nvPr/>
        </p:nvPicPr>
        <p:blipFill rotWithShape="1">
          <a:blip r:embed="rId3">
            <a:alphaModFix/>
          </a:blip>
          <a:srcRect/>
          <a:stretch/>
        </p:blipFill>
        <p:spPr>
          <a:xfrm>
            <a:off x="4571994" y="4665350"/>
            <a:ext cx="922655" cy="32575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Direct lines of communication</a:t>
            </a:r>
          </a:p>
        </p:txBody>
      </p:sp>
      <p:sp>
        <p:nvSpPr>
          <p:cNvPr id="3" name="Text Placeholder 2"/>
          <p:cNvSpPr>
            <a:spLocks noGrp="1"/>
          </p:cNvSpPr>
          <p:nvPr>
            <p:ph type="body" idx="1"/>
          </p:nvPr>
        </p:nvSpPr>
        <p:spPr>
          <a:xfrm>
            <a:off x="702607" y="1582875"/>
            <a:ext cx="8520600" cy="3416400"/>
          </a:xfrm>
        </p:spPr>
        <p:txBody>
          <a:bodyPr>
            <a:normAutofit/>
          </a:bodyPr>
          <a:lstStyle/>
          <a:p>
            <a:pPr marL="114300" indent="0">
              <a:buNone/>
            </a:pPr>
            <a:r>
              <a:rPr lang="en-US" b="1" dirty="0"/>
              <a:t>Full contact details </a:t>
            </a:r>
            <a:r>
              <a:rPr lang="en-US" dirty="0"/>
              <a:t>should be specified: a full name of contact, full name of the publishing institution or </a:t>
            </a:r>
            <a:r>
              <a:rPr lang="en-US" dirty="0" err="1"/>
              <a:t>organisation</a:t>
            </a:r>
            <a:r>
              <a:rPr lang="en-US" dirty="0"/>
              <a:t>, city and country of publication, institutional email, i.e. “the name of the journal’s publishing body or institution, which must be in good academic standing, as well as its full postal and e-mail address, must be provided in a visible place on the journal.” (‘</a:t>
            </a:r>
            <a:r>
              <a:rPr lang="en-US" dirty="0" err="1"/>
              <a:t>Latindex</a:t>
            </a:r>
            <a:r>
              <a:rPr lang="en-US" dirty="0"/>
              <a:t> - Sistema regional de </a:t>
            </a:r>
            <a:r>
              <a:rPr lang="en-US" dirty="0" err="1"/>
              <a:t>información</a:t>
            </a:r>
            <a:r>
              <a:rPr lang="en-US" dirty="0"/>
              <a:t> </a:t>
            </a:r>
            <a:r>
              <a:rPr lang="en-US" dirty="0" err="1"/>
              <a:t>en</a:t>
            </a:r>
            <a:r>
              <a:rPr lang="en-US" dirty="0"/>
              <a:t> </a:t>
            </a:r>
            <a:r>
              <a:rPr lang="en-US" dirty="0" err="1"/>
              <a:t>línea</a:t>
            </a:r>
            <a:r>
              <a:rPr lang="en-US" dirty="0"/>
              <a:t> para </a:t>
            </a:r>
            <a:r>
              <a:rPr lang="en-US" dirty="0" err="1"/>
              <a:t>Revistas</a:t>
            </a:r>
            <a:r>
              <a:rPr lang="en-US" dirty="0"/>
              <a:t> </a:t>
            </a:r>
            <a:r>
              <a:rPr lang="en-US" dirty="0" err="1"/>
              <a:t>científicas</a:t>
            </a:r>
            <a:r>
              <a:rPr lang="en-US" dirty="0"/>
              <a:t> de </a:t>
            </a:r>
            <a:r>
              <a:rPr lang="en-US" dirty="0" err="1"/>
              <a:t>América</a:t>
            </a:r>
            <a:r>
              <a:rPr lang="en-US" dirty="0"/>
              <a:t> Latina, el Caribe, </a:t>
            </a:r>
            <a:r>
              <a:rPr lang="en-US" dirty="0" err="1"/>
              <a:t>España</a:t>
            </a:r>
            <a:r>
              <a:rPr lang="en-US" dirty="0"/>
              <a:t> y Portugal: </a:t>
            </a:r>
            <a:r>
              <a:rPr lang="en-US" dirty="0" err="1"/>
              <a:t>Metodología</a:t>
            </a:r>
            <a:r>
              <a:rPr lang="en-US" dirty="0"/>
              <a:t> del </a:t>
            </a:r>
            <a:r>
              <a:rPr lang="en-US" dirty="0" err="1"/>
              <a:t>Catálogo</a:t>
            </a:r>
            <a:r>
              <a:rPr lang="en-US" dirty="0"/>
              <a:t> 2.0’ 2022)</a:t>
            </a:r>
          </a:p>
          <a:p>
            <a:endParaRPr lang="en-US" dirty="0"/>
          </a:p>
          <a:p>
            <a:endParaRPr lang="en-US" dirty="0"/>
          </a:p>
        </p:txBody>
      </p:sp>
    </p:spTree>
    <p:extLst>
      <p:ext uri="{BB962C8B-B14F-4D97-AF65-F5344CB8AC3E}">
        <p14:creationId xmlns:p14="http://schemas.microsoft.com/office/powerpoint/2010/main" val="742237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Community governance</a:t>
            </a:r>
          </a:p>
        </p:txBody>
      </p:sp>
      <p:sp>
        <p:nvSpPr>
          <p:cNvPr id="3" name="Text Placeholder 2"/>
          <p:cNvSpPr>
            <a:spLocks noGrp="1"/>
          </p:cNvSpPr>
          <p:nvPr>
            <p:ph type="body" idx="1"/>
          </p:nvPr>
        </p:nvSpPr>
        <p:spPr>
          <a:xfrm>
            <a:off x="623400" y="1582875"/>
            <a:ext cx="8520600" cy="3416400"/>
          </a:xfrm>
        </p:spPr>
        <p:txBody>
          <a:bodyPr>
            <a:normAutofit fontScale="92500" lnSpcReduction="20000"/>
          </a:bodyPr>
          <a:lstStyle/>
          <a:p>
            <a:r>
              <a:rPr lang="en-US" b="1" dirty="0"/>
              <a:t>The composition and constitution of the journal's/platform's editorial bodies should be defined and publicly displayed</a:t>
            </a:r>
            <a:r>
              <a:rPr lang="en-US" dirty="0"/>
              <a:t>: the names, functions and roles of all members of the editorial team; as well as the names of the members of the Editorial Board and their affiliations. PIDs (such as ORCID) and links to institutional profiles may be provided to specify the identity and affiliation of the editorial staff.</a:t>
            </a:r>
          </a:p>
          <a:p>
            <a:r>
              <a:rPr lang="en-US" b="1" dirty="0"/>
              <a:t>Procedures for the selection of members of the governance and editorial bodies should be open and publicly available</a:t>
            </a:r>
            <a:r>
              <a:rPr lang="en-US" dirty="0"/>
              <a:t>. A regular renewal of editorial bodies is recommended, i.e. the editor or editor-in-chief of the journal should have a term of service of four to five years (some recommend it to be renewable only once); all members of the journal bodies should also have a limited term of service. Editorial boards should consist of at least five people and include members from different institutions and preferably from different cities and countries as well (or there should be another international body - e.g. international editorial committee). </a:t>
            </a:r>
          </a:p>
          <a:p>
            <a:endParaRPr lang="en-US" dirty="0"/>
          </a:p>
        </p:txBody>
      </p:sp>
    </p:spTree>
    <p:extLst>
      <p:ext uri="{BB962C8B-B14F-4D97-AF65-F5344CB8AC3E}">
        <p14:creationId xmlns:p14="http://schemas.microsoft.com/office/powerpoint/2010/main" val="699437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Editorial freedom</a:t>
            </a:r>
            <a:br>
              <a:rPr lang="en-US" dirty="0"/>
            </a:br>
            <a:endParaRPr lang="en-US" dirty="0"/>
          </a:p>
        </p:txBody>
      </p:sp>
      <p:sp>
        <p:nvSpPr>
          <p:cNvPr id="3" name="Text Placeholder 2"/>
          <p:cNvSpPr>
            <a:spLocks noGrp="1"/>
          </p:cNvSpPr>
          <p:nvPr>
            <p:ph type="body" idx="1"/>
          </p:nvPr>
        </p:nvSpPr>
        <p:spPr/>
        <p:txBody>
          <a:bodyPr/>
          <a:lstStyle/>
          <a:p>
            <a:pPr marL="114300" indent="0">
              <a:buNone/>
            </a:pPr>
            <a:r>
              <a:rPr lang="en-US" b="1" dirty="0"/>
              <a:t>Editors-in-chief have full authority over the entire editorial content of their journal and the timing of publication of that content</a:t>
            </a:r>
            <a:r>
              <a:rPr lang="en-US" dirty="0"/>
              <a:t>. Editors and IPSPs, sponsoring societies, or journal owners should have signed contracts to ensure proper editorial freedom and responsibility. To secure editorial freedom in practice, the editor should have direct access to the highest level of journal ownership, not to a delegated manager or administrative officer. Journal owners should not interfere in the evaluation, selection, scheduling, or editing of individual articles either directly or by creating an environment that strongly influences decisions. </a:t>
            </a:r>
          </a:p>
        </p:txBody>
      </p:sp>
    </p:spTree>
    <p:extLst>
      <p:ext uri="{BB962C8B-B14F-4D97-AF65-F5344CB8AC3E}">
        <p14:creationId xmlns:p14="http://schemas.microsoft.com/office/powerpoint/2010/main" val="1553277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Content ownership</a:t>
            </a:r>
            <a:br>
              <a:rPr lang="en-US" dirty="0"/>
            </a:br>
            <a:br>
              <a:rPr lang="en-US" dirty="0"/>
            </a:br>
            <a:endParaRPr lang="en-US" dirty="0"/>
          </a:p>
        </p:txBody>
      </p:sp>
      <p:sp>
        <p:nvSpPr>
          <p:cNvPr id="3" name="Text Placeholder 2"/>
          <p:cNvSpPr>
            <a:spLocks noGrp="1"/>
          </p:cNvSpPr>
          <p:nvPr>
            <p:ph type="body" idx="1"/>
          </p:nvPr>
        </p:nvSpPr>
        <p:spPr/>
        <p:txBody>
          <a:bodyPr/>
          <a:lstStyle/>
          <a:p>
            <a:r>
              <a:rPr lang="en-US" b="1" dirty="0"/>
              <a:t>Reviewers should retain copyright of their reviews</a:t>
            </a:r>
            <a:r>
              <a:rPr lang="en-US" dirty="0"/>
              <a:t>, and editorial bodies and institutions retain ownership of all correspondence and mailing lists compiled on the electronic submission system put at their disposal by the publisher (if commercial publishers are involved). </a:t>
            </a:r>
          </a:p>
          <a:p>
            <a:r>
              <a:rPr lang="en-US" b="1" dirty="0"/>
              <a:t>Relations between authors and the publishing entity </a:t>
            </a:r>
            <a:r>
              <a:rPr lang="en-US" dirty="0"/>
              <a:t>taking the intellectual responsibility for the publication </a:t>
            </a:r>
            <a:r>
              <a:rPr lang="en-US" b="1" dirty="0"/>
              <a:t>content should be regulated and </a:t>
            </a:r>
            <a:r>
              <a:rPr lang="en-US" b="1" dirty="0" err="1"/>
              <a:t>formalised</a:t>
            </a:r>
            <a:r>
              <a:rPr lang="en-US" b="1" dirty="0"/>
              <a:t> </a:t>
            </a:r>
            <a:r>
              <a:rPr lang="en-US" dirty="0"/>
              <a:t>(i.e. in the form of a contract and the licensing policy). </a:t>
            </a:r>
          </a:p>
          <a:p>
            <a:r>
              <a:rPr lang="en-US" b="1" dirty="0"/>
              <a:t>Authors should be allowed to retain copyright without restriction</a:t>
            </a:r>
            <a:r>
              <a:rPr lang="en-US" dirty="0"/>
              <a:t> and</a:t>
            </a:r>
            <a:r>
              <a:rPr lang="en-US" b="1" dirty="0"/>
              <a:t> use Creative Common </a:t>
            </a:r>
            <a:r>
              <a:rPr lang="en-US" b="1" dirty="0" err="1"/>
              <a:t>licences</a:t>
            </a:r>
            <a:r>
              <a:rPr lang="en-US" b="1" dirty="0"/>
              <a:t> (e.g. CC-BY)</a:t>
            </a:r>
            <a:r>
              <a:rPr lang="en-US" dirty="0"/>
              <a:t> to ensure reuse of publications. </a:t>
            </a:r>
          </a:p>
        </p:txBody>
      </p:sp>
    </p:spTree>
    <p:extLst>
      <p:ext uri="{BB962C8B-B14F-4D97-AF65-F5344CB8AC3E}">
        <p14:creationId xmlns:p14="http://schemas.microsoft.com/office/powerpoint/2010/main" val="851783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Open science practices </a:t>
            </a:r>
          </a:p>
        </p:txBody>
      </p:sp>
      <p:sp>
        <p:nvSpPr>
          <p:cNvPr id="3" name="Text Placeholder 2"/>
          <p:cNvSpPr>
            <a:spLocks noGrp="1"/>
          </p:cNvSpPr>
          <p:nvPr>
            <p:ph type="body" idx="1"/>
          </p:nvPr>
        </p:nvSpPr>
        <p:spPr>
          <a:xfrm>
            <a:off x="635700" y="1582875"/>
            <a:ext cx="8520600" cy="3416400"/>
          </a:xfrm>
        </p:spPr>
        <p:txBody>
          <a:bodyPr>
            <a:normAutofit/>
          </a:bodyPr>
          <a:lstStyle/>
          <a:p>
            <a:pPr marL="114300" indent="0">
              <a:buNone/>
            </a:pPr>
            <a:r>
              <a:rPr lang="en-US" b="1" dirty="0"/>
              <a:t>Clear open science/OA policies </a:t>
            </a:r>
          </a:p>
          <a:p>
            <a:pPr lvl="0"/>
            <a:r>
              <a:rPr lang="en-US" b="1" dirty="0"/>
              <a:t>rights retention and content reuse </a:t>
            </a:r>
            <a:r>
              <a:rPr lang="en-US" dirty="0"/>
              <a:t>(e.g. CC-BY) ; </a:t>
            </a:r>
          </a:p>
          <a:p>
            <a:pPr lvl="0"/>
            <a:r>
              <a:rPr lang="en-US" b="1" dirty="0"/>
              <a:t>good data sharing practices </a:t>
            </a:r>
            <a:r>
              <a:rPr lang="en-US" dirty="0"/>
              <a:t>and data availability policies following FAIR principles; </a:t>
            </a:r>
          </a:p>
          <a:p>
            <a:pPr lvl="0"/>
            <a:r>
              <a:rPr lang="en-US" b="1" dirty="0"/>
              <a:t>experimenting with open peer review</a:t>
            </a:r>
            <a:r>
              <a:rPr lang="en-US" dirty="0"/>
              <a:t>;</a:t>
            </a:r>
          </a:p>
          <a:p>
            <a:pPr lvl="0"/>
            <a:r>
              <a:rPr lang="en-US" b="1" dirty="0"/>
              <a:t>supporting preprints sharing</a:t>
            </a:r>
            <a:r>
              <a:rPr lang="en-US" dirty="0"/>
              <a:t>;</a:t>
            </a:r>
          </a:p>
          <a:p>
            <a:pPr lvl="0"/>
            <a:r>
              <a:rPr lang="en-US" b="1" dirty="0"/>
              <a:t>publishing negative results</a:t>
            </a:r>
            <a:r>
              <a:rPr lang="en-US" dirty="0"/>
              <a:t>; </a:t>
            </a:r>
          </a:p>
          <a:p>
            <a:pPr lvl="0"/>
            <a:r>
              <a:rPr lang="en-US" b="1" dirty="0"/>
              <a:t>research protocols and methods sharing and publishing</a:t>
            </a:r>
            <a:r>
              <a:rPr lang="en-US" dirty="0"/>
              <a:t>, </a:t>
            </a:r>
            <a:r>
              <a:rPr lang="en-US" b="1" dirty="0"/>
              <a:t>open research software</a:t>
            </a:r>
            <a:endParaRPr lang="en-US" dirty="0"/>
          </a:p>
          <a:p>
            <a:r>
              <a:rPr lang="en-US" b="1" dirty="0"/>
              <a:t>enabling open citations</a:t>
            </a:r>
            <a:r>
              <a:rPr lang="en-US" dirty="0"/>
              <a:t>; </a:t>
            </a:r>
            <a:r>
              <a:rPr lang="en-US" b="1" dirty="0"/>
              <a:t>open abstracts, open metadata</a:t>
            </a:r>
            <a:endParaRPr lang="en-US" dirty="0"/>
          </a:p>
          <a:p>
            <a:pPr marL="114300" indent="0">
              <a:buNone/>
            </a:pPr>
            <a:endParaRPr lang="en-US" dirty="0"/>
          </a:p>
        </p:txBody>
      </p:sp>
    </p:spTree>
    <p:extLst>
      <p:ext uri="{BB962C8B-B14F-4D97-AF65-F5344CB8AC3E}">
        <p14:creationId xmlns:p14="http://schemas.microsoft.com/office/powerpoint/2010/main" val="3652615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Research data sharing and data availability policies </a:t>
            </a:r>
          </a:p>
        </p:txBody>
      </p:sp>
      <p:sp>
        <p:nvSpPr>
          <p:cNvPr id="3" name="Text Placeholder 2"/>
          <p:cNvSpPr>
            <a:spLocks noGrp="1"/>
          </p:cNvSpPr>
          <p:nvPr>
            <p:ph type="body" idx="1"/>
          </p:nvPr>
        </p:nvSpPr>
        <p:spPr/>
        <p:txBody>
          <a:bodyPr>
            <a:normAutofit fontScale="92500" lnSpcReduction="20000"/>
          </a:bodyPr>
          <a:lstStyle/>
          <a:p>
            <a:r>
              <a:rPr lang="en-US" b="1" dirty="0"/>
              <a:t>Policies on data availability and the use of reporting guidelines and registration of clinical trials</a:t>
            </a:r>
            <a:r>
              <a:rPr lang="en-US" dirty="0"/>
              <a:t> and other study designs according to standard practice in their discipline. </a:t>
            </a:r>
          </a:p>
          <a:p>
            <a:r>
              <a:rPr lang="en-US" b="1" dirty="0"/>
              <a:t>Data underlying publications should be available to editors and reviewers when the manuscript is submitted for review, and to all others by the time of publication at the latest</a:t>
            </a:r>
            <a:r>
              <a:rPr lang="en-US" dirty="0"/>
              <a:t>. Data should be made available under FAIR principles with necessary metadata. Exceptions to data sharing are justified when it comes to personal and sensitive data, when no consent has been obtained for sharing, for reasons of protection of intellectual property, or to avoid revealing endangered areas, groups or species. In these cases, it is possible to share the data in an </a:t>
            </a:r>
            <a:r>
              <a:rPr lang="en-US" dirty="0" err="1"/>
              <a:t>anonymised</a:t>
            </a:r>
            <a:r>
              <a:rPr lang="en-US" dirty="0"/>
              <a:t> manner, or under conditions of controlled and regulated access. Exceptions and specifics for access to data should be explained by the author in the accompanying Data Availability Statement and publicly available metadata.</a:t>
            </a:r>
          </a:p>
          <a:p>
            <a:endParaRPr lang="en-US" dirty="0"/>
          </a:p>
        </p:txBody>
      </p:sp>
    </p:spTree>
    <p:extLst>
      <p:ext uri="{BB962C8B-B14F-4D97-AF65-F5344CB8AC3E}">
        <p14:creationId xmlns:p14="http://schemas.microsoft.com/office/powerpoint/2010/main" val="878421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Open peer review</a:t>
            </a:r>
            <a:br>
              <a:rPr lang="en-US" dirty="0"/>
            </a:br>
            <a:endParaRPr lang="en-US" dirty="0"/>
          </a:p>
        </p:txBody>
      </p:sp>
      <p:sp>
        <p:nvSpPr>
          <p:cNvPr id="3" name="Text Placeholder 2"/>
          <p:cNvSpPr>
            <a:spLocks noGrp="1"/>
          </p:cNvSpPr>
          <p:nvPr>
            <p:ph type="body" idx="1"/>
          </p:nvPr>
        </p:nvSpPr>
        <p:spPr/>
        <p:txBody>
          <a:bodyPr/>
          <a:lstStyle/>
          <a:p>
            <a:pPr marL="114300" indent="0">
              <a:buNone/>
            </a:pPr>
            <a:r>
              <a:rPr lang="en-US" b="1" dirty="0"/>
              <a:t>Open peer review is one of the recommended open science practices</a:t>
            </a:r>
            <a:r>
              <a:rPr lang="en-US" dirty="0"/>
              <a:t>: “Promoting, as appropriate, open peer review evaluation practices including possible disclosure of the identity of the reviewers, publicly available reviews and the possibility for a broader community to provide comments and participate in the assessment process.” (‘UNESCO Recommendation on Open Science’ 2021)</a:t>
            </a:r>
          </a:p>
        </p:txBody>
      </p:sp>
    </p:spTree>
    <p:extLst>
      <p:ext uri="{BB962C8B-B14F-4D97-AF65-F5344CB8AC3E}">
        <p14:creationId xmlns:p14="http://schemas.microsoft.com/office/powerpoint/2010/main" val="3173305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Preprints</a:t>
            </a:r>
            <a:br>
              <a:rPr lang="en-US" dirty="0"/>
            </a:br>
            <a:br>
              <a:rPr lang="en-US" dirty="0"/>
            </a:br>
            <a:endParaRPr lang="en-US" dirty="0"/>
          </a:p>
        </p:txBody>
      </p:sp>
      <p:sp>
        <p:nvSpPr>
          <p:cNvPr id="3" name="Text Placeholder 2"/>
          <p:cNvSpPr>
            <a:spLocks noGrp="1"/>
          </p:cNvSpPr>
          <p:nvPr>
            <p:ph type="body" idx="1"/>
          </p:nvPr>
        </p:nvSpPr>
        <p:spPr/>
        <p:txBody>
          <a:bodyPr/>
          <a:lstStyle/>
          <a:p>
            <a:pPr marL="114300" indent="0">
              <a:buNone/>
            </a:pPr>
            <a:r>
              <a:rPr lang="en-US" b="1" dirty="0"/>
              <a:t>Allow posting of manuscripts in preprint repositories</a:t>
            </a:r>
            <a:r>
              <a:rPr lang="en-US" dirty="0"/>
              <a:t>: “Promoting open science from the outset of the research process and extending the principles of openness in all stages of the scientific process to improve quality and reproducibility, including the encouragement of community-driven collaboration and other innovative models, for example preprints, and respecting the diversity of scientific practices, in order to accelerate dissemination and encourage rapid growth in knowledge.”.(‘UNESCO Recommendation on Open Science’ 2021)</a:t>
            </a:r>
          </a:p>
        </p:txBody>
      </p:sp>
    </p:spTree>
    <p:extLst>
      <p:ext uri="{BB962C8B-B14F-4D97-AF65-F5344CB8AC3E}">
        <p14:creationId xmlns:p14="http://schemas.microsoft.com/office/powerpoint/2010/main" val="3380849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Publication and sharing of negative scientific results</a:t>
            </a:r>
            <a:br>
              <a:rPr lang="en-US" dirty="0"/>
            </a:br>
            <a:endParaRPr lang="en-US" dirty="0"/>
          </a:p>
        </p:txBody>
      </p:sp>
      <p:sp>
        <p:nvSpPr>
          <p:cNvPr id="3" name="Text Placeholder 2"/>
          <p:cNvSpPr>
            <a:spLocks noGrp="1"/>
          </p:cNvSpPr>
          <p:nvPr>
            <p:ph type="body" idx="1"/>
          </p:nvPr>
        </p:nvSpPr>
        <p:spPr/>
        <p:txBody>
          <a:bodyPr/>
          <a:lstStyle/>
          <a:p>
            <a:pPr marL="114300" indent="0">
              <a:buNone/>
            </a:pPr>
            <a:r>
              <a:rPr lang="en-US" dirty="0"/>
              <a:t>“</a:t>
            </a:r>
            <a:r>
              <a:rPr lang="en-US" b="1" dirty="0"/>
              <a:t>Encouraging and valuing publication and sharing of negative scientific results and those that do not conform to the results expected by the researchers who carried them out, and data associated with them</a:t>
            </a:r>
            <a:r>
              <a:rPr lang="en-US" dirty="0"/>
              <a:t>, as these results also contribute to the advancement of scientific knowledge.” (‘UNESCO Recommendation on Open Science’ 2021)</a:t>
            </a:r>
          </a:p>
          <a:p>
            <a:pPr marL="114300" indent="0">
              <a:buNone/>
            </a:pPr>
            <a:endParaRPr lang="en-US" dirty="0"/>
          </a:p>
        </p:txBody>
      </p:sp>
    </p:spTree>
    <p:extLst>
      <p:ext uri="{BB962C8B-B14F-4D97-AF65-F5344CB8AC3E}">
        <p14:creationId xmlns:p14="http://schemas.microsoft.com/office/powerpoint/2010/main" val="1115297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Research protocols and methods sharing and publishing </a:t>
            </a:r>
            <a:br>
              <a:rPr lang="en-US" dirty="0"/>
            </a:br>
            <a:endParaRPr lang="en-US" dirty="0"/>
          </a:p>
        </p:txBody>
      </p:sp>
      <p:sp>
        <p:nvSpPr>
          <p:cNvPr id="3" name="Text Placeholder 2"/>
          <p:cNvSpPr>
            <a:spLocks noGrp="1"/>
          </p:cNvSpPr>
          <p:nvPr>
            <p:ph type="body" idx="1"/>
          </p:nvPr>
        </p:nvSpPr>
        <p:spPr/>
        <p:txBody>
          <a:bodyPr/>
          <a:lstStyle/>
          <a:p>
            <a:pPr marL="114300" indent="0">
              <a:buNone/>
            </a:pPr>
            <a:r>
              <a:rPr lang="en-US" dirty="0"/>
              <a:t>Making associated research protocols and methods available is a good open science practice that allows others to replicate and build on work published. </a:t>
            </a:r>
          </a:p>
          <a:p>
            <a:pPr marL="114300" indent="0">
              <a:buNone/>
            </a:pPr>
            <a:endParaRPr lang="en-US" dirty="0"/>
          </a:p>
          <a:p>
            <a:pPr marL="114300" indent="0">
              <a:buNone/>
            </a:pPr>
            <a:r>
              <a:rPr lang="en-US" sz="2500" b="1" dirty="0"/>
              <a:t>Open research software</a:t>
            </a:r>
            <a:endParaRPr lang="en-US" sz="2500" dirty="0"/>
          </a:p>
          <a:p>
            <a:pPr marL="114300" indent="0">
              <a:buNone/>
            </a:pPr>
            <a:r>
              <a:rPr lang="en-US" dirty="0"/>
              <a:t>Encourage the sharing of research software available through an open repository</a:t>
            </a:r>
          </a:p>
        </p:txBody>
      </p:sp>
    </p:spTree>
    <p:extLst>
      <p:ext uri="{BB962C8B-B14F-4D97-AF65-F5344CB8AC3E}">
        <p14:creationId xmlns:p14="http://schemas.microsoft.com/office/powerpoint/2010/main" val="2150040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6" name="Google Shape;86;p3"/>
          <p:cNvSpPr txBox="1">
            <a:spLocks noGrp="1"/>
          </p:cNvSpPr>
          <p:nvPr>
            <p:ph type="body" idx="1"/>
          </p:nvPr>
        </p:nvSpPr>
        <p:spPr>
          <a:xfrm>
            <a:off x="222925" y="1582875"/>
            <a:ext cx="5025270" cy="3416400"/>
          </a:xfrm>
          <a:prstGeom prst="rect">
            <a:avLst/>
          </a:prstGeom>
          <a:noFill/>
          <a:ln>
            <a:noFill/>
          </a:ln>
        </p:spPr>
        <p:txBody>
          <a:bodyPr spcFirstLastPara="1" wrap="square" lIns="91425" tIns="91425" rIns="91425" bIns="91425" anchor="t" anchorCtr="0">
            <a:normAutofit/>
          </a:bodyPr>
          <a:lstStyle/>
          <a:p>
            <a:pPr rtl="0" fontAlgn="base">
              <a:spcBef>
                <a:spcPts val="0"/>
              </a:spcBef>
              <a:spcAft>
                <a:spcPts val="0"/>
              </a:spcAft>
              <a:buFont typeface="Arial" panose="020B0604020202020204" pitchFamily="34" charset="0"/>
              <a:buChar char="•"/>
            </a:pPr>
            <a:r>
              <a:rPr lang="en-GB" sz="2400" b="0" i="0" u="none" strike="noStrike" dirty="0">
                <a:solidFill>
                  <a:schemeClr val="tx1"/>
                </a:solidFill>
                <a:effectLst/>
                <a:latin typeface="Barlow" panose="00000500000000000000" pitchFamily="2" charset="0"/>
              </a:rPr>
              <a:t>Period: 2022 - 2025</a:t>
            </a:r>
          </a:p>
          <a:p>
            <a:pPr rtl="0" fontAlgn="base">
              <a:spcBef>
                <a:spcPts val="0"/>
              </a:spcBef>
              <a:spcAft>
                <a:spcPts val="0"/>
              </a:spcAft>
              <a:buFont typeface="Arial" panose="020B0604020202020204" pitchFamily="34" charset="0"/>
              <a:buChar char="•"/>
            </a:pPr>
            <a:r>
              <a:rPr lang="en-GB" sz="2400" b="0" i="0" u="none" strike="noStrike" dirty="0">
                <a:solidFill>
                  <a:schemeClr val="tx1"/>
                </a:solidFill>
                <a:effectLst/>
                <a:latin typeface="Barlow" panose="00000500000000000000" pitchFamily="2" charset="0"/>
              </a:rPr>
              <a:t>Starting date: September 2022</a:t>
            </a:r>
          </a:p>
          <a:p>
            <a:pPr rtl="0" fontAlgn="base">
              <a:spcBef>
                <a:spcPts val="0"/>
              </a:spcBef>
              <a:spcAft>
                <a:spcPts val="0"/>
              </a:spcAft>
              <a:buFont typeface="Arial" panose="020B0604020202020204" pitchFamily="34" charset="0"/>
              <a:buChar char="•"/>
            </a:pPr>
            <a:r>
              <a:rPr lang="en-GB" sz="2400" b="0" i="0" u="none" strike="noStrike" dirty="0">
                <a:solidFill>
                  <a:schemeClr val="tx1"/>
                </a:solidFill>
                <a:effectLst/>
                <a:latin typeface="Barlow" panose="00000500000000000000" pitchFamily="2" charset="0"/>
              </a:rPr>
              <a:t>Participants: 23 public service scholarly organizations from 12 European countries</a:t>
            </a:r>
          </a:p>
          <a:p>
            <a:pPr rtl="0" fontAlgn="base">
              <a:spcBef>
                <a:spcPts val="0"/>
              </a:spcBef>
              <a:spcAft>
                <a:spcPts val="0"/>
              </a:spcAft>
              <a:buFont typeface="Arial" panose="020B0604020202020204" pitchFamily="34" charset="0"/>
              <a:buChar char="•"/>
            </a:pPr>
            <a:endParaRPr lang="en-GB" sz="1800" b="0" i="0" u="none" strike="noStrike" dirty="0">
              <a:solidFill>
                <a:srgbClr val="3B60AB"/>
              </a:solidFill>
              <a:effectLst/>
              <a:latin typeface="Barlow" panose="00000500000000000000" pitchFamily="2" charset="0"/>
            </a:endParaRPr>
          </a:p>
          <a:p>
            <a:pPr marL="114300" indent="0">
              <a:buNone/>
            </a:pPr>
            <a:endParaRPr sz="2300" dirty="0">
              <a:solidFill>
                <a:srgbClr val="3B60AB"/>
              </a:solidFill>
              <a:latin typeface="Barlow" panose="00000500000000000000" pitchFamily="2" charset="0"/>
            </a:endParaRPr>
          </a:p>
        </p:txBody>
      </p:sp>
      <p:sp>
        <p:nvSpPr>
          <p:cNvPr id="3" name="Title 2">
            <a:extLst>
              <a:ext uri="{FF2B5EF4-FFF2-40B4-BE49-F238E27FC236}">
                <a16:creationId xmlns:a16="http://schemas.microsoft.com/office/drawing/2014/main" id="{8EEF80BB-F883-1154-1A1F-75DC587BF841}"/>
              </a:ext>
            </a:extLst>
          </p:cNvPr>
          <p:cNvSpPr>
            <a:spLocks noGrp="1"/>
          </p:cNvSpPr>
          <p:nvPr>
            <p:ph type="title"/>
          </p:nvPr>
        </p:nvSpPr>
        <p:spPr/>
        <p:txBody>
          <a:bodyPr>
            <a:normAutofit fontScale="90000"/>
          </a:bodyPr>
          <a:lstStyle/>
          <a:p>
            <a:r>
              <a:rPr lang="en-GB" u="sng" dirty="0"/>
              <a:t>Overview</a:t>
            </a:r>
            <a:endParaRPr lang="aa-ET" u="sng" dirty="0"/>
          </a:p>
        </p:txBody>
      </p:sp>
      <p:pic>
        <p:nvPicPr>
          <p:cNvPr id="1026" name="Picture 2">
            <a:extLst>
              <a:ext uri="{FF2B5EF4-FFF2-40B4-BE49-F238E27FC236}">
                <a16:creationId xmlns:a16="http://schemas.microsoft.com/office/drawing/2014/main" id="{EA724CDC-404E-3824-A771-8AAA08D804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0970" y="822192"/>
            <a:ext cx="2678255" cy="38756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Open citations, open abstracts, open metadata</a:t>
            </a:r>
            <a:br>
              <a:rPr lang="en-US" dirty="0"/>
            </a:br>
            <a:endParaRPr lang="en-US" dirty="0"/>
          </a:p>
        </p:txBody>
      </p:sp>
      <p:sp>
        <p:nvSpPr>
          <p:cNvPr id="3" name="Text Placeholder 2"/>
          <p:cNvSpPr>
            <a:spLocks noGrp="1"/>
          </p:cNvSpPr>
          <p:nvPr>
            <p:ph type="body" idx="1"/>
          </p:nvPr>
        </p:nvSpPr>
        <p:spPr/>
        <p:txBody>
          <a:bodyPr/>
          <a:lstStyle/>
          <a:p>
            <a:r>
              <a:rPr lang="en-US" b="1" dirty="0"/>
              <a:t>Bibliographic references should be openly available </a:t>
            </a:r>
            <a:r>
              <a:rPr lang="en-US" dirty="0"/>
              <a:t>according to the standards of the Initiative for Open Citations  (I4OC). The aim of this initiative is to promote the availability of data on citations that are structured, separable, and open - freely accessible and reusable.</a:t>
            </a:r>
          </a:p>
          <a:p>
            <a:r>
              <a:rPr lang="en-US" dirty="0"/>
              <a:t>Join initiatives supporting the exchange of open metadata, such as I4OC and the Initiative for Open Abstracts (I4OA), and make sure that the metadata provided via commonly used metadata exchange protocols are available under the CC0 Public Domain Dedication. </a:t>
            </a:r>
          </a:p>
          <a:p>
            <a:pPr marL="114300" indent="0">
              <a:buNone/>
            </a:pPr>
            <a:endParaRPr lang="en-US" dirty="0"/>
          </a:p>
        </p:txBody>
      </p:sp>
    </p:spTree>
    <p:extLst>
      <p:ext uri="{BB962C8B-B14F-4D97-AF65-F5344CB8AC3E}">
        <p14:creationId xmlns:p14="http://schemas.microsoft.com/office/powerpoint/2010/main" val="735063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TOP guidelines (Transparency and Openness Promotion)</a:t>
            </a:r>
            <a:br>
              <a:rPr lang="en-US" dirty="0"/>
            </a:br>
            <a:endParaRPr lang="en-US" dirty="0"/>
          </a:p>
        </p:txBody>
      </p:sp>
      <p:sp>
        <p:nvSpPr>
          <p:cNvPr id="3" name="Text Placeholder 2"/>
          <p:cNvSpPr>
            <a:spLocks noGrp="1"/>
          </p:cNvSpPr>
          <p:nvPr>
            <p:ph type="body" idx="1"/>
          </p:nvPr>
        </p:nvSpPr>
        <p:spPr/>
        <p:txBody>
          <a:bodyPr>
            <a:normAutofit fontScale="85000" lnSpcReduction="10000"/>
          </a:bodyPr>
          <a:lstStyle/>
          <a:p>
            <a:pPr marL="114300" indent="0">
              <a:buNone/>
            </a:pPr>
            <a:r>
              <a:rPr lang="en-US" b="1" dirty="0"/>
              <a:t>TOP Guidelines include eight modular standards: 1) Citation standards, 2) Data transparency, 3) Analytic methods (code) transparency, 4) Research materials transparency, 5) Design and analysis transparency, 6) Study preregistration, 7) Analysis plan preregistration and 8) Replication</a:t>
            </a:r>
            <a:r>
              <a:rPr lang="en-US" dirty="0"/>
              <a:t>, each with three levels of increasing stringency: Disclosure – the article must disclose whether or not materials are available; Requirement – the article must share materials when possible; Verification – third party must verify that the standard is being met. Journals select which of the eight transparency standards they wish to implement for transparency and reproducibility in published research and select a level of implementation for each. These features provide flexibility for adoption depending on disciplinary variation, but simultaneously establish community standards. Journal policies can be evaluated based on the degree to which they comply with the TOP Guidelines - TOP factor, which is a metric that reports the steps that a journal is taking to implement open science practices. It helps to assess journal qualities, and is an improvement over traditional metrics that measure mean citation rates.</a:t>
            </a:r>
          </a:p>
        </p:txBody>
      </p:sp>
    </p:spTree>
    <p:extLst>
      <p:ext uri="{BB962C8B-B14F-4D97-AF65-F5344CB8AC3E}">
        <p14:creationId xmlns:p14="http://schemas.microsoft.com/office/powerpoint/2010/main" val="2428839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Incentives and rewards</a:t>
            </a:r>
            <a:br>
              <a:rPr lang="en-US" dirty="0"/>
            </a:br>
            <a:endParaRPr lang="en-US" dirty="0"/>
          </a:p>
        </p:txBody>
      </p:sp>
      <p:sp>
        <p:nvSpPr>
          <p:cNvPr id="3" name="Text Placeholder 2"/>
          <p:cNvSpPr>
            <a:spLocks noGrp="1"/>
          </p:cNvSpPr>
          <p:nvPr>
            <p:ph type="body" idx="1"/>
          </p:nvPr>
        </p:nvSpPr>
        <p:spPr/>
        <p:txBody>
          <a:bodyPr>
            <a:normAutofit lnSpcReduction="10000"/>
          </a:bodyPr>
          <a:lstStyle/>
          <a:p>
            <a:pPr marL="114300" indent="0">
              <a:buNone/>
            </a:pPr>
            <a:r>
              <a:rPr lang="en-US" dirty="0"/>
              <a:t>“Combining efforts of many different stakeholders, including research funders, universities, research institutions, publishers and editors, and scientific societies across disciplines and countries, </a:t>
            </a:r>
            <a:r>
              <a:rPr lang="en-US" b="1" dirty="0"/>
              <a:t>to change the current research culture and to recognize researchers for sharing, collaborating and engaging with other researchers and society</a:t>
            </a:r>
            <a:r>
              <a:rPr lang="en-US" dirty="0"/>
              <a:t>, and to support, in particular, early-career researchers in particular to drive this cultural change”; </a:t>
            </a:r>
          </a:p>
          <a:p>
            <a:pPr marL="114300" indent="0">
              <a:buNone/>
            </a:pPr>
            <a:r>
              <a:rPr lang="en-US" dirty="0"/>
              <a:t>“Encouraging funders, research institutions, journal editorial boards, learned societies and publishers to </a:t>
            </a:r>
            <a:r>
              <a:rPr lang="en-US" b="1" dirty="0"/>
              <a:t>adopt policies that require and reward open access to scientific knowledge</a:t>
            </a:r>
            <a:r>
              <a:rPr lang="en-US" dirty="0"/>
              <a:t>, including scientific publications, open research data, open software, source code and open hardware” (‘UNESCO Recommendation on Open Science’ 2021) </a:t>
            </a:r>
          </a:p>
          <a:p>
            <a:pPr marL="114300" indent="0">
              <a:buNone/>
            </a:pPr>
            <a:endParaRPr lang="en-US" dirty="0"/>
          </a:p>
        </p:txBody>
      </p:sp>
    </p:spTree>
    <p:extLst>
      <p:ext uri="{BB962C8B-B14F-4D97-AF65-F5344CB8AC3E}">
        <p14:creationId xmlns:p14="http://schemas.microsoft.com/office/powerpoint/2010/main" val="1579549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Editorial quality, editorial management</a:t>
            </a:r>
          </a:p>
        </p:txBody>
      </p:sp>
      <p:sp>
        <p:nvSpPr>
          <p:cNvPr id="3" name="Text Placeholder 2"/>
          <p:cNvSpPr>
            <a:spLocks noGrp="1"/>
          </p:cNvSpPr>
          <p:nvPr>
            <p:ph type="body" idx="1"/>
          </p:nvPr>
        </p:nvSpPr>
        <p:spPr>
          <a:xfrm>
            <a:off x="623400" y="1582875"/>
            <a:ext cx="8520600" cy="3416400"/>
          </a:xfrm>
        </p:spPr>
        <p:txBody>
          <a:bodyPr>
            <a:normAutofit fontScale="92500" lnSpcReduction="20000"/>
          </a:bodyPr>
          <a:lstStyle/>
          <a:p>
            <a:r>
              <a:rPr lang="en-US" b="1" dirty="0"/>
              <a:t>Editor roles and responsibilities</a:t>
            </a:r>
            <a:r>
              <a:rPr lang="en-US" dirty="0"/>
              <a:t> (towards authors, reviewers, readers and the scientific community, journal and platform owners, public) </a:t>
            </a:r>
            <a:r>
              <a:rPr lang="en-US" b="1" dirty="0"/>
              <a:t>should be clearly described</a:t>
            </a:r>
            <a:r>
              <a:rPr lang="en-US" dirty="0"/>
              <a:t>, but at the very least editor roles include the selection of reviewers for the papers assigned to them, providing the authors with advice on how to improve their paper, and negotiating disagreements between authors and reviewers. These crucial aspects of the peer review process cannot be left to publication technicians or AI.</a:t>
            </a:r>
          </a:p>
          <a:p>
            <a:r>
              <a:rPr lang="en-US" b="1" dirty="0"/>
              <a:t>Written editorial policies</a:t>
            </a:r>
            <a:r>
              <a:rPr lang="en-US" dirty="0"/>
              <a:t>, including a written job description, specifically detailing components of editorial freedom, including the degree of control regarding editorial content, acceptance and publication, and advertising content; a mechanism to prevent inappropriate influence on the editor by others and to handle conflicts in an objective and transparent manner with the goal of conflict resolution and maintenance of trust.</a:t>
            </a:r>
          </a:p>
          <a:p>
            <a:pPr marL="114300" indent="0">
              <a:buNone/>
            </a:pPr>
            <a:endParaRPr lang="en-US" dirty="0"/>
          </a:p>
        </p:txBody>
      </p:sp>
    </p:spTree>
    <p:extLst>
      <p:ext uri="{BB962C8B-B14F-4D97-AF65-F5344CB8AC3E}">
        <p14:creationId xmlns:p14="http://schemas.microsoft.com/office/powerpoint/2010/main" val="501436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Editorial quality, editorial management (2)</a:t>
            </a:r>
          </a:p>
        </p:txBody>
      </p:sp>
      <p:sp>
        <p:nvSpPr>
          <p:cNvPr id="3" name="Text Placeholder 2"/>
          <p:cNvSpPr>
            <a:spLocks noGrp="1"/>
          </p:cNvSpPr>
          <p:nvPr>
            <p:ph type="body" idx="1"/>
          </p:nvPr>
        </p:nvSpPr>
        <p:spPr>
          <a:xfrm>
            <a:off x="623400" y="1582875"/>
            <a:ext cx="8520600" cy="3416400"/>
          </a:xfrm>
        </p:spPr>
        <p:txBody>
          <a:bodyPr>
            <a:normAutofit fontScale="92500" lnSpcReduction="20000"/>
          </a:bodyPr>
          <a:lstStyle/>
          <a:p>
            <a:pPr lvl="0"/>
            <a:r>
              <a:rPr lang="en-US" b="1" dirty="0"/>
              <a:t>A policy on publication ethics </a:t>
            </a:r>
            <a:r>
              <a:rPr lang="en-US" dirty="0"/>
              <a:t>(for example,</a:t>
            </a:r>
            <a:r>
              <a:rPr lang="en-US" u="sng" dirty="0">
                <a:hlinkClick r:id="rId2"/>
              </a:rPr>
              <a:t> COPE’s Core Practice guidance</a:t>
            </a:r>
            <a:r>
              <a:rPr lang="en-US" dirty="0"/>
              <a:t>), addressing </a:t>
            </a:r>
            <a:r>
              <a:rPr lang="en-US" u="sng" dirty="0">
                <a:hlinkClick r:id="rId3"/>
              </a:rPr>
              <a:t>authorship and </a:t>
            </a:r>
            <a:r>
              <a:rPr lang="en-US" u="sng" dirty="0" err="1">
                <a:hlinkClick r:id="rId3"/>
              </a:rPr>
              <a:t>contributorship</a:t>
            </a:r>
            <a:r>
              <a:rPr lang="en-US" dirty="0"/>
              <a:t>, handling</a:t>
            </a:r>
            <a:r>
              <a:rPr lang="en-US" u="sng" dirty="0">
                <a:hlinkClick r:id="rId4"/>
              </a:rPr>
              <a:t> complaints and appeals</a:t>
            </a:r>
            <a:r>
              <a:rPr lang="en-US" dirty="0"/>
              <a:t>, handling</a:t>
            </a:r>
            <a:r>
              <a:rPr lang="en-US" u="sng" dirty="0">
                <a:hlinkClick r:id="rId5"/>
              </a:rPr>
              <a:t> allegations of research misconduct</a:t>
            </a:r>
            <a:r>
              <a:rPr lang="en-US" dirty="0"/>
              <a:t>, </a:t>
            </a:r>
            <a:r>
              <a:rPr lang="en-US" u="sng" dirty="0">
                <a:hlinkClick r:id="rId6"/>
              </a:rPr>
              <a:t>conflicts of interest</a:t>
            </a:r>
            <a:r>
              <a:rPr lang="en-US" dirty="0"/>
              <a:t>, </a:t>
            </a:r>
            <a:r>
              <a:rPr lang="en-US" u="sng" dirty="0">
                <a:hlinkClick r:id="rId7"/>
              </a:rPr>
              <a:t>data sharing and reproducibility</a:t>
            </a:r>
            <a:r>
              <a:rPr lang="en-US" dirty="0"/>
              <a:t>, </a:t>
            </a:r>
            <a:r>
              <a:rPr lang="en-US" u="sng" dirty="0">
                <a:hlinkClick r:id="rId8"/>
              </a:rPr>
              <a:t>ethical oversight</a:t>
            </a:r>
            <a:r>
              <a:rPr lang="en-US" dirty="0"/>
              <a:t>, </a:t>
            </a:r>
            <a:r>
              <a:rPr lang="en-US" u="sng" dirty="0">
                <a:hlinkClick r:id="rId9"/>
              </a:rPr>
              <a:t>intellectual property</a:t>
            </a:r>
            <a:r>
              <a:rPr lang="en-US" dirty="0"/>
              <a:t>, </a:t>
            </a:r>
            <a:r>
              <a:rPr lang="en-US" u="sng" dirty="0">
                <a:hlinkClick r:id="rId10"/>
              </a:rPr>
              <a:t>post-publication discussions</a:t>
            </a:r>
            <a:r>
              <a:rPr lang="en-US" dirty="0"/>
              <a:t>, </a:t>
            </a:r>
            <a:r>
              <a:rPr lang="en-US" u="sng" dirty="0">
                <a:hlinkClick r:id="rId10"/>
              </a:rPr>
              <a:t>corrections and retractions</a:t>
            </a:r>
            <a:r>
              <a:rPr lang="en-US" dirty="0"/>
              <a:t>. Policies should address plagiarism, citation manipulation, and data falsification/fabrication, among others.</a:t>
            </a:r>
          </a:p>
          <a:p>
            <a:r>
              <a:rPr lang="en-US" b="1" dirty="0"/>
              <a:t>Publicly available clear and detailed author guidelines</a:t>
            </a:r>
            <a:r>
              <a:rPr lang="en-US" dirty="0"/>
              <a:t>. Clear policies that allow for transparency around who contributed to the work and in what capacity should be in place for requirements for authorship and </a:t>
            </a:r>
            <a:r>
              <a:rPr lang="en-US" dirty="0" err="1"/>
              <a:t>contributorship</a:t>
            </a:r>
            <a:r>
              <a:rPr lang="en-US" dirty="0"/>
              <a:t>, as well as processes for managing potential disputes, applying the </a:t>
            </a:r>
            <a:r>
              <a:rPr lang="en-US" u="sng" dirty="0" err="1">
                <a:hlinkClick r:id="rId11"/>
              </a:rPr>
              <a:t>CRediT</a:t>
            </a:r>
            <a:r>
              <a:rPr lang="en-US" u="sng" dirty="0">
                <a:hlinkClick r:id="rId11"/>
              </a:rPr>
              <a:t> taxonomy</a:t>
            </a:r>
            <a:r>
              <a:rPr lang="en-US" dirty="0"/>
              <a:t>. Full names and affiliations of each author/contributor should be displayed; author information should be complete and unambiguous, and name abbreviations are not recommended. </a:t>
            </a:r>
          </a:p>
          <a:p>
            <a:pPr lvl="0"/>
            <a:endParaRPr lang="en-US" dirty="0"/>
          </a:p>
          <a:p>
            <a:pPr marL="114300" indent="0">
              <a:buNone/>
            </a:pPr>
            <a:endParaRPr lang="en-US" dirty="0"/>
          </a:p>
        </p:txBody>
      </p:sp>
    </p:spTree>
    <p:extLst>
      <p:ext uri="{BB962C8B-B14F-4D97-AF65-F5344CB8AC3E}">
        <p14:creationId xmlns:p14="http://schemas.microsoft.com/office/powerpoint/2010/main" val="1219041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policy regarding </a:t>
            </a:r>
            <a:r>
              <a:rPr lang="en-US" dirty="0" err="1"/>
              <a:t>chatbots</a:t>
            </a:r>
            <a:endParaRPr lang="en-US" dirty="0"/>
          </a:p>
        </p:txBody>
      </p:sp>
      <p:sp>
        <p:nvSpPr>
          <p:cNvPr id="3" name="Text Placeholder 2"/>
          <p:cNvSpPr>
            <a:spLocks noGrp="1"/>
          </p:cNvSpPr>
          <p:nvPr>
            <p:ph type="body" idx="1"/>
          </p:nvPr>
        </p:nvSpPr>
        <p:spPr>
          <a:xfrm>
            <a:off x="623400" y="1582875"/>
            <a:ext cx="8520600" cy="3416400"/>
          </a:xfrm>
        </p:spPr>
        <p:txBody>
          <a:bodyPr>
            <a:normAutofit/>
          </a:bodyPr>
          <a:lstStyle/>
          <a:p>
            <a:pPr marL="114300" lvl="0" indent="0">
              <a:buNone/>
            </a:pPr>
            <a:r>
              <a:rPr lang="en-US" b="1" dirty="0"/>
              <a:t>A policy regarding </a:t>
            </a:r>
            <a:r>
              <a:rPr lang="en-US" b="1" dirty="0" err="1"/>
              <a:t>chatbots</a:t>
            </a:r>
            <a:r>
              <a:rPr lang="en-US" b="1" dirty="0"/>
              <a:t> and other writing assistance tools </a:t>
            </a:r>
            <a:r>
              <a:rPr lang="en-US" dirty="0"/>
              <a:t>to help authors understand how the use of </a:t>
            </a:r>
            <a:r>
              <a:rPr lang="en-US" dirty="0" err="1"/>
              <a:t>chatbots</a:t>
            </a:r>
            <a:r>
              <a:rPr lang="en-US" dirty="0"/>
              <a:t> might be attributed in their work. The IPSP should require authors to declare whether </a:t>
            </a:r>
            <a:r>
              <a:rPr lang="en-US" dirty="0" err="1"/>
              <a:t>chatbots</a:t>
            </a:r>
            <a:r>
              <a:rPr lang="en-US" dirty="0"/>
              <a:t> or other writing assistance tools were used in writing their outputs, and inform them that </a:t>
            </a:r>
            <a:r>
              <a:rPr lang="en-US" dirty="0" err="1"/>
              <a:t>chatbots</a:t>
            </a:r>
            <a:r>
              <a:rPr lang="en-US" dirty="0"/>
              <a:t> do not meet authorship criteria and cannot be considered authors. Authors should be considered responsible for the work performed by writing assistance tools. Authors must be able to assert the accuracy of the content, that there is no plagiarism, that all sources of information used by writing assistance tools are appropriately cited, and that relevant views omitted by </a:t>
            </a:r>
            <a:r>
              <a:rPr lang="en-US" dirty="0" err="1"/>
              <a:t>chatbots</a:t>
            </a:r>
            <a:r>
              <a:rPr lang="en-US" dirty="0"/>
              <a:t> are found, reviewed and included in the output (Zielinski et al. 2023).</a:t>
            </a:r>
          </a:p>
          <a:p>
            <a:pPr lvl="0"/>
            <a:endParaRPr lang="en-US" dirty="0"/>
          </a:p>
          <a:p>
            <a:pPr marL="114300" indent="0">
              <a:buNone/>
            </a:pPr>
            <a:endParaRPr lang="en-US" dirty="0"/>
          </a:p>
        </p:txBody>
      </p:sp>
    </p:spTree>
    <p:extLst>
      <p:ext uri="{BB962C8B-B14F-4D97-AF65-F5344CB8AC3E}">
        <p14:creationId xmlns:p14="http://schemas.microsoft.com/office/powerpoint/2010/main" val="30527274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Editorial quality, editorial management (3)</a:t>
            </a:r>
          </a:p>
        </p:txBody>
      </p:sp>
      <p:sp>
        <p:nvSpPr>
          <p:cNvPr id="3" name="Text Placeholder 2"/>
          <p:cNvSpPr>
            <a:spLocks noGrp="1"/>
          </p:cNvSpPr>
          <p:nvPr>
            <p:ph type="body" idx="1"/>
          </p:nvPr>
        </p:nvSpPr>
        <p:spPr>
          <a:xfrm>
            <a:off x="623400" y="1582875"/>
            <a:ext cx="8520600" cy="3416400"/>
          </a:xfrm>
        </p:spPr>
        <p:txBody>
          <a:bodyPr>
            <a:normAutofit fontScale="92500" lnSpcReduction="20000"/>
          </a:bodyPr>
          <a:lstStyle/>
          <a:p>
            <a:pPr lvl="0"/>
            <a:r>
              <a:rPr lang="en-US" b="1" dirty="0"/>
              <a:t>Criteria for the acceptance of papers, books, preprints, and other contributions should be clearly defined and displayed</a:t>
            </a:r>
            <a:r>
              <a:rPr lang="en-US" dirty="0"/>
              <a:t> on the website.</a:t>
            </a:r>
          </a:p>
          <a:p>
            <a:pPr lvl="0"/>
            <a:r>
              <a:rPr lang="en-US" b="1" dirty="0"/>
              <a:t>Allowing for deposit of the "Version of Record" or the "Publisher Version" in repositories</a:t>
            </a:r>
            <a:r>
              <a:rPr lang="en-US" dirty="0"/>
              <a:t>. </a:t>
            </a:r>
          </a:p>
          <a:p>
            <a:pPr lvl="0"/>
            <a:r>
              <a:rPr lang="en-US" b="1" dirty="0"/>
              <a:t>Metrics based on bibliometric data should be used responsibly</a:t>
            </a:r>
            <a:r>
              <a:rPr lang="en-US" dirty="0"/>
              <a:t>, avoiding misleading implications regarding their connection with the quality of the published content; focus on the quality of the published content, avoid promoting inappropriate metrics like the Journal Impact Factor, and strive to diversify indicators improving the quality of editorial work and alignment with Open Science practices (e.g. </a:t>
            </a:r>
            <a:r>
              <a:rPr lang="en-US" u="sng" dirty="0">
                <a:hlinkClick r:id="rId2"/>
              </a:rPr>
              <a:t>Open Science Badges</a:t>
            </a:r>
            <a:r>
              <a:rPr lang="en-US" dirty="0"/>
              <a:t>, preregistration, reporting guidelines, data sharing, open peer review, usage of persistent identifiers, alternative metrics). </a:t>
            </a:r>
          </a:p>
          <a:p>
            <a:pPr lvl="0"/>
            <a:r>
              <a:rPr lang="en-US" b="1" dirty="0"/>
              <a:t>A publicly displayed archival, digital preservation policy</a:t>
            </a:r>
            <a:r>
              <a:rPr lang="en-US" dirty="0"/>
              <a:t>.</a:t>
            </a:r>
          </a:p>
          <a:p>
            <a:pPr lvl="0"/>
            <a:endParaRPr lang="en-US" dirty="0"/>
          </a:p>
          <a:p>
            <a:pPr marL="114300" indent="0">
              <a:buNone/>
            </a:pPr>
            <a:endParaRPr lang="en-US" dirty="0"/>
          </a:p>
        </p:txBody>
      </p:sp>
    </p:spTree>
    <p:extLst>
      <p:ext uri="{BB962C8B-B14F-4D97-AF65-F5344CB8AC3E}">
        <p14:creationId xmlns:p14="http://schemas.microsoft.com/office/powerpoint/2010/main" val="2989980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Rigorous, timely, transparent and ongoing peer review </a:t>
            </a:r>
            <a:br>
              <a:rPr lang="en-US" dirty="0"/>
            </a:br>
            <a:endParaRPr lang="en-US" dirty="0"/>
          </a:p>
        </p:txBody>
      </p:sp>
      <p:sp>
        <p:nvSpPr>
          <p:cNvPr id="3" name="Text Placeholder 2"/>
          <p:cNvSpPr>
            <a:spLocks noGrp="1"/>
          </p:cNvSpPr>
          <p:nvPr>
            <p:ph type="body" idx="1"/>
          </p:nvPr>
        </p:nvSpPr>
        <p:spPr>
          <a:xfrm>
            <a:off x="635700" y="1582875"/>
            <a:ext cx="8520600" cy="3416400"/>
          </a:xfrm>
        </p:spPr>
        <p:txBody>
          <a:bodyPr>
            <a:noAutofit/>
          </a:bodyPr>
          <a:lstStyle/>
          <a:p>
            <a:pPr lvl="0"/>
            <a:r>
              <a:rPr lang="en-US" sz="1600" b="1" dirty="0"/>
              <a:t>Reviewer roles and responsibilities should be clearly described</a:t>
            </a:r>
            <a:r>
              <a:rPr lang="en-US" sz="1600" dirty="0"/>
              <a:t>. A review framework and guidelines are provided to reviewers and published on the journal website with the process outline and evaluation criteria. </a:t>
            </a:r>
          </a:p>
          <a:p>
            <a:pPr lvl="0"/>
            <a:r>
              <a:rPr lang="en-US" sz="1600" b="1" dirty="0"/>
              <a:t>Except for preprints, manuscripts should be subject to evaluation by more than one person</a:t>
            </a:r>
            <a:r>
              <a:rPr lang="en-US" sz="1600" dirty="0"/>
              <a:t>, preferably one of the forms of </a:t>
            </a:r>
            <a:r>
              <a:rPr lang="en-US" sz="1600" dirty="0" err="1"/>
              <a:t>anonymised</a:t>
            </a:r>
            <a:r>
              <a:rPr lang="en-US" sz="1600" dirty="0"/>
              <a:t>  peer review (reviewer identity is not made visible to author, author identity is not made visible to reviewer, reviewer and author identity is visible to (decision-making) editor) or </a:t>
            </a:r>
            <a:r>
              <a:rPr lang="en-US" sz="1600" u="sng" dirty="0">
                <a:hlinkClick r:id="rId2"/>
              </a:rPr>
              <a:t>open peer review</a:t>
            </a:r>
            <a:r>
              <a:rPr lang="en-US" sz="1600" dirty="0"/>
              <a:t>  (Ross-</a:t>
            </a:r>
            <a:r>
              <a:rPr lang="en-US" sz="1600" dirty="0" err="1"/>
              <a:t>Hellauer</a:t>
            </a:r>
            <a:r>
              <a:rPr lang="en-US" sz="1600" dirty="0"/>
              <a:t> 2017) by at least two reviewers. </a:t>
            </a:r>
          </a:p>
          <a:p>
            <a:pPr lvl="0"/>
            <a:r>
              <a:rPr lang="en-US" sz="1600" dirty="0"/>
              <a:t>Peer reviewers should be external. Handling editors cannot at the same time be peer reviewers of the papers they are handling. Conflicts of interests between authors, editors, and reviewers (e.g. working at the same institution, previous co-authorships, hierarchical dependencies) should be avoided.</a:t>
            </a:r>
          </a:p>
        </p:txBody>
      </p:sp>
    </p:spTree>
    <p:extLst>
      <p:ext uri="{BB962C8B-B14F-4D97-AF65-F5344CB8AC3E}">
        <p14:creationId xmlns:p14="http://schemas.microsoft.com/office/powerpoint/2010/main" val="36220990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Rigorous, timely, transparent and ongoing peer review (2) </a:t>
            </a:r>
            <a:br>
              <a:rPr lang="en-US" dirty="0"/>
            </a:br>
            <a:endParaRPr lang="en-US" dirty="0"/>
          </a:p>
        </p:txBody>
      </p:sp>
      <p:sp>
        <p:nvSpPr>
          <p:cNvPr id="3" name="Text Placeholder 2"/>
          <p:cNvSpPr>
            <a:spLocks noGrp="1"/>
          </p:cNvSpPr>
          <p:nvPr>
            <p:ph type="body" idx="1"/>
          </p:nvPr>
        </p:nvSpPr>
        <p:spPr>
          <a:xfrm>
            <a:off x="635700" y="1582875"/>
            <a:ext cx="8520600" cy="3416400"/>
          </a:xfrm>
        </p:spPr>
        <p:txBody>
          <a:bodyPr>
            <a:noAutofit/>
          </a:bodyPr>
          <a:lstStyle/>
          <a:p>
            <a:pPr lvl="0"/>
            <a:r>
              <a:rPr lang="en-US" sz="1700" dirty="0" err="1"/>
              <a:t>Endogeny</a:t>
            </a:r>
            <a:r>
              <a:rPr lang="en-US" sz="1700" dirty="0"/>
              <a:t> (i.e. papers being reviewed by a closed circle of people who are well acquainted with each other or work in the same institution) should be minimized; strive to </a:t>
            </a:r>
            <a:r>
              <a:rPr lang="en-US" sz="1700" dirty="0" err="1"/>
              <a:t>minimise</a:t>
            </a:r>
            <a:r>
              <a:rPr lang="en-US" sz="1700" dirty="0"/>
              <a:t> the share of publications where at least one of the authors is an editor, editorial board member or reviewer. According to some guidelines, it should not exceed 25%. Other guidelines also set a minimum of the published works that should come from authors who are external to the publishing entity (from one third to at least 50%).</a:t>
            </a:r>
          </a:p>
          <a:p>
            <a:pPr lvl="0"/>
            <a:r>
              <a:rPr lang="en-US" sz="1700" dirty="0"/>
              <a:t>DOAJ is now checking for </a:t>
            </a:r>
            <a:r>
              <a:rPr lang="en-US" sz="1700" dirty="0" err="1"/>
              <a:t>endogeny</a:t>
            </a:r>
            <a:r>
              <a:rPr lang="en-US" sz="1700" dirty="0"/>
              <a:t> in either of the latest two issues vs all the articles in the latest two issues</a:t>
            </a:r>
          </a:p>
        </p:txBody>
      </p:sp>
    </p:spTree>
    <p:extLst>
      <p:ext uri="{BB962C8B-B14F-4D97-AF65-F5344CB8AC3E}">
        <p14:creationId xmlns:p14="http://schemas.microsoft.com/office/powerpoint/2010/main" val="91472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Rigorous, timely, transparent and ongoing peer review (3) </a:t>
            </a:r>
            <a:br>
              <a:rPr lang="en-US" dirty="0"/>
            </a:br>
            <a:endParaRPr lang="en-US" dirty="0"/>
          </a:p>
        </p:txBody>
      </p:sp>
      <p:sp>
        <p:nvSpPr>
          <p:cNvPr id="3" name="Text Placeholder 2"/>
          <p:cNvSpPr>
            <a:spLocks noGrp="1"/>
          </p:cNvSpPr>
          <p:nvPr>
            <p:ph type="body" idx="1"/>
          </p:nvPr>
        </p:nvSpPr>
        <p:spPr>
          <a:xfrm>
            <a:off x="635700" y="1582875"/>
            <a:ext cx="8520600" cy="3416400"/>
          </a:xfrm>
        </p:spPr>
        <p:txBody>
          <a:bodyPr>
            <a:normAutofit fontScale="77500" lnSpcReduction="20000"/>
          </a:bodyPr>
          <a:lstStyle/>
          <a:p>
            <a:pPr lvl="0"/>
            <a:r>
              <a:rPr lang="en-US" b="1" dirty="0"/>
              <a:t>Introduce various types of reviewer recognition and rewards</a:t>
            </a:r>
            <a:r>
              <a:rPr lang="en-US" dirty="0"/>
              <a:t>, i.e. by publishing annually and/or making publicly available a list of reviewers (updated at least once a year). Additionally, a journal peer review system can be configured to solicit permission to share review data and export it in the reviewer recognition services, e.g. </a:t>
            </a:r>
            <a:r>
              <a:rPr lang="en-US" dirty="0" err="1"/>
              <a:t>Publons</a:t>
            </a:r>
            <a:r>
              <a:rPr lang="en-US" dirty="0"/>
              <a:t>.</a:t>
            </a:r>
          </a:p>
          <a:p>
            <a:pPr lvl="0"/>
            <a:r>
              <a:rPr lang="en-US" b="1" dirty="0"/>
              <a:t>Dates of submission and acceptance should be displayed on publications </a:t>
            </a:r>
            <a:r>
              <a:rPr lang="en-US" dirty="0"/>
              <a:t>- at least basic statistics should be published annually on the website, covering in particular the number of submissions, the number of reviews requested, the number of reviews received, the approval rate, and the average time between submission and publication.</a:t>
            </a:r>
          </a:p>
          <a:p>
            <a:pPr lvl="0"/>
            <a:r>
              <a:rPr lang="en-US" b="1" dirty="0"/>
              <a:t>Maintain the regist</a:t>
            </a:r>
            <a:r>
              <a:rPr lang="en-US" dirty="0"/>
              <a:t>ry of submitted manuscripts, the archive of author statements, reviewer guidelines, list of reviewers and the registry of peer-review reports. It is recommended to employ open/transparent peer review and publish review reports in open access whenever possible. Reviewers should be allowed to self-archive the reports in the open access repository or reviewers' recognition service.</a:t>
            </a:r>
          </a:p>
          <a:p>
            <a:pPr lvl="0"/>
            <a:r>
              <a:rPr lang="en-US" dirty="0"/>
              <a:t>Have </a:t>
            </a:r>
            <a:r>
              <a:rPr lang="en-US" b="1" dirty="0"/>
              <a:t>a policy </a:t>
            </a:r>
            <a:r>
              <a:rPr lang="en-US" dirty="0"/>
              <a:t>in place </a:t>
            </a:r>
            <a:r>
              <a:rPr lang="en-US" b="1" dirty="0"/>
              <a:t>to address complaints and appeals</a:t>
            </a:r>
            <a:r>
              <a:rPr lang="en-US" dirty="0"/>
              <a:t> regarding rejected manuscripts and withdrawn and retracted publications - and help resolve these issues. </a:t>
            </a:r>
          </a:p>
        </p:txBody>
      </p:sp>
    </p:spTree>
    <p:extLst>
      <p:ext uri="{BB962C8B-B14F-4D97-AF65-F5344CB8AC3E}">
        <p14:creationId xmlns:p14="http://schemas.microsoft.com/office/powerpoint/2010/main" val="1878478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5"/>
          <p:cNvSpPr txBox="1">
            <a:spLocks noGrp="1"/>
          </p:cNvSpPr>
          <p:nvPr>
            <p:ph type="title"/>
          </p:nvPr>
        </p:nvSpPr>
        <p:spPr>
          <a:xfrm>
            <a:off x="273184" y="1830475"/>
            <a:ext cx="4045200" cy="14823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ct val="111111"/>
              <a:buNone/>
            </a:pPr>
            <a:r>
              <a:rPr lang="en-GB" dirty="0"/>
              <a:t>Project Objectives</a:t>
            </a:r>
            <a:endParaRPr dirty="0"/>
          </a:p>
        </p:txBody>
      </p:sp>
      <p:sp>
        <p:nvSpPr>
          <p:cNvPr id="97" name="Google Shape;97;p5"/>
          <p:cNvSpPr txBox="1">
            <a:spLocks noGrp="1"/>
          </p:cNvSpPr>
          <p:nvPr>
            <p:ph type="body" idx="2"/>
          </p:nvPr>
        </p:nvSpPr>
        <p:spPr>
          <a:xfrm>
            <a:off x="4572000" y="151279"/>
            <a:ext cx="4212184" cy="4840942"/>
          </a:xfrm>
          <a:prstGeom prst="rect">
            <a:avLst/>
          </a:prstGeom>
          <a:noFill/>
          <a:ln>
            <a:noFill/>
          </a:ln>
        </p:spPr>
        <p:txBody>
          <a:bodyPr spcFirstLastPara="1" wrap="square" lIns="91425" tIns="91425" rIns="91425" bIns="91425" anchor="ctr" anchorCtr="0">
            <a:normAutofit fontScale="92500"/>
          </a:bodyPr>
          <a:lstStyle/>
          <a:p>
            <a:pPr rtl="0" fontAlgn="base">
              <a:spcBef>
                <a:spcPts val="0"/>
              </a:spcBef>
              <a:spcAft>
                <a:spcPts val="0"/>
              </a:spcAft>
              <a:buFont typeface="Arial" panose="020B0604020202020204" pitchFamily="34" charset="0"/>
              <a:buChar char="•"/>
            </a:pPr>
            <a:r>
              <a:rPr lang="en-GB" sz="1600" b="0" i="0" u="none" strike="noStrike" dirty="0">
                <a:solidFill>
                  <a:schemeClr val="bg1"/>
                </a:solidFill>
                <a:effectLst/>
                <a:latin typeface="Barlow" panose="00000500000000000000" pitchFamily="2" charset="0"/>
              </a:rPr>
              <a:t>Provide the research community with an </a:t>
            </a:r>
            <a:r>
              <a:rPr lang="en-GB" sz="1600" b="1" i="0" u="none" strike="noStrike" dirty="0">
                <a:solidFill>
                  <a:schemeClr val="bg1"/>
                </a:solidFill>
                <a:effectLst/>
                <a:latin typeface="Barlow" panose="00000500000000000000" pitchFamily="2" charset="0"/>
              </a:rPr>
              <a:t>aligned, high-quality, and sustainable OA scholarly communication ecosystem</a:t>
            </a:r>
            <a:r>
              <a:rPr lang="en-GB" sz="1600" b="0" i="0" u="none" strike="noStrike" dirty="0">
                <a:solidFill>
                  <a:schemeClr val="bg1"/>
                </a:solidFill>
                <a:effectLst/>
                <a:latin typeface="Barlow" panose="00000500000000000000" pitchFamily="2" charset="0"/>
              </a:rPr>
              <a:t>, capable of implementing OA as a standard publication practice across the ERA.</a:t>
            </a:r>
          </a:p>
          <a:p>
            <a:pPr rtl="0" fontAlgn="base">
              <a:spcBef>
                <a:spcPts val="0"/>
              </a:spcBef>
              <a:spcAft>
                <a:spcPts val="0"/>
              </a:spcAft>
              <a:buFont typeface="Arial" panose="020B0604020202020204" pitchFamily="34" charset="0"/>
              <a:buChar char="•"/>
            </a:pPr>
            <a:endParaRPr lang="en-GB" sz="1600" b="0" i="0" u="none" strike="noStrike" dirty="0">
              <a:solidFill>
                <a:schemeClr val="bg1"/>
              </a:solidFill>
              <a:effectLst/>
              <a:latin typeface="Barlow" panose="00000500000000000000" pitchFamily="2" charset="0"/>
            </a:endParaRPr>
          </a:p>
          <a:p>
            <a:pPr rtl="0" fontAlgn="base">
              <a:spcBef>
                <a:spcPts val="0"/>
              </a:spcBef>
              <a:spcAft>
                <a:spcPts val="0"/>
              </a:spcAft>
              <a:buFont typeface="Arial" panose="020B0604020202020204" pitchFamily="34" charset="0"/>
              <a:buChar char="•"/>
            </a:pPr>
            <a:r>
              <a:rPr lang="en-GB" sz="1600" b="1" i="0" u="none" strike="noStrike" dirty="0">
                <a:solidFill>
                  <a:schemeClr val="bg1"/>
                </a:solidFill>
                <a:effectLst/>
                <a:latin typeface="Barlow" panose="00000500000000000000" pitchFamily="2" charset="0"/>
              </a:rPr>
              <a:t>Create a community, supporting services, and non-technical infrastructure for Institutional Publishing Service Providers (IPSPs)</a:t>
            </a:r>
            <a:r>
              <a:rPr lang="en-GB" sz="1600" b="0" i="0" u="none" strike="noStrike" dirty="0">
                <a:solidFill>
                  <a:schemeClr val="bg1"/>
                </a:solidFill>
                <a:effectLst/>
                <a:latin typeface="Barlow" panose="00000500000000000000" pitchFamily="2" charset="0"/>
              </a:rPr>
              <a:t> that adopt common standards, guidelines, and best practices.</a:t>
            </a:r>
          </a:p>
          <a:p>
            <a:pPr rtl="0" fontAlgn="base">
              <a:spcBef>
                <a:spcPts val="0"/>
              </a:spcBef>
              <a:spcAft>
                <a:spcPts val="0"/>
              </a:spcAft>
              <a:buFont typeface="Arial" panose="020B0604020202020204" pitchFamily="34" charset="0"/>
              <a:buChar char="•"/>
            </a:pPr>
            <a:endParaRPr lang="en-GB" sz="1600" b="1" i="0" u="none" strike="noStrike" dirty="0">
              <a:solidFill>
                <a:schemeClr val="bg1"/>
              </a:solidFill>
              <a:effectLst/>
              <a:latin typeface="Barlow" panose="00000500000000000000" pitchFamily="2" charset="0"/>
            </a:endParaRPr>
          </a:p>
          <a:p>
            <a:r>
              <a:rPr lang="en-GB" sz="1600" b="1" i="0" u="none" strike="noStrike" dirty="0">
                <a:solidFill>
                  <a:schemeClr val="bg1"/>
                </a:solidFill>
                <a:effectLst/>
                <a:latin typeface="Barlow" panose="00000500000000000000" pitchFamily="2" charset="0"/>
              </a:rPr>
              <a:t>Common standards, guidelines, and best practices</a:t>
            </a:r>
            <a:r>
              <a:rPr lang="en-GB" sz="1600" b="0" i="0" u="none" strike="noStrike" dirty="0">
                <a:solidFill>
                  <a:schemeClr val="bg1"/>
                </a:solidFill>
                <a:effectLst/>
                <a:latin typeface="Barlow" panose="00000500000000000000" pitchFamily="2" charset="0"/>
              </a:rPr>
              <a:t> will be co-created and adopted as an Extensible Quality Standard for Institutional Publishing (EQSIP).</a:t>
            </a:r>
            <a:endParaRPr lang="en-GB" sz="1600" dirty="0">
              <a:solidFill>
                <a:schemeClr val="bg1"/>
              </a:solidFill>
              <a:latin typeface="Barlow" panose="00000500000000000000" pitchFamily="2"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Research integrity</a:t>
            </a:r>
          </a:p>
        </p:txBody>
      </p:sp>
      <p:sp>
        <p:nvSpPr>
          <p:cNvPr id="3" name="Text Placeholder 2"/>
          <p:cNvSpPr>
            <a:spLocks noGrp="1"/>
          </p:cNvSpPr>
          <p:nvPr>
            <p:ph type="body" idx="1"/>
          </p:nvPr>
        </p:nvSpPr>
        <p:spPr>
          <a:xfrm>
            <a:off x="623400" y="1582875"/>
            <a:ext cx="8520600" cy="3416400"/>
          </a:xfrm>
        </p:spPr>
        <p:txBody>
          <a:bodyPr>
            <a:normAutofit fontScale="85000" lnSpcReduction="20000"/>
          </a:bodyPr>
          <a:lstStyle/>
          <a:p>
            <a:r>
              <a:rPr lang="en-US" b="1" dirty="0"/>
              <a:t>Compliance with generally accepted reporting guidelines </a:t>
            </a:r>
            <a:r>
              <a:rPr lang="en-US" dirty="0"/>
              <a:t>(</a:t>
            </a:r>
            <a:r>
              <a:rPr lang="en-US" dirty="0" err="1"/>
              <a:t>i.e</a:t>
            </a:r>
            <a:r>
              <a:rPr lang="en-US" dirty="0"/>
              <a:t> </a:t>
            </a:r>
            <a:r>
              <a:rPr lang="en-US" u="sng" dirty="0">
                <a:hlinkClick r:id="rId2"/>
              </a:rPr>
              <a:t>SRQR</a:t>
            </a:r>
            <a:r>
              <a:rPr lang="en-US" dirty="0"/>
              <a:t>, </a:t>
            </a:r>
            <a:r>
              <a:rPr lang="en-US" u="sng" dirty="0">
                <a:hlinkClick r:id="rId3"/>
              </a:rPr>
              <a:t>CONSORT</a:t>
            </a:r>
            <a:r>
              <a:rPr lang="en-US" dirty="0"/>
              <a:t>, </a:t>
            </a:r>
            <a:r>
              <a:rPr lang="en-US" u="sng" dirty="0">
                <a:hlinkClick r:id="rId4"/>
              </a:rPr>
              <a:t>PRISMA</a:t>
            </a:r>
            <a:r>
              <a:rPr lang="en-US" dirty="0"/>
              <a:t>)  </a:t>
            </a:r>
          </a:p>
          <a:p>
            <a:pPr lvl="0"/>
            <a:r>
              <a:rPr lang="en-US" b="1" dirty="0"/>
              <a:t>Describe the standards or codes of ethics</a:t>
            </a:r>
            <a:r>
              <a:rPr lang="en-US" dirty="0"/>
              <a:t> you use, which may be international, institutional or your own.</a:t>
            </a:r>
          </a:p>
          <a:p>
            <a:pPr lvl="0"/>
            <a:r>
              <a:rPr lang="en-US" b="1" dirty="0"/>
              <a:t>Ethical oversight </a:t>
            </a:r>
            <a:r>
              <a:rPr lang="en-US" dirty="0"/>
              <a:t>should include, but should not be limited to, policies on consent to publication, publication on vulnerable populations, ethical conduct of research using animals, ethical conduct of research using human subjects, preregistration of the study, handling confidential data and ethical business/marketing practices.</a:t>
            </a:r>
          </a:p>
          <a:p>
            <a:pPr lvl="0"/>
            <a:r>
              <a:rPr lang="en-US" b="1" dirty="0"/>
              <a:t>Research integrity control procedures </a:t>
            </a:r>
            <a:r>
              <a:rPr lang="en-US" dirty="0"/>
              <a:t>("similarity checks", checks for falsification and fabrication of data, image manipulation, etc.) should be in place, and responsible reporting guidelines should be provided to authors to enable reproducibility, replicability and repeatability of the published research results. Editors and an organization are responsible for ensuring the integrity of the scholarly literature in their publications and should ensure they outline their policies and procedures for handling such issues when they arise. These issues include plagiarism, citation manipulation, and data falsification/fabrication, among others.</a:t>
            </a:r>
          </a:p>
        </p:txBody>
      </p:sp>
    </p:spTree>
    <p:extLst>
      <p:ext uri="{BB962C8B-B14F-4D97-AF65-F5344CB8AC3E}">
        <p14:creationId xmlns:p14="http://schemas.microsoft.com/office/powerpoint/2010/main" val="12567691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Research integrity (2)</a:t>
            </a:r>
          </a:p>
        </p:txBody>
      </p:sp>
      <p:sp>
        <p:nvSpPr>
          <p:cNvPr id="3" name="Text Placeholder 2"/>
          <p:cNvSpPr>
            <a:spLocks noGrp="1"/>
          </p:cNvSpPr>
          <p:nvPr>
            <p:ph type="body" idx="1"/>
          </p:nvPr>
        </p:nvSpPr>
        <p:spPr>
          <a:xfrm>
            <a:off x="623400" y="1582875"/>
            <a:ext cx="8520600" cy="3416400"/>
          </a:xfrm>
        </p:spPr>
        <p:txBody>
          <a:bodyPr>
            <a:normAutofit fontScale="92500" lnSpcReduction="20000"/>
          </a:bodyPr>
          <a:lstStyle/>
          <a:p>
            <a:pPr lvl="0"/>
            <a:r>
              <a:rPr lang="en-US" b="1" dirty="0"/>
              <a:t>Authors, reviewers and editorial staff are required to provide transparent declarations of conflict of interests</a:t>
            </a:r>
            <a:r>
              <a:rPr lang="en-US" dirty="0"/>
              <a:t>, and editorial staff should ensure that conflicts of interests are handled adequately, following journal policies and guidelines and </a:t>
            </a:r>
            <a:r>
              <a:rPr lang="en-US" dirty="0" err="1"/>
              <a:t>standardised</a:t>
            </a:r>
            <a:r>
              <a:rPr lang="en-US" dirty="0"/>
              <a:t> procedures, such as correction or retraction of papers, sanctioning of researchers who engage in misconduct, and appropriate steps towards prevention in the future. </a:t>
            </a:r>
          </a:p>
          <a:p>
            <a:pPr lvl="0"/>
            <a:r>
              <a:rPr lang="en-US" b="1" dirty="0"/>
              <a:t>Editors have a responsibility to maintain the integrity of the literature by publishing errata or corrections </a:t>
            </a:r>
            <a:r>
              <a:rPr lang="en-US" dirty="0"/>
              <a:t>identifying anything of significance, retractions, and expressions of concern as quickly as possible; and consider publication versioning, with a clear description of what has been changed.</a:t>
            </a:r>
          </a:p>
          <a:p>
            <a:pPr lvl="0"/>
            <a:r>
              <a:rPr lang="en-US" dirty="0"/>
              <a:t>Guidelines to help authors, editors, and reviewers </a:t>
            </a:r>
            <a:r>
              <a:rPr lang="en-US" dirty="0" err="1"/>
              <a:t>recognise</a:t>
            </a:r>
            <a:r>
              <a:rPr lang="en-US" dirty="0"/>
              <a:t> the use of language and images that are inclusive and culturally sensitive (e.g. following the </a:t>
            </a:r>
            <a:r>
              <a:rPr lang="en-US" u="sng" dirty="0">
                <a:hlinkClick r:id="rId2"/>
              </a:rPr>
              <a:t>Guidelines on Inclusive Language and Images in Scholarly Communication</a:t>
            </a:r>
            <a:r>
              <a:rPr lang="en-US" dirty="0"/>
              <a:t>)</a:t>
            </a:r>
          </a:p>
          <a:p>
            <a:pPr lvl="0"/>
            <a:endParaRPr lang="en-US" dirty="0"/>
          </a:p>
        </p:txBody>
      </p:sp>
    </p:spTree>
    <p:extLst>
      <p:ext uri="{BB962C8B-B14F-4D97-AF65-F5344CB8AC3E}">
        <p14:creationId xmlns:p14="http://schemas.microsoft.com/office/powerpoint/2010/main" val="13699246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Thank you! </a:t>
            </a:r>
            <a:br>
              <a:rPr lang="en-US" dirty="0"/>
            </a:br>
            <a:r>
              <a:rPr lang="en-US" dirty="0"/>
              <a:t>Questions?</a:t>
            </a:r>
          </a:p>
        </p:txBody>
      </p:sp>
      <p:sp>
        <p:nvSpPr>
          <p:cNvPr id="5" name="Subtitle 4"/>
          <p:cNvSpPr>
            <a:spLocks noGrp="1"/>
          </p:cNvSpPr>
          <p:nvPr>
            <p:ph type="subTitle" idx="1"/>
          </p:nvPr>
        </p:nvSpPr>
        <p:spPr/>
        <p:txBody>
          <a:bodyPr>
            <a:normAutofit/>
          </a:bodyPr>
          <a:lstStyle/>
          <a:p>
            <a:r>
              <a:rPr lang="en-US" dirty="0"/>
              <a:t>iryna.kuchma@eifl.net </a:t>
            </a:r>
          </a:p>
        </p:txBody>
      </p:sp>
    </p:spTree>
    <p:extLst>
      <p:ext uri="{BB962C8B-B14F-4D97-AF65-F5344CB8AC3E}">
        <p14:creationId xmlns:p14="http://schemas.microsoft.com/office/powerpoint/2010/main" val="3282964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0" y="379606"/>
            <a:ext cx="9144000" cy="4191000"/>
          </a:xfrm>
          <a:prstGeom prst="rect">
            <a:avLst/>
          </a:prstGeom>
        </p:spPr>
      </p:pic>
      <p:sp>
        <p:nvSpPr>
          <p:cNvPr id="5" name="Rectangle 4"/>
          <p:cNvSpPr/>
          <p:nvPr/>
        </p:nvSpPr>
        <p:spPr>
          <a:xfrm>
            <a:off x="416101" y="4614746"/>
            <a:ext cx="3395481" cy="307777"/>
          </a:xfrm>
          <a:prstGeom prst="rect">
            <a:avLst/>
          </a:prstGeom>
        </p:spPr>
        <p:txBody>
          <a:bodyPr wrap="none">
            <a:spAutoFit/>
          </a:bodyPr>
          <a:lstStyle/>
          <a:p>
            <a:r>
              <a:rPr lang="en-US" dirty="0">
                <a:solidFill>
                  <a:srgbClr val="333333"/>
                </a:solidFill>
                <a:latin typeface="Roboto"/>
                <a:hlinkClick r:id="rId3"/>
              </a:rPr>
              <a:t>https://doi.org/10.5281/zenodo.7923916</a:t>
            </a:r>
            <a:r>
              <a:rPr lang="en-US" dirty="0">
                <a:solidFill>
                  <a:srgbClr val="333333"/>
                </a:solidFill>
                <a:latin typeface="Roboto"/>
              </a:rPr>
              <a:t> </a:t>
            </a:r>
            <a:endParaRPr lang="en-US" dirty="0"/>
          </a:p>
        </p:txBody>
      </p:sp>
    </p:spTree>
    <p:extLst>
      <p:ext uri="{BB962C8B-B14F-4D97-AF65-F5344CB8AC3E}">
        <p14:creationId xmlns:p14="http://schemas.microsoft.com/office/powerpoint/2010/main" val="253581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8"/>
          <p:cNvSpPr txBox="1">
            <a:spLocks noGrp="1"/>
          </p:cNvSpPr>
          <p:nvPr>
            <p:ph type="ctrTitle"/>
          </p:nvPr>
        </p:nvSpPr>
        <p:spPr>
          <a:xfrm>
            <a:off x="-184484" y="3272588"/>
            <a:ext cx="9512968" cy="1387108"/>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4600"/>
              <a:buNone/>
            </a:pPr>
            <a:r>
              <a:rPr lang="en-GB" dirty="0"/>
              <a:t>  </a:t>
            </a:r>
            <a:endParaRPr dirty="0"/>
          </a:p>
        </p:txBody>
      </p:sp>
      <p:sp>
        <p:nvSpPr>
          <p:cNvPr id="3" name="Rectangle 1"/>
          <p:cNvSpPr>
            <a:spLocks noChangeArrowheads="1"/>
          </p:cNvSpPr>
          <p:nvPr/>
        </p:nvSpPr>
        <p:spPr bwMode="auto">
          <a:xfrm>
            <a:off x="1196897" y="4839629"/>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3"/>
              </a:rPr>
              <a:t>https://doi.org/10.5281/zenodo.7859172</a:t>
            </a:r>
            <a:r>
              <a:rPr kumimoji="0" lang="en-US" altLang="en-US" sz="1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p:cNvPicPr>
            <a:picLocks noChangeAspect="1"/>
          </p:cNvPicPr>
          <p:nvPr/>
        </p:nvPicPr>
        <p:blipFill>
          <a:blip r:embed="rId4"/>
          <a:stretch>
            <a:fillRect/>
          </a:stretch>
        </p:blipFill>
        <p:spPr>
          <a:xfrm>
            <a:off x="0" y="476250"/>
            <a:ext cx="9144000" cy="4191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Funding: Transparency and conflict of interest policies</a:t>
            </a:r>
            <a:br>
              <a:rPr lang="en-US" dirty="0"/>
            </a:br>
            <a:endParaRPr lang="en-US" dirty="0"/>
          </a:p>
        </p:txBody>
      </p:sp>
      <p:sp>
        <p:nvSpPr>
          <p:cNvPr id="5" name="Text Placeholder 4"/>
          <p:cNvSpPr>
            <a:spLocks noGrp="1"/>
          </p:cNvSpPr>
          <p:nvPr>
            <p:ph type="body" idx="1"/>
          </p:nvPr>
        </p:nvSpPr>
        <p:spPr>
          <a:xfrm>
            <a:off x="635700" y="1582875"/>
            <a:ext cx="8520600" cy="3416400"/>
          </a:xfrm>
        </p:spPr>
        <p:txBody>
          <a:bodyPr>
            <a:normAutofit/>
          </a:bodyPr>
          <a:lstStyle/>
          <a:p>
            <a:pPr marL="114300" indent="0">
              <a:buNone/>
            </a:pPr>
            <a:r>
              <a:rPr lang="en-US" b="1" dirty="0"/>
              <a:t>Having a</a:t>
            </a:r>
            <a:r>
              <a:rPr lang="en-US" dirty="0"/>
              <a:t> </a:t>
            </a:r>
            <a:r>
              <a:rPr lang="en-US" b="1" dirty="0"/>
              <a:t>clear OA policy </a:t>
            </a:r>
            <a:r>
              <a:rPr lang="en-US" dirty="0"/>
              <a:t>that covers the OA business model and compliance with funders and institutional OA policies (if they exist); </a:t>
            </a:r>
            <a:r>
              <a:rPr lang="en-US" b="1" dirty="0"/>
              <a:t>and indicating on the publication homepage its funding sources</a:t>
            </a:r>
            <a:r>
              <a:rPr lang="en-US" dirty="0"/>
              <a:t>, in case it receives funds from outside the publishing institution, are among the current good practices </a:t>
            </a:r>
            <a:r>
              <a:rPr lang="en-US" dirty="0" err="1"/>
              <a:t>analysed</a:t>
            </a:r>
            <a:r>
              <a:rPr lang="en-US" dirty="0"/>
              <a:t>. </a:t>
            </a:r>
          </a:p>
          <a:p>
            <a:r>
              <a:rPr lang="en-US" dirty="0"/>
              <a:t>You should be transparent about your types of revenue streams. When you are recipients of commercial sponsorships, this should be clearly indicated (i.e., to preempt relevant questions about the objectivity of the published content). The same principle applies to the funding of special and thematic issues and supplements: journal and supplement editors must not accept personal </a:t>
            </a:r>
            <a:r>
              <a:rPr lang="en-US" dirty="0" err="1"/>
              <a:t>favours</a:t>
            </a:r>
            <a:r>
              <a:rPr lang="en-US" dirty="0"/>
              <a:t> or direct remuneration from sponsors of such special issues and supplements. </a:t>
            </a:r>
          </a:p>
          <a:p>
            <a:pPr marL="114300" indent="0">
              <a:buNone/>
            </a:pPr>
            <a:endParaRPr lang="en-US" dirty="0"/>
          </a:p>
        </p:txBody>
      </p:sp>
    </p:spTree>
    <p:extLst>
      <p:ext uri="{BB962C8B-B14F-4D97-AF65-F5344CB8AC3E}">
        <p14:creationId xmlns:p14="http://schemas.microsoft.com/office/powerpoint/2010/main" val="1368341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Funding: Transparency and conflict of interest policies (2)</a:t>
            </a:r>
            <a:br>
              <a:rPr lang="en-US" dirty="0"/>
            </a:br>
            <a:endParaRPr lang="en-US" dirty="0"/>
          </a:p>
        </p:txBody>
      </p:sp>
      <p:sp>
        <p:nvSpPr>
          <p:cNvPr id="5" name="Text Placeholder 4"/>
          <p:cNvSpPr>
            <a:spLocks noGrp="1"/>
          </p:cNvSpPr>
          <p:nvPr>
            <p:ph type="body" idx="1"/>
          </p:nvPr>
        </p:nvSpPr>
        <p:spPr>
          <a:xfrm>
            <a:off x="635700" y="1582875"/>
            <a:ext cx="8520600" cy="3416400"/>
          </a:xfrm>
        </p:spPr>
        <p:txBody>
          <a:bodyPr>
            <a:normAutofit fontScale="92500" lnSpcReduction="20000"/>
          </a:bodyPr>
          <a:lstStyle/>
          <a:p>
            <a:r>
              <a:rPr lang="en-US" dirty="0"/>
              <a:t>A </a:t>
            </a:r>
            <a:r>
              <a:rPr lang="en-US" b="1" dirty="0"/>
              <a:t>consistent workflow allowing authors, editors and reviewers to disclose financial conflicts of interest</a:t>
            </a:r>
            <a:r>
              <a:rPr lang="en-US" dirty="0"/>
              <a:t> (in the Conflict of Interest statement and in the metadata) and </a:t>
            </a:r>
            <a:r>
              <a:rPr lang="en-US" b="1" dirty="0"/>
              <a:t>disclose all sources of funding</a:t>
            </a:r>
            <a:r>
              <a:rPr lang="en-US" dirty="0"/>
              <a:t> (in the Funding acknowledgments/statements and in the metadata).  </a:t>
            </a:r>
          </a:p>
          <a:p>
            <a:r>
              <a:rPr lang="en-US" b="1" dirty="0"/>
              <a:t>Submission and publication should not be conditional in any way on the payment of a fee from the author or their employing institution</a:t>
            </a:r>
            <a:r>
              <a:rPr lang="en-US" dirty="0"/>
              <a:t>, or on membership of an institution or society. </a:t>
            </a:r>
          </a:p>
          <a:p>
            <a:r>
              <a:rPr lang="en-US" b="1" dirty="0"/>
              <a:t>Business models or revenue sources </a:t>
            </a:r>
            <a:r>
              <a:rPr lang="en-US" dirty="0"/>
              <a:t>(for example, reprint income, supplements, special issues, sponsorships) </a:t>
            </a:r>
            <a:r>
              <a:rPr lang="en-US" b="1" dirty="0"/>
              <a:t>should not influence editorial decision making</a:t>
            </a:r>
            <a:r>
              <a:rPr lang="en-US" dirty="0"/>
              <a:t>. Editors-in-chief should have the final say in decisions about which advertisements or sponsored content, including supplements, the publication will and will not carry, and they should have the final say concerning the use of the publication brand and on overall policy regarding the commercial use of content. </a:t>
            </a:r>
          </a:p>
          <a:p>
            <a:pPr marL="114300" indent="0">
              <a:buNone/>
            </a:pPr>
            <a:endParaRPr lang="en-US" dirty="0"/>
          </a:p>
        </p:txBody>
      </p:sp>
    </p:spTree>
    <p:extLst>
      <p:ext uri="{BB962C8B-B14F-4D97-AF65-F5344CB8AC3E}">
        <p14:creationId xmlns:p14="http://schemas.microsoft.com/office/powerpoint/2010/main" val="2539020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Funding: Transparency and conflict of interest policies (3)</a:t>
            </a:r>
            <a:br>
              <a:rPr lang="en-US" dirty="0"/>
            </a:br>
            <a:endParaRPr lang="en-US" dirty="0"/>
          </a:p>
        </p:txBody>
      </p:sp>
      <p:sp>
        <p:nvSpPr>
          <p:cNvPr id="5" name="Text Placeholder 4"/>
          <p:cNvSpPr>
            <a:spLocks noGrp="1"/>
          </p:cNvSpPr>
          <p:nvPr>
            <p:ph type="body" idx="1"/>
          </p:nvPr>
        </p:nvSpPr>
        <p:spPr>
          <a:xfrm>
            <a:off x="710041" y="1669486"/>
            <a:ext cx="8520600" cy="3416400"/>
          </a:xfrm>
        </p:spPr>
        <p:txBody>
          <a:bodyPr>
            <a:normAutofit/>
          </a:bodyPr>
          <a:lstStyle/>
          <a:p>
            <a:r>
              <a:rPr lang="en-US" dirty="0"/>
              <a:t>Formal, explicit, written policies for advertising in both print and digital versions. </a:t>
            </a:r>
          </a:p>
          <a:p>
            <a:r>
              <a:rPr lang="en-US" dirty="0"/>
              <a:t>Paid editions, such as a print on demand edition, should appear simultaneously or follow the OA version; and the OA version should be made available on the publication service's website, if applicable, together with printed versions made available for a fee. </a:t>
            </a:r>
          </a:p>
          <a:p>
            <a:r>
              <a:rPr lang="en-US" b="1" dirty="0"/>
              <a:t>Non-profit and collaborative publishing models which preferably do not involve Article Processing Charges (APCs) or Book Processing Charges (BPCs)</a:t>
            </a:r>
            <a:endParaRPr lang="en-US" dirty="0"/>
          </a:p>
        </p:txBody>
      </p:sp>
    </p:spTree>
    <p:extLst>
      <p:ext uri="{BB962C8B-B14F-4D97-AF65-F5344CB8AC3E}">
        <p14:creationId xmlns:p14="http://schemas.microsoft.com/office/powerpoint/2010/main" val="3293962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Transparent ownership structure, community governance</a:t>
            </a:r>
            <a:br>
              <a:rPr lang="en-US" dirty="0"/>
            </a:br>
            <a:br>
              <a:rPr lang="en-US" dirty="0"/>
            </a:br>
            <a:endParaRPr lang="en-US" dirty="0"/>
          </a:p>
        </p:txBody>
      </p:sp>
      <p:sp>
        <p:nvSpPr>
          <p:cNvPr id="3" name="Text Placeholder 2"/>
          <p:cNvSpPr>
            <a:spLocks noGrp="1"/>
          </p:cNvSpPr>
          <p:nvPr>
            <p:ph type="body" idx="1"/>
          </p:nvPr>
        </p:nvSpPr>
        <p:spPr>
          <a:xfrm>
            <a:off x="702607" y="1582875"/>
            <a:ext cx="8520600" cy="3416400"/>
          </a:xfrm>
        </p:spPr>
        <p:txBody>
          <a:bodyPr>
            <a:normAutofit fontScale="92500" lnSpcReduction="20000"/>
          </a:bodyPr>
          <a:lstStyle/>
          <a:p>
            <a:r>
              <a:rPr lang="en-US" b="1" dirty="0"/>
              <a:t>A controlling scholarly organization, not a commercial publisher, should own the journal title</a:t>
            </a:r>
            <a:r>
              <a:rPr lang="en-US" dirty="0"/>
              <a:t>, so that a change of the service provider can be achieved without changing the title. Be careful when entering into different contracts in order not to lose control over the journal title.</a:t>
            </a:r>
          </a:p>
          <a:p>
            <a:r>
              <a:rPr lang="en-US" b="1" dirty="0"/>
              <a:t>Information about the ownership and management should be clearly indicated on the website</a:t>
            </a:r>
            <a:r>
              <a:rPr lang="en-US" dirty="0"/>
              <a:t>, i.e. “the publisher name must be clearly defined, and a verifiable, physical address (not P.O. Box) for the publisher’s business offices must be provided. If there is a society affiliation or ownership, this should be stated, and verifiable contact information must be provided.” (‘Web of Science Journal Evaluation Process and Selection Criteria’ 2022); “clear definition of governance institutions, their objectives, relationships and ways of functioning” (‘Exemplarity Criteria for Funding from the National Open Science Fund through Platforms, Infrastructures and Editorial Content’ 2019). </a:t>
            </a:r>
          </a:p>
          <a:p>
            <a:endParaRPr lang="en-US" dirty="0"/>
          </a:p>
          <a:p>
            <a:endParaRPr lang="en-US" dirty="0"/>
          </a:p>
        </p:txBody>
      </p:sp>
    </p:spTree>
    <p:extLst>
      <p:ext uri="{BB962C8B-B14F-4D97-AF65-F5344CB8AC3E}">
        <p14:creationId xmlns:p14="http://schemas.microsoft.com/office/powerpoint/2010/main" val="2413047203"/>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667</TotalTime>
  <Words>3645</Words>
  <Application>Microsoft Macintosh PowerPoint</Application>
  <PresentationFormat>On-screen Show (16:9)</PresentationFormat>
  <Paragraphs>106</Paragraphs>
  <Slides>32</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Roboto</vt:lpstr>
      <vt:lpstr>Barlow</vt:lpstr>
      <vt:lpstr>Simple Light</vt:lpstr>
      <vt:lpstr>Quality and best practice in OA journal publishing </vt:lpstr>
      <vt:lpstr>Overview</vt:lpstr>
      <vt:lpstr>Project Objectives</vt:lpstr>
      <vt:lpstr>PowerPoint Presentation</vt:lpstr>
      <vt:lpstr>  </vt:lpstr>
      <vt:lpstr>Funding: Transparency and conflict of interest policies </vt:lpstr>
      <vt:lpstr>Funding: Transparency and conflict of interest policies (2) </vt:lpstr>
      <vt:lpstr>Funding: Transparency and conflict of interest policies (3) </vt:lpstr>
      <vt:lpstr>Transparent ownership structure, community governance  </vt:lpstr>
      <vt:lpstr>Direct lines of communication</vt:lpstr>
      <vt:lpstr>Community governance</vt:lpstr>
      <vt:lpstr>Editorial freedom </vt:lpstr>
      <vt:lpstr>Content ownership  </vt:lpstr>
      <vt:lpstr>Open science practices </vt:lpstr>
      <vt:lpstr>Research data sharing and data availability policies </vt:lpstr>
      <vt:lpstr>Open peer review </vt:lpstr>
      <vt:lpstr>Preprints  </vt:lpstr>
      <vt:lpstr>Publication and sharing of negative scientific results </vt:lpstr>
      <vt:lpstr>Research protocols and methods sharing and publishing  </vt:lpstr>
      <vt:lpstr>Open citations, open abstracts, open metadata </vt:lpstr>
      <vt:lpstr>TOP guidelines (Transparency and Openness Promotion) </vt:lpstr>
      <vt:lpstr>Incentives and rewards </vt:lpstr>
      <vt:lpstr>Editorial quality, editorial management</vt:lpstr>
      <vt:lpstr>Editorial quality, editorial management (2)</vt:lpstr>
      <vt:lpstr>A policy regarding chatbots</vt:lpstr>
      <vt:lpstr>Editorial quality, editorial management (3)</vt:lpstr>
      <vt:lpstr>Rigorous, timely, transparent and ongoing peer review  </vt:lpstr>
      <vt:lpstr>Rigorous, timely, transparent and ongoing peer review (2)  </vt:lpstr>
      <vt:lpstr>Rigorous, timely, transparent and ongoing peer review (3)  </vt:lpstr>
      <vt:lpstr>Research integrity</vt:lpstr>
      <vt:lpstr>Research integrity (2)</vt:lpstr>
      <vt:lpstr>Thank you!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SURVEY-A-THON</dc:title>
  <dc:creator>Oliver Blake</dc:creator>
  <cp:lastModifiedBy>Jean Fairbairn</cp:lastModifiedBy>
  <cp:revision>28</cp:revision>
  <dcterms:modified xsi:type="dcterms:W3CDTF">2023-06-26T10:49:17Z</dcterms:modified>
</cp:coreProperties>
</file>