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69" r:id="rId4"/>
    <p:sldId id="264" r:id="rId5"/>
    <p:sldId id="361" r:id="rId6"/>
    <p:sldId id="370" r:id="rId7"/>
    <p:sldId id="336" r:id="rId8"/>
    <p:sldId id="374" r:id="rId9"/>
    <p:sldId id="375" r:id="rId10"/>
    <p:sldId id="359" r:id="rId11"/>
    <p:sldId id="362" r:id="rId12"/>
    <p:sldId id="363" r:id="rId13"/>
    <p:sldId id="376" r:id="rId14"/>
    <p:sldId id="368" r:id="rId15"/>
    <p:sldId id="367" r:id="rId16"/>
    <p:sldId id="377" r:id="rId17"/>
    <p:sldId id="354" r:id="rId18"/>
    <p:sldId id="378" r:id="rId19"/>
    <p:sldId id="351" r:id="rId20"/>
    <p:sldId id="340" r:id="rId21"/>
    <p:sldId id="379" r:id="rId22"/>
    <p:sldId id="342" r:id="rId23"/>
    <p:sldId id="355" r:id="rId24"/>
    <p:sldId id="380" r:id="rId25"/>
    <p:sldId id="279" r:id="rId26"/>
    <p:sldId id="371" r:id="rId27"/>
    <p:sldId id="372" r:id="rId28"/>
    <p:sldId id="316" r:id="rId29"/>
    <p:sldId id="334" r:id="rId30"/>
    <p:sldId id="295" r:id="rId31"/>
    <p:sldId id="262" r:id="rId32"/>
    <p:sldId id="297" r:id="rId33"/>
    <p:sldId id="283" r:id="rId34"/>
    <p:sldId id="373" r:id="rId35"/>
    <p:sldId id="344" r:id="rId36"/>
    <p:sldId id="346" r:id="rId37"/>
    <p:sldId id="300" r:id="rId38"/>
    <p:sldId id="326" r:id="rId3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D040AA9-C787-4C75-B595-1CEE1672F659}">
          <p14:sldIdLst>
            <p14:sldId id="256"/>
            <p14:sldId id="257"/>
            <p14:sldId id="369"/>
            <p14:sldId id="264"/>
            <p14:sldId id="361"/>
            <p14:sldId id="370"/>
            <p14:sldId id="336"/>
            <p14:sldId id="374"/>
            <p14:sldId id="375"/>
            <p14:sldId id="359"/>
            <p14:sldId id="362"/>
            <p14:sldId id="363"/>
            <p14:sldId id="376"/>
            <p14:sldId id="368"/>
            <p14:sldId id="367"/>
            <p14:sldId id="377"/>
            <p14:sldId id="354"/>
            <p14:sldId id="378"/>
            <p14:sldId id="351"/>
            <p14:sldId id="340"/>
            <p14:sldId id="379"/>
            <p14:sldId id="342"/>
            <p14:sldId id="355"/>
            <p14:sldId id="380"/>
            <p14:sldId id="279"/>
            <p14:sldId id="371"/>
            <p14:sldId id="372"/>
            <p14:sldId id="316"/>
            <p14:sldId id="334"/>
            <p14:sldId id="295"/>
            <p14:sldId id="262"/>
            <p14:sldId id="297"/>
            <p14:sldId id="283"/>
            <p14:sldId id="373"/>
            <p14:sldId id="344"/>
            <p14:sldId id="346"/>
            <p14:sldId id="300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5A"/>
    <a:srgbClr val="113150"/>
    <a:srgbClr val="EDEDDF"/>
    <a:srgbClr val="E3E3CF"/>
    <a:srgbClr val="D4D3B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8" autoAdjust="0"/>
    <p:restoredTop sz="99212" autoAdjust="0"/>
  </p:normalViewPr>
  <p:slideViewPr>
    <p:cSldViewPr>
      <p:cViewPr>
        <p:scale>
          <a:sx n="80" d="100"/>
          <a:sy n="80" d="100"/>
        </p:scale>
        <p:origin x="-1440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611" y="-91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FEBDE1-FAB6-46A0-B319-C7FC868C414F}" type="datetimeFigureOut">
              <a:rPr lang="en-US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A781FF-9CA9-4478-AA5B-D21CC6E22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7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C9030A-BD1A-4C2A-AC09-507ACBC20A27}" type="datetimeFigureOut">
              <a:rPr lang="en-US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6" tIns="46478" rIns="92956" bIns="4647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202AB6-F73B-4BF3-A0C0-F21E33598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33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137E2-E663-4BC2-A3E1-63589E594E3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71050-83C3-43BA-B173-67F88A8E576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71050-83C3-43BA-B173-67F88A8E576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71050-83C3-43BA-B173-67F88A8E576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7DFDB-4219-4727-8728-2BED4AC9A5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2EAAD-4487-40A3-83F2-7126917AFF4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6A761-2CF0-4148-A3C0-997211F908E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1FED5-BA7C-40AA-9886-C17F2403F2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ECCA2D-6C22-4993-B3E2-AB976B7C6B1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D33C4-07FB-4ADC-8DA8-082BCB1A193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9E032-3FD9-4D6B-8294-E884119BEF2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6845A-3022-4FDE-904A-EABCC1CFCC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683064-4B6B-4A4C-B86A-0C556A5817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6845A-3022-4FDE-904A-EABCC1CFCC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6845A-3022-4FDE-904A-EABCC1CFCC9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16963-84E8-41A7-869E-7209FC71F6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16963-84E8-41A7-869E-7209FC71F6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E15AA-AD74-4457-8133-6D912A394A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0D7D3F4-D93A-4DC1-8E7A-BE9DD5884DBE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B14553-3CF1-46DB-B39D-94637A5A22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A60506-2EFA-429C-891E-5C5BF9D77D7C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B9487A-1771-438C-90E5-E457C79CD7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E4FAC4-6BE3-4ACA-8378-B5C3B21FA2F1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089C88-3255-4811-A05F-5E57CBDF62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F66187-99DA-41EB-A50C-E6B4F4393A5C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09AC81-253F-475E-A0D7-61528C426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4A700-A7DE-4377-9A7A-DE5C389C327B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D6A488-5FFD-4B5B-B445-F8497481DB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F40560-F369-4ED2-8872-A2A624EC71DA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66328-7AB2-4FDB-BC06-13CA7A365F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C8F95B-2571-4F4D-9F06-3144C2CDE357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D99F20-663D-42FC-968E-3AE51166EA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D7A4BD-06B1-4166-AD62-8FDFC8FEE431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2CD60C-13E0-4799-8EAA-2603F1ECA9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358ED45-FA68-463E-B459-FF28E10B6899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DFAD48-51C2-4E9F-B5C9-566D4012A0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5EE6B9E-8E39-43D4-9517-CB788E184DF3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9F8BCB-0D8B-49B5-A9C5-B86D054BEB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D250E6-C211-47C2-965F-17A99C3CC95B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E6D3E35-E665-4A72-862D-0E831D45B6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AFE43B-F43C-4299-AD73-F20E49208D7B}" type="datetimeFigureOut">
              <a:rPr lang="en-US" smtClean="0"/>
              <a:pPr>
                <a:defRPr/>
              </a:pPr>
              <a:t>10/12/2015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CCF9A1-012F-406A-BCB3-66DAFC7D82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Law_repor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inonline.org/HOL/Welcome" TargetMode="Externa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inonline.org/HOL/Welcom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inonline.org/HOL/LuceneSearch?terms=%22cyber+bully%22&amp;collection=all&amp;searchtype=advanced&amp;typea=text&amp;tabfrom=&amp;submit=Go&amp;all=true" TargetMode="Externa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inonline.org/HOL/Welcome" TargetMode="Externa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einonline.org/HOL/LuceneSearch?terms=%22refugee+policy%22&amp;collection=all&amp;searchtype=advanced&amp;typea=text&amp;tabfrom=&amp;submit=Go&amp;all=true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einonline.org/HOL/Page?men_tab=srchresults&amp;handle=hein.journals/revicos16&amp;size=2&amp;id=202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heinonline.org/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heinonline.org/HOL/Index?index=peggyfltp&amp;collection=peggy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marmion@wshein.com" TargetMode="External"/><Relationship Id="rId4" Type="http://schemas.openxmlformats.org/officeDocument/2006/relationships/hyperlink" Target="http://heinonline.org/" TargetMode="External"/><Relationship Id="rId5" Type="http://schemas.openxmlformats.org/officeDocument/2006/relationships/hyperlink" Target="http://help.heinonlin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7315200" cy="1199704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Roxanne Marmion, Sales Representative</a:t>
            </a:r>
          </a:p>
        </p:txBody>
      </p:sp>
      <p:pic>
        <p:nvPicPr>
          <p:cNvPr id="10" name="Picture 8" descr="HOL_Full_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3272"/>
            <a:ext cx="4537075" cy="150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International Law </a:t>
            </a:r>
          </a:p>
          <a:p>
            <a:pPr lvl="1"/>
            <a:r>
              <a:rPr lang="en-US" dirty="0" smtClean="0"/>
              <a:t>Includes publications dating back to 1690 on subjects such as War &amp; Peace, International Arbitration, Law of the Sea and Nuremberg Trials </a:t>
            </a:r>
          </a:p>
          <a:p>
            <a:pPr lvl="1"/>
            <a:r>
              <a:rPr lang="en-US" dirty="0" smtClean="0"/>
              <a:t>Publications include classic books, significant serials, plus much more </a:t>
            </a:r>
          </a:p>
          <a:p>
            <a:r>
              <a:rPr lang="en-US" dirty="0"/>
              <a:t>English Reports Full Reprint (1220 – 1867)</a:t>
            </a:r>
          </a:p>
          <a:p>
            <a:pPr lvl="1"/>
            <a:r>
              <a:rPr lang="en-US" dirty="0"/>
              <a:t>Delivers exact page images of the original bound reprint edition, containing more than 100,000 cases, together with the Indexes and Book of Charts. 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HeinOnline </a:t>
            </a:r>
            <a:r>
              <a:rPr lang="en-US" dirty="0"/>
              <a:t>Core Collection EIFL</a:t>
            </a:r>
          </a:p>
        </p:txBody>
      </p:sp>
    </p:spTree>
    <p:extLst>
      <p:ext uri="{BB962C8B-B14F-4D97-AF65-F5344CB8AC3E}">
        <p14:creationId xmlns:p14="http://schemas.microsoft.com/office/powerpoint/2010/main" val="10490059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smtClean="0"/>
              <a:t>United States Statutes at Large </a:t>
            </a:r>
          </a:p>
          <a:p>
            <a:pPr lvl="1"/>
            <a:r>
              <a:rPr lang="en-US" sz="8000" dirty="0" smtClean="0"/>
              <a:t>The official source for both public and private laws passed during a session of congress </a:t>
            </a:r>
          </a:p>
          <a:p>
            <a:pPr lvl="1"/>
            <a:r>
              <a:rPr lang="en-US" sz="8000" dirty="0" smtClean="0"/>
              <a:t>Also includes concurrent resolutions, reorganization plans, proposed ratified amendments to the Constitution, and proclamations by the President   </a:t>
            </a:r>
          </a:p>
          <a:p>
            <a:r>
              <a:rPr lang="en-US" sz="8800" dirty="0" smtClean="0"/>
              <a:t>United States Code </a:t>
            </a:r>
          </a:p>
          <a:p>
            <a:pPr lvl="1"/>
            <a:r>
              <a:rPr lang="en-US" sz="8000" dirty="0" smtClean="0"/>
              <a:t>Contains the current laws of the United States</a:t>
            </a:r>
          </a:p>
          <a:p>
            <a:pPr lvl="1"/>
            <a:r>
              <a:rPr lang="en-US" sz="8000" dirty="0" smtClean="0"/>
              <a:t>Organized by subject into 53 titles </a:t>
            </a:r>
          </a:p>
          <a:p>
            <a:pPr lvl="1"/>
            <a:r>
              <a:rPr lang="en-US" sz="8000" dirty="0" smtClean="0"/>
              <a:t>Published every 6 years with yearly supplements published between official volumes </a:t>
            </a:r>
          </a:p>
          <a:p>
            <a:r>
              <a:rPr lang="en-US" sz="8800" dirty="0"/>
              <a:t>United States Supreme Court Library </a:t>
            </a:r>
          </a:p>
          <a:p>
            <a:pPr lvl="1"/>
            <a:r>
              <a:rPr lang="en-US" sz="8000" dirty="0"/>
              <a:t>Including the United States Reports</a:t>
            </a:r>
            <a:r>
              <a:rPr lang="en-US" sz="8000" b="1" i="1" dirty="0"/>
              <a:t>, </a:t>
            </a:r>
            <a:r>
              <a:rPr lang="en-US" sz="8000" dirty="0"/>
              <a:t>which</a:t>
            </a:r>
            <a:r>
              <a:rPr lang="en-US" sz="8000" b="1" i="1" dirty="0"/>
              <a:t> </a:t>
            </a:r>
            <a:r>
              <a:rPr lang="en-US" sz="8000" dirty="0"/>
              <a:t>are the official record (</a:t>
            </a:r>
            <a:r>
              <a:rPr lang="en-US" sz="8000" dirty="0">
                <a:hlinkClick r:id="rId2" tooltip="Law report"/>
              </a:rPr>
              <a:t>law reports</a:t>
            </a:r>
            <a:r>
              <a:rPr lang="en-US" sz="8000" dirty="0"/>
              <a:t>) of the rulings, orders, case tables and other proceedings of the Supreme Court of the United States</a:t>
            </a:r>
          </a:p>
          <a:p>
            <a:pPr lvl="1"/>
            <a:r>
              <a:rPr lang="en-US" sz="8000" dirty="0"/>
              <a:t>Also includes books and periodicals about the court and </a:t>
            </a:r>
            <a:r>
              <a:rPr lang="en-US" sz="8000" dirty="0" smtClean="0"/>
              <a:t>justices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/>
              <a:t>HeinOnline Core Collection EIFL</a:t>
            </a:r>
          </a:p>
        </p:txBody>
      </p:sp>
    </p:spTree>
    <p:extLst>
      <p:ext uri="{BB962C8B-B14F-4D97-AF65-F5344CB8AC3E}">
        <p14:creationId xmlns:p14="http://schemas.microsoft.com/office/powerpoint/2010/main" val="147665955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72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preeminent multilingual index to articles and book reviews appearing in over 500 legal journals published </a:t>
            </a:r>
            <a:r>
              <a:rPr lang="en-US" dirty="0" smtClean="0"/>
              <a:t>worldwide 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in-depth coverage of public and private international law, comparative and foreign law, and the law of all </a:t>
            </a:r>
            <a:r>
              <a:rPr lang="en-US" dirty="0" smtClean="0"/>
              <a:t>jurisdictions </a:t>
            </a:r>
          </a:p>
          <a:p>
            <a:pPr lvl="1"/>
            <a:r>
              <a:rPr lang="en-US" dirty="0" smtClean="0"/>
              <a:t>Includes more than 320,000 index records</a:t>
            </a:r>
          </a:p>
          <a:p>
            <a:pPr lvl="1"/>
            <a:r>
              <a:rPr lang="en-US" dirty="0" smtClean="0"/>
              <a:t>Analyzes </a:t>
            </a:r>
            <a:r>
              <a:rPr lang="en-US" dirty="0"/>
              <a:t>the contents of approximately fifty individually published collections of legal essays, Festschriften, Mélanges, and congress reports each year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Search the Index by the language of the article or review, country of publication, author, subject, plus more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Index to Foreign Legal Periodicals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55338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" y="88075"/>
            <a:ext cx="8931802" cy="65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758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829761"/>
          </a:xfrm>
        </p:spPr>
        <p:txBody>
          <a:bodyPr/>
          <a:lstStyle/>
          <a:p>
            <a:r>
              <a:rPr lang="en-US" dirty="0" smtClean="0"/>
              <a:t>Using HeinOnline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5670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View subscribed collections by both category and name</a:t>
            </a:r>
          </a:p>
          <a:p>
            <a:r>
              <a:rPr lang="en-US" dirty="0" smtClean="0"/>
              <a:t>Click the more information link next to any collection to see a brief description of the collection’s content or to download a full list of available titles </a:t>
            </a:r>
          </a:p>
          <a:p>
            <a:r>
              <a:rPr lang="en-US" dirty="0" smtClean="0"/>
              <a:t>Click on the name of a collection to visit the home page for that library </a:t>
            </a:r>
          </a:p>
          <a:p>
            <a:r>
              <a:rPr lang="en-US" dirty="0" smtClean="0"/>
              <a:t>The main search bar has four search options under separate tabs: full text, citation, catalog and case law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62869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05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39027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25572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the full text search tab to search across all subscribed collections, including both full text and metadata of all documents</a:t>
            </a:r>
          </a:p>
          <a:p>
            <a:r>
              <a:rPr lang="en-US" dirty="0" smtClean="0"/>
              <a:t>Click Advanced Search to access multiple search fields and pre-select a date range </a:t>
            </a:r>
          </a:p>
          <a:p>
            <a:r>
              <a:rPr lang="en-US" dirty="0" smtClean="0"/>
              <a:t>Click Search Help to produce a list of the most commonly used search syntax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Text Searching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1882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4" y="563089"/>
            <a:ext cx="8629694" cy="21864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352800"/>
            <a:ext cx="912299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7608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1" y="76200"/>
            <a:ext cx="3654821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Results Page</a:t>
            </a:r>
            <a:endParaRPr lang="en-US" sz="2800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5" y="838200"/>
            <a:ext cx="8430732" cy="5715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4591" y="4441055"/>
            <a:ext cx="2971801" cy="307777"/>
          </a:xfrm>
          <a:prstGeom prst="rect">
            <a:avLst/>
          </a:prstGeom>
          <a:solidFill>
            <a:srgbClr val="EDEDD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List of results </a:t>
            </a:r>
            <a:r>
              <a:rPr lang="en-US" dirty="0" smtClean="0"/>
              <a:t>with highlighting.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4335" y="1470561"/>
            <a:ext cx="685800" cy="1182822"/>
          </a:xfrm>
          <a:prstGeom prst="straightConnector1">
            <a:avLst/>
          </a:prstGeom>
          <a:ln w="19050">
            <a:solidFill>
              <a:srgbClr val="1131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00491" y="3808119"/>
            <a:ext cx="615157" cy="632936"/>
          </a:xfrm>
          <a:prstGeom prst="straightConnector1">
            <a:avLst/>
          </a:prstGeom>
          <a:ln w="19050">
            <a:solidFill>
              <a:srgbClr val="1131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235" y="2654211"/>
            <a:ext cx="2209800" cy="523220"/>
          </a:xfrm>
          <a:prstGeom prst="rect">
            <a:avLst/>
          </a:prstGeom>
          <a:solidFill>
            <a:srgbClr val="EDEDD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Facets </a:t>
            </a:r>
            <a:r>
              <a:rPr lang="en-US" sz="1400" dirty="0"/>
              <a:t>available on left to refine search results.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23200" y="4853464"/>
            <a:ext cx="615157" cy="632936"/>
          </a:xfrm>
          <a:prstGeom prst="straightConnector1">
            <a:avLst/>
          </a:prstGeom>
          <a:ln w="19050">
            <a:solidFill>
              <a:srgbClr val="1131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7000" y="5486400"/>
            <a:ext cx="2057400" cy="954107"/>
          </a:xfrm>
          <a:prstGeom prst="rect">
            <a:avLst/>
          </a:prstGeom>
          <a:solidFill>
            <a:srgbClr val="EDEDD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Available options &amp; citation </a:t>
            </a:r>
            <a:r>
              <a:rPr lang="en-US" dirty="0" smtClean="0"/>
              <a:t>information </a:t>
            </a:r>
            <a:r>
              <a:rPr lang="en-US" dirty="0"/>
              <a:t>grouped together to the right of each result.</a:t>
            </a:r>
          </a:p>
        </p:txBody>
      </p:sp>
    </p:spTree>
    <p:extLst>
      <p:ext uri="{BB962C8B-B14F-4D97-AF65-F5344CB8AC3E}">
        <p14:creationId xmlns:p14="http://schemas.microsoft.com/office/powerpoint/2010/main" val="406555619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938272"/>
          </a:xfrm>
        </p:spPr>
        <p:txBody>
          <a:bodyPr/>
          <a:lstStyle/>
          <a:p>
            <a:r>
              <a:rPr lang="en-US" altLang="en-US" dirty="0" smtClean="0"/>
              <a:t>About HeinOnline </a:t>
            </a:r>
          </a:p>
          <a:p>
            <a:r>
              <a:rPr lang="en-US" altLang="en-US" dirty="0" smtClean="0"/>
              <a:t>HeinOnline EIFL Agreement </a:t>
            </a:r>
          </a:p>
          <a:p>
            <a:r>
              <a:rPr lang="en-US" altLang="en-US" dirty="0" smtClean="0"/>
              <a:t>Using HeinOnline </a:t>
            </a:r>
          </a:p>
          <a:p>
            <a:r>
              <a:rPr lang="en-US" dirty="0" smtClean="0"/>
              <a:t>Key HeinOnline Content not Included in the EIFL Package</a:t>
            </a:r>
            <a:endParaRPr lang="en-US" altLang="en-US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Today’s Session</a:t>
            </a:r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7626350" y="579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bg1"/>
                </a:solidFill>
                <a:latin typeface="Basic Sans Light SF" pitchFamily="2" charset="0"/>
              </a:rPr>
              <a:t>aall2014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27731"/>
            <a:ext cx="8267700" cy="2951987"/>
          </a:xfrm>
        </p:spPr>
        <p:txBody>
          <a:bodyPr>
            <a:normAutofit/>
          </a:bodyPr>
          <a:lstStyle/>
          <a:p>
            <a:r>
              <a:rPr lang="en-US" dirty="0" smtClean="0"/>
              <a:t>Use citation search option to quickly retrieve a document using its citation.  </a:t>
            </a:r>
          </a:p>
          <a:p>
            <a:r>
              <a:rPr lang="en-US" dirty="0" smtClean="0"/>
              <a:t>Use Citation Format Guide to retrieve documents when the citation is unknown</a:t>
            </a:r>
          </a:p>
          <a:p>
            <a:pPr lvl="1"/>
            <a:r>
              <a:rPr lang="en-US" dirty="0" smtClean="0"/>
              <a:t>Citation format guide will provide an a to z list of publications in HeinOnline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Citation Finder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3733800"/>
            <a:ext cx="6629400" cy="220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endParaRPr lang="en-US" dirty="0" smtClean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79718"/>
            <a:ext cx="8763666" cy="16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02639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7543800" cy="2133600"/>
          </a:xfrm>
        </p:spPr>
        <p:txBody>
          <a:bodyPr>
            <a:noAutofit/>
          </a:bodyPr>
          <a:lstStyle/>
          <a:p>
            <a:r>
              <a:rPr lang="en-US" dirty="0" smtClean="0"/>
              <a:t>Use to find a publication title in HeinOnline </a:t>
            </a:r>
          </a:p>
          <a:p>
            <a:r>
              <a:rPr lang="en-US" dirty="0" smtClean="0"/>
              <a:t>This will search the entire HeinOnline catalog</a:t>
            </a:r>
          </a:p>
          <a:p>
            <a:r>
              <a:rPr lang="en-US" dirty="0" smtClean="0"/>
              <a:t>Advanced Catalog </a:t>
            </a:r>
            <a:r>
              <a:rPr lang="en-US" dirty="0"/>
              <a:t>S</a:t>
            </a:r>
            <a:r>
              <a:rPr lang="en-US" dirty="0" smtClean="0"/>
              <a:t>earch to search for an author, publication title, subject, ISSN number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 Search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8068294" cy="10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4498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05800" cy="36576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 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5370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8928"/>
            <a:ext cx="8153400" cy="4005072"/>
          </a:xfrm>
        </p:spPr>
        <p:txBody>
          <a:bodyPr>
            <a:normAutofit/>
          </a:bodyPr>
          <a:lstStyle/>
          <a:p>
            <a:r>
              <a:rPr lang="en-US" dirty="0" smtClean="0"/>
              <a:t>ScholarCheck is a series of tools integrated throughout HeinOnline that allow users to view documents that have a strong influence on the subject being researched</a:t>
            </a:r>
          </a:p>
          <a:p>
            <a:r>
              <a:rPr lang="en-US" dirty="0" smtClean="0"/>
              <a:t>Sort search results by the number of times cited by articles and number of times accessed over a rolling 12 month period </a:t>
            </a:r>
          </a:p>
          <a:p>
            <a:r>
              <a:rPr lang="en-US" dirty="0" smtClean="0"/>
              <a:t>Records and displays the number of times an article has been cited by articles and the number of times accessed </a:t>
            </a:r>
          </a:p>
          <a:p>
            <a:endParaRPr lang="en-US" dirty="0" smtClean="0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ScholarCheck </a:t>
            </a:r>
          </a:p>
        </p:txBody>
      </p:sp>
    </p:spTree>
    <p:extLst>
      <p:ext uri="{BB962C8B-B14F-4D97-AF65-F5344CB8AC3E}">
        <p14:creationId xmlns:p14="http://schemas.microsoft.com/office/powerpoint/2010/main" val="330478448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2389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5786723" cy="26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7986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7528"/>
            <a:ext cx="8229600" cy="1871472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ScholarCheck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1328928"/>
            <a:ext cx="3352800" cy="430987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/>
            <a:r>
              <a:rPr lang="en-US" dirty="0" smtClean="0"/>
              <a:t>Link to articles that have cited that document (available with a subscription to the Law Journal Library)</a:t>
            </a:r>
          </a:p>
          <a:p>
            <a:pPr fontAlgn="auto"/>
            <a:r>
              <a:rPr lang="en-US" dirty="0" smtClean="0"/>
              <a:t>Link between documents by clicking blue highlighted hyperlinks from inside HeinOnline documents   </a:t>
            </a:r>
          </a:p>
          <a:p>
            <a:pPr fontAlgn="auto"/>
            <a:endParaRPr lang="en-US" dirty="0" smtClean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3352800"/>
            <a:ext cx="407717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91247"/>
            <a:ext cx="5334000" cy="13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Multiple options for printing and downloading documents </a:t>
            </a:r>
          </a:p>
          <a:p>
            <a:pPr lvl="1"/>
            <a:r>
              <a:rPr lang="en-US" sz="2500" dirty="0" smtClean="0"/>
              <a:t>Click the red PDF icon from the image toolbar, the table of contents of a document or from the search results to generate an instant PDF </a:t>
            </a:r>
          </a:p>
          <a:p>
            <a:pPr lvl="1"/>
            <a:r>
              <a:rPr lang="en-US" sz="2500" dirty="0"/>
              <a:t>Click the download icon from either search results or from the image toolbar to access print and download </a:t>
            </a:r>
            <a:r>
              <a:rPr lang="en-US" sz="2500" dirty="0" smtClean="0"/>
              <a:t>options</a:t>
            </a:r>
          </a:p>
          <a:p>
            <a:pPr lvl="1"/>
            <a:r>
              <a:rPr lang="en-US" sz="2500" dirty="0"/>
              <a:t>Email PDFs of the document with one click using the envelope icon in the image toolbar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Printing and Downloading Documents</a:t>
            </a:r>
          </a:p>
        </p:txBody>
      </p:sp>
    </p:spTree>
    <p:extLst>
      <p:ext uri="{BB962C8B-B14F-4D97-AF65-F5344CB8AC3E}">
        <p14:creationId xmlns:p14="http://schemas.microsoft.com/office/powerpoint/2010/main" val="193831987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88"/>
            <a:ext cx="8988553" cy="65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790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1668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All HeinOnline users may set up individual MyHein accounts</a:t>
            </a:r>
          </a:p>
          <a:p>
            <a:r>
              <a:rPr lang="en-US" sz="2500" dirty="0" smtClean="0"/>
              <a:t>Bookmark articles &amp; save search queries </a:t>
            </a:r>
          </a:p>
          <a:p>
            <a:pPr lvl="1"/>
            <a:r>
              <a:rPr lang="en-US" sz="2100" dirty="0" smtClean="0"/>
              <a:t>Add tags, notes, and organize</a:t>
            </a:r>
          </a:p>
          <a:p>
            <a:pPr lvl="1"/>
            <a:r>
              <a:rPr lang="en-US" sz="2100" dirty="0" smtClean="0"/>
              <a:t>Email links to </a:t>
            </a:r>
            <a:r>
              <a:rPr lang="en-US" sz="2100" dirty="0"/>
              <a:t>b</a:t>
            </a:r>
            <a:r>
              <a:rPr lang="en-US" sz="2100" dirty="0" smtClean="0"/>
              <a:t>ookmarked articles &amp; saved search queries</a:t>
            </a:r>
          </a:p>
          <a:p>
            <a:pPr lvl="1"/>
            <a:r>
              <a:rPr lang="en-US" sz="2100" dirty="0" smtClean="0"/>
              <a:t>Export bookmarked </a:t>
            </a:r>
            <a:r>
              <a:rPr lang="en-US" sz="2100" dirty="0"/>
              <a:t>a</a:t>
            </a:r>
            <a:r>
              <a:rPr lang="en-US" sz="2100" dirty="0" smtClean="0"/>
              <a:t>rticles to CSV, RefWorks, or EndNote</a:t>
            </a:r>
            <a:endParaRPr lang="en-US" sz="2100" dirty="0"/>
          </a:p>
          <a:p>
            <a:r>
              <a:rPr lang="en-US" sz="2500" dirty="0" smtClean="0"/>
              <a:t>Create electronic </a:t>
            </a:r>
            <a:r>
              <a:rPr lang="en-US" sz="2500" dirty="0"/>
              <a:t>table </a:t>
            </a:r>
            <a:r>
              <a:rPr lang="en-US" sz="2500" dirty="0" smtClean="0"/>
              <a:t>of </a:t>
            </a:r>
            <a:r>
              <a:rPr lang="en-US" sz="2500" dirty="0"/>
              <a:t>contents (eTOC) </a:t>
            </a:r>
            <a:r>
              <a:rPr lang="en-US" sz="2500" dirty="0" smtClean="0"/>
              <a:t>alerts</a:t>
            </a:r>
          </a:p>
          <a:p>
            <a:r>
              <a:rPr lang="en-US" sz="2500" dirty="0" smtClean="0"/>
              <a:t>Save to MyHein </a:t>
            </a:r>
            <a:r>
              <a:rPr lang="en-US" sz="2500" dirty="0"/>
              <a:t>account </a:t>
            </a:r>
            <a:r>
              <a:rPr lang="en-US" sz="2500" dirty="0" smtClean="0"/>
              <a:t>directly </a:t>
            </a:r>
            <a:r>
              <a:rPr lang="en-US" sz="2500" dirty="0"/>
              <a:t>from </a:t>
            </a:r>
            <a:r>
              <a:rPr lang="en-US" sz="2500" dirty="0" smtClean="0"/>
              <a:t>search results</a:t>
            </a:r>
            <a:endParaRPr lang="en-US" sz="2500" dirty="0"/>
          </a:p>
          <a:p>
            <a:pPr lvl="1"/>
            <a:endParaRPr lang="en-US" dirty="0" smtClean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MyHein Personal Bookmarking and Research Tool 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"/>
          <a:stretch/>
        </p:blipFill>
        <p:spPr bwMode="auto">
          <a:xfrm>
            <a:off x="6324600" y="227245"/>
            <a:ext cx="2514600" cy="169130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2514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Free</a:t>
            </a:r>
            <a:r>
              <a:rPr lang="en-US" dirty="0" smtClean="0"/>
              <a:t> App available in the iTunes app store</a:t>
            </a:r>
          </a:p>
          <a:p>
            <a:pPr lvl="0"/>
            <a:r>
              <a:rPr lang="en-US" dirty="0"/>
              <a:t>View the image-based PDFs, access content by citation, browse by volume, navigate a volume with the electronic table of contents, and use full advanced searching techniques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Username/password &amp; 30 day IP authentication token!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HeinOnline iPad/iPhone App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33561" y="3864214"/>
            <a:ext cx="6276879" cy="2841386"/>
            <a:chOff x="1295400" y="3864214"/>
            <a:chExt cx="6276879" cy="28413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864214"/>
              <a:ext cx="1905000" cy="284138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877" y="3864215"/>
              <a:ext cx="1916242" cy="2841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24" y="3864215"/>
              <a:ext cx="1894255" cy="2841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HeinOnline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2622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200400" cy="32766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hlinkClick r:id="rId3"/>
              </a:rPr>
              <a:t>help.heinonline.org</a:t>
            </a:r>
            <a:endParaRPr lang="en-US" sz="2800" dirty="0" smtClean="0"/>
          </a:p>
          <a:p>
            <a:r>
              <a:rPr lang="en-US" sz="2800" dirty="0" smtClean="0"/>
              <a:t>Help page now </a:t>
            </a:r>
            <a:br>
              <a:rPr lang="en-US" sz="2800" dirty="0" smtClean="0"/>
            </a:br>
            <a:r>
              <a:rPr lang="en-US" sz="2800" dirty="0" smtClean="0"/>
              <a:t>incorporates our </a:t>
            </a:r>
            <a:br>
              <a:rPr lang="en-US" sz="2800" dirty="0" smtClean="0"/>
            </a:br>
            <a:r>
              <a:rPr lang="en-US" sz="2800" dirty="0" smtClean="0"/>
              <a:t>HeinOnline blog</a:t>
            </a:r>
          </a:p>
          <a:p>
            <a:r>
              <a:rPr lang="en-US" sz="2800" dirty="0" smtClean="0"/>
              <a:t>Help page &amp; blog </a:t>
            </a:r>
            <a:br>
              <a:rPr lang="en-US" sz="2800" dirty="0" smtClean="0"/>
            </a:br>
            <a:r>
              <a:rPr lang="en-US" sz="2800" dirty="0" smtClean="0"/>
              <a:t>are fully searchable</a:t>
            </a:r>
          </a:p>
          <a:p>
            <a:r>
              <a:rPr lang="en-US" sz="2800" dirty="0" smtClean="0"/>
              <a:t>User-friendly layout </a:t>
            </a:r>
          </a:p>
          <a:p>
            <a:endParaRPr lang="en-US" sz="2800" dirty="0" smtClean="0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HeinOnline Help Page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34" y="1600200"/>
            <a:ext cx="5713466" cy="3886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058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Key HeinOnline Content not Included in the EIFL Package</a:t>
            </a:r>
            <a:endParaRPr lang="en-US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the full text of more than 2,100 journals, 48,000 volumes and 28,500,000 pages </a:t>
            </a:r>
          </a:p>
          <a:p>
            <a:r>
              <a:rPr lang="en-US" dirty="0" smtClean="0"/>
              <a:t>92.5% of the journals are available through the most current issue or volume</a:t>
            </a:r>
          </a:p>
          <a:p>
            <a:r>
              <a:rPr lang="en-US" dirty="0" smtClean="0"/>
              <a:t>More than 800 international journals published from more than 50 countries</a:t>
            </a:r>
          </a:p>
          <a:p>
            <a:r>
              <a:rPr lang="en-US" dirty="0" smtClean="0"/>
              <a:t>Contains legal periodicals covering over 90 subject areas</a:t>
            </a:r>
          </a:p>
          <a:p>
            <a:r>
              <a:rPr lang="en-US" dirty="0" smtClean="0"/>
              <a:t>Coverage for all journals starts at volume 1, so content is from inception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Law Journal Library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HeinOnline has changed treaty research forever</a:t>
            </a:r>
          </a:p>
          <a:p>
            <a:r>
              <a:rPr lang="en-US" dirty="0" smtClean="0"/>
              <a:t>Monumental collection of all original, major treaty sets, </a:t>
            </a:r>
            <a:br>
              <a:rPr lang="en-US" dirty="0" smtClean="0"/>
            </a:br>
            <a:r>
              <a:rPr lang="en-US" dirty="0" smtClean="0"/>
              <a:t>with more than 180,000 treaty records identified. </a:t>
            </a:r>
          </a:p>
          <a:p>
            <a:r>
              <a:rPr lang="en-US" dirty="0" smtClean="0"/>
              <a:t>Bringing  together the works of Rohn, Dumont, </a:t>
            </a:r>
            <a:r>
              <a:rPr lang="en-US" dirty="0" err="1" smtClean="0"/>
              <a:t>Wiktor</a:t>
            </a:r>
            <a:r>
              <a:rPr lang="en-US" dirty="0" smtClean="0"/>
              <a:t>, Bevans, Martens, League of Nations, United Nations, and U.S. Treaties and Agreements together into one database</a:t>
            </a:r>
          </a:p>
          <a:p>
            <a:r>
              <a:rPr lang="en-US" dirty="0" smtClean="0"/>
              <a:t>Treaty index search across U.S. &amp; international treaties</a:t>
            </a:r>
          </a:p>
          <a:p>
            <a:r>
              <a:rPr lang="en-US" dirty="0" smtClean="0"/>
              <a:t>In-depth indexing of all treaties and cross-citation linking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World Treaty Library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Contains major United Nations legal publications including:</a:t>
            </a:r>
          </a:p>
          <a:p>
            <a:pPr lvl="1"/>
            <a:r>
              <a:rPr lang="en-US" dirty="0" smtClean="0"/>
              <a:t>Complete collection of the United Nations Treaty Series </a:t>
            </a:r>
          </a:p>
          <a:p>
            <a:pPr lvl="1"/>
            <a:r>
              <a:rPr lang="en-US" dirty="0" smtClean="0"/>
              <a:t>League of Nations Treaty Series </a:t>
            </a:r>
          </a:p>
          <a:p>
            <a:pPr lvl="1"/>
            <a:r>
              <a:rPr lang="en-US" dirty="0" smtClean="0"/>
              <a:t>United Nations Commission on International Trade Law publications</a:t>
            </a:r>
          </a:p>
          <a:p>
            <a:pPr lvl="1"/>
            <a:r>
              <a:rPr lang="en-US" dirty="0" smtClean="0"/>
              <a:t>United Nations Yearbooks</a:t>
            </a:r>
          </a:p>
          <a:p>
            <a:pPr lvl="1"/>
            <a:r>
              <a:rPr lang="en-US" dirty="0" smtClean="0"/>
              <a:t>United Nations Serials </a:t>
            </a:r>
          </a:p>
          <a:p>
            <a:pPr lvl="1"/>
            <a:r>
              <a:rPr lang="en-US" dirty="0" smtClean="0"/>
              <a:t>International Tribunal for the Law of the Sea</a:t>
            </a:r>
          </a:p>
          <a:p>
            <a:pPr lvl="1"/>
            <a:r>
              <a:rPr lang="en-US" dirty="0" smtClean="0"/>
              <a:t>International Court of Justice publications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Nations Law Collection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25371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Contains more than 1,500,000 pages and 3,000 volumes </a:t>
            </a:r>
          </a:p>
          <a:p>
            <a:r>
              <a:rPr lang="en-US" dirty="0" smtClean="0"/>
              <a:t>Worth over $100 million in hardbound</a:t>
            </a:r>
          </a:p>
          <a:p>
            <a:pPr lvl="1"/>
            <a:r>
              <a:rPr lang="en-US" dirty="0" smtClean="0"/>
              <a:t>Over 90 International Yearbooks and Periodicals including </a:t>
            </a:r>
            <a:r>
              <a:rPr lang="en-US" i="1" dirty="0" smtClean="0"/>
              <a:t>American Society of International Law Publications</a:t>
            </a:r>
          </a:p>
          <a:p>
            <a:pPr lvl="1"/>
            <a:r>
              <a:rPr lang="en-US" dirty="0" smtClean="0"/>
              <a:t>U.S. Law Digests</a:t>
            </a:r>
          </a:p>
          <a:p>
            <a:pPr lvl="1"/>
            <a:r>
              <a:rPr lang="en-US" dirty="0" smtClean="0"/>
              <a:t>International Tribunals/Judicial Decisions including </a:t>
            </a:r>
            <a:r>
              <a:rPr lang="en-US" i="1" dirty="0" smtClean="0"/>
              <a:t>Hague Permanent Court of International Justice</a:t>
            </a:r>
          </a:p>
          <a:p>
            <a:pPr lvl="1"/>
            <a:r>
              <a:rPr lang="en-US" dirty="0" smtClean="0"/>
              <a:t>Court of Justice of the European Communities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325562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/>
              <a:t>Foreign &amp; International Law Resources Database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5787202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reatest collection </a:t>
            </a:r>
            <a:r>
              <a:rPr lang="en-US" dirty="0"/>
              <a:t>of books on </a:t>
            </a:r>
            <a:r>
              <a:rPr lang="en-US" dirty="0" smtClean="0"/>
              <a:t>the rule </a:t>
            </a:r>
            <a:r>
              <a:rPr lang="en-US" dirty="0"/>
              <a:t>of law in Eastern </a:t>
            </a:r>
            <a:r>
              <a:rPr lang="en-US" dirty="0" smtClean="0"/>
              <a:t>Europe</a:t>
            </a:r>
          </a:p>
          <a:p>
            <a:r>
              <a:rPr lang="en-US" dirty="0" smtClean="0"/>
              <a:t>More than 60 books published by Brill, collection available for the first time digitally</a:t>
            </a:r>
          </a:p>
          <a:p>
            <a:r>
              <a:rPr lang="en-US" dirty="0" smtClean="0"/>
              <a:t>Fully searchable &amp; browsable</a:t>
            </a:r>
          </a:p>
          <a:p>
            <a:r>
              <a:rPr lang="en-US" dirty="0" smtClean="0"/>
              <a:t>Includes catalog records featuring deep-linking and all records are fully customizable</a:t>
            </a:r>
          </a:p>
          <a:p>
            <a:r>
              <a:rPr lang="en-US" dirty="0" smtClean="0"/>
              <a:t>Add-on collection only Available </a:t>
            </a:r>
            <a:r>
              <a:rPr lang="en-US" dirty="0"/>
              <a:t>to </a:t>
            </a:r>
            <a:r>
              <a:rPr lang="en-US" b="1" dirty="0">
                <a:solidFill>
                  <a:srgbClr val="91915A"/>
                </a:solidFill>
              </a:rPr>
              <a:t>Foreign &amp; International Law Resources </a:t>
            </a:r>
            <a:r>
              <a:rPr lang="en-US" b="1" dirty="0" smtClean="0">
                <a:solidFill>
                  <a:srgbClr val="91915A"/>
                </a:solidFill>
              </a:rPr>
              <a:t>Database </a:t>
            </a:r>
            <a:r>
              <a:rPr lang="en-US" dirty="0" smtClean="0">
                <a:solidFill>
                  <a:srgbClr val="91915A"/>
                </a:solidFill>
              </a:rPr>
              <a:t>(FILRD) </a:t>
            </a:r>
            <a:r>
              <a:rPr lang="en-US" dirty="0" smtClean="0"/>
              <a:t>subscribers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in Eastern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072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9"/>
            <a:ext cx="8686800" cy="3776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Nearly 500,000 pages of contemporary and historical works related to the role of women in society and law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Notable works include: History of Woman Suffrage (1881-1922), Documentary History of the Legal Aspects of Abortion series, and a collection of biographies of famous women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More than 70 titles from </a:t>
            </a:r>
            <a:r>
              <a:rPr lang="en-US" sz="2800" dirty="0">
                <a:latin typeface="+mj-lt"/>
                <a:hlinkClick r:id="rId3"/>
              </a:rPr>
              <a:t>Emory University Law School’s Feminism and Legal Theory</a:t>
            </a:r>
            <a:r>
              <a:rPr lang="en-US" sz="2800" dirty="0">
                <a:latin typeface="+mj-lt"/>
              </a:rPr>
              <a:t> project, which provides a platform to view the effect of law and culture on the female gender</a:t>
            </a:r>
          </a:p>
          <a:p>
            <a:pPr lvl="1"/>
            <a:endParaRPr lang="en-US" dirty="0" smtClean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Women and the Law 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If you have questions, comments, or feedback about </a:t>
            </a:r>
            <a:r>
              <a:rPr lang="en-US" dirty="0" smtClean="0"/>
              <a:t>HeinOnline, </a:t>
            </a:r>
            <a:r>
              <a:rPr lang="en-US" dirty="0"/>
              <a:t>please contact us! </a:t>
            </a:r>
          </a:p>
          <a:p>
            <a:pPr marL="109728" indent="0" algn="ctr">
              <a:buNone/>
            </a:pPr>
            <a:r>
              <a:rPr lang="en-US" dirty="0" smtClean="0">
                <a:hlinkClick r:id="rId3"/>
              </a:rPr>
              <a:t>rmarmion@wshein.com</a:t>
            </a:r>
            <a:endParaRPr lang="en-US" dirty="0"/>
          </a:p>
          <a:p>
            <a:pPr marL="109728" indent="0" algn="ctr">
              <a:buNone/>
            </a:pPr>
            <a:r>
              <a:rPr lang="en-US" smtClean="0"/>
              <a:t>(</a:t>
            </a:r>
            <a:r>
              <a:rPr lang="en-US" dirty="0"/>
              <a:t>800) 828-7571</a:t>
            </a:r>
          </a:p>
          <a:p>
            <a:pPr marL="109728" indent="0" algn="ctr">
              <a:buNone/>
            </a:pPr>
            <a:r>
              <a:rPr lang="en-US" dirty="0"/>
              <a:t>(716) 882-2600</a:t>
            </a:r>
          </a:p>
          <a:p>
            <a:pPr marL="109728" indent="0" algn="ctr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heinonline.org</a:t>
            </a:r>
            <a:endParaRPr lang="en-US" dirty="0"/>
          </a:p>
          <a:p>
            <a:pPr marL="109728" indent="0" algn="ctr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help.heinonline.org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243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 product of the William S. Hein &amp; Co., Inc. </a:t>
            </a:r>
          </a:p>
          <a:p>
            <a:pPr lvl="1"/>
            <a:r>
              <a:rPr lang="en-US" altLang="en-US" dirty="0" smtClean="0"/>
              <a:t>Serving the library community for 50 years as a legal publisher, periodicals subscription agent and distributor </a:t>
            </a:r>
          </a:p>
          <a:p>
            <a:r>
              <a:rPr lang="en-US" altLang="en-US" dirty="0" smtClean="0"/>
              <a:t>Online </a:t>
            </a:r>
            <a:r>
              <a:rPr lang="en-US" altLang="en-US" dirty="0"/>
              <a:t>d</a:t>
            </a:r>
            <a:r>
              <a:rPr lang="en-US" altLang="en-US" dirty="0" smtClean="0"/>
              <a:t>atabase with more than 120 million pages of legal history</a:t>
            </a:r>
          </a:p>
          <a:p>
            <a:r>
              <a:rPr lang="en-US" altLang="en-US" dirty="0" smtClean="0"/>
              <a:t>In more than 3,200 locations in over 175 countries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HeinOnline 	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7588250" y="5943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Basic Sans Light SF" pitchFamily="2" charset="0"/>
              </a:rPr>
              <a:t>all2014</a:t>
            </a:r>
            <a:endParaRPr lang="en-US" altLang="en-US" b="1" dirty="0">
              <a:solidFill>
                <a:schemeClr val="bg1"/>
              </a:solidFill>
              <a:latin typeface="Basic Sans Light SF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Fully-searchable, image-based </a:t>
            </a:r>
            <a:r>
              <a:rPr lang="en-US" altLang="en-US" dirty="0"/>
              <a:t>format 	</a:t>
            </a:r>
          </a:p>
          <a:p>
            <a:pPr lvl="1"/>
            <a:r>
              <a:rPr lang="en-US" altLang="en-US" dirty="0" smtClean="0"/>
              <a:t>Exact page images of documents in PDF format, just as they appear in the original print copy</a:t>
            </a:r>
          </a:p>
          <a:p>
            <a:pPr lvl="1"/>
            <a:r>
              <a:rPr lang="en-US" altLang="en-US" dirty="0" smtClean="0"/>
              <a:t>All charts, graphs, tables, pictures, and notes appear the same as in original print copy </a:t>
            </a:r>
            <a:endParaRPr lang="en-US" altLang="en-US" dirty="0"/>
          </a:p>
          <a:p>
            <a:r>
              <a:rPr lang="en-US" altLang="en-US" dirty="0"/>
              <a:t>Includes historic material not available in other databases</a:t>
            </a:r>
          </a:p>
          <a:p>
            <a:pPr lvl="1"/>
            <a:r>
              <a:rPr lang="en-US" altLang="en-US" dirty="0"/>
              <a:t>Content in HeinOnline is available from the </a:t>
            </a:r>
            <a:r>
              <a:rPr lang="en-US" altLang="en-US" dirty="0" smtClean="0"/>
              <a:t>publication’s </a:t>
            </a:r>
            <a:r>
              <a:rPr lang="en-US" altLang="en-US" dirty="0"/>
              <a:t>inception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Includes more than 9 centuries of legal history </a:t>
            </a:r>
            <a:endParaRPr lang="en-US" altLang="en-US" dirty="0"/>
          </a:p>
          <a:p>
            <a:pPr lvl="1"/>
            <a:r>
              <a:rPr lang="en-US" altLang="en-US" dirty="0" smtClean="0"/>
              <a:t>Material </a:t>
            </a:r>
            <a:r>
              <a:rPr lang="en-US" altLang="en-US" dirty="0"/>
              <a:t>dating back to the 1500’s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78356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HeinOnline EIFL Agreement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53355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174" y="1524000"/>
            <a:ext cx="8839200" cy="3505200"/>
          </a:xfrm>
        </p:spPr>
        <p:txBody>
          <a:bodyPr/>
          <a:lstStyle/>
          <a:p>
            <a:r>
              <a:rPr lang="en-US" dirty="0" smtClean="0"/>
              <a:t>World Constitutions Illustrated </a:t>
            </a:r>
          </a:p>
          <a:p>
            <a:pPr lvl="1"/>
            <a:r>
              <a:rPr lang="en-US" dirty="0" smtClean="0"/>
              <a:t>Includes current constitution for every country in its original language with an English translation </a:t>
            </a:r>
          </a:p>
          <a:p>
            <a:pPr lvl="1"/>
            <a:r>
              <a:rPr lang="en-US" dirty="0" smtClean="0"/>
              <a:t>Substantial constitutional histories for many countries </a:t>
            </a:r>
          </a:p>
          <a:p>
            <a:pPr lvl="1"/>
            <a:r>
              <a:rPr lang="en-US" dirty="0" smtClean="0"/>
              <a:t>Additionally includes constitutional periodicals, World </a:t>
            </a:r>
            <a:r>
              <a:rPr lang="en-US" dirty="0"/>
              <a:t>F</a:t>
            </a:r>
            <a:r>
              <a:rPr lang="en-US" dirty="0" smtClean="0"/>
              <a:t>act Book, classic books and bibliographic references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HeinOnline Core Collection EIFL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228600"/>
            <a:ext cx="9116703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241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/>
              <a:t>Legal Classics Library </a:t>
            </a:r>
          </a:p>
          <a:p>
            <a:pPr lvl="1"/>
            <a:r>
              <a:rPr lang="en-US" dirty="0"/>
              <a:t>More than 6,000 works from some of the greatest legal minds in history </a:t>
            </a:r>
          </a:p>
          <a:p>
            <a:pPr lvl="1"/>
            <a:r>
              <a:rPr lang="en-US" dirty="0"/>
              <a:t>Authors include Joseph Story, Jeremy Bentham, William Blackstone, Benjamin Cardozo and Frederick Maitland</a:t>
            </a:r>
          </a:p>
          <a:p>
            <a:pPr lvl="1"/>
            <a:r>
              <a:rPr lang="en-US" dirty="0"/>
              <a:t>Material dating back to the 1500’s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HeinOnline Core Collection EIFL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851031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3253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113150"/>
      </a:dk1>
      <a:lt1>
        <a:srgbClr val="FFFFFF"/>
      </a:lt1>
      <a:dk2>
        <a:srgbClr val="94915A"/>
      </a:dk2>
      <a:lt2>
        <a:srgbClr val="FFFF00"/>
      </a:lt2>
      <a:accent1>
        <a:srgbClr val="113150"/>
      </a:accent1>
      <a:accent2>
        <a:srgbClr val="C4DBF2"/>
      </a:accent2>
      <a:accent3>
        <a:srgbClr val="184572"/>
      </a:accent3>
      <a:accent4>
        <a:srgbClr val="B5B385"/>
      </a:accent4>
      <a:accent5>
        <a:srgbClr val="E2E1D0"/>
      </a:accent5>
      <a:accent6>
        <a:srgbClr val="D6E6F6"/>
      </a:accent6>
      <a:hlink>
        <a:srgbClr val="94915A"/>
      </a:hlink>
      <a:folHlink>
        <a:srgbClr val="94915A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7777</TotalTime>
  <Words>1377</Words>
  <Application>Microsoft Macintosh PowerPoint</Application>
  <PresentationFormat>On-screen Show (4:3)</PresentationFormat>
  <Paragraphs>184</Paragraphs>
  <Slides>38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 Narrow</vt:lpstr>
      <vt:lpstr>Calibri</vt:lpstr>
      <vt:lpstr>Wingdings 3</vt:lpstr>
      <vt:lpstr>Basic Sans Light SF</vt:lpstr>
      <vt:lpstr>Verdana</vt:lpstr>
      <vt:lpstr>Wingdings 2</vt:lpstr>
      <vt:lpstr>Concourse</vt:lpstr>
      <vt:lpstr>PowerPoint Presentation</vt:lpstr>
      <vt:lpstr>Today’s Session</vt:lpstr>
      <vt:lpstr>About HeinOnline</vt:lpstr>
      <vt:lpstr>HeinOnline  </vt:lpstr>
      <vt:lpstr>HeinOnline</vt:lpstr>
      <vt:lpstr>HeinOnline EIFL Agreement </vt:lpstr>
      <vt:lpstr>HeinOnline Core Collection EIFL</vt:lpstr>
      <vt:lpstr>PowerPoint Presentation</vt:lpstr>
      <vt:lpstr>HeinOnline Core Collection EIFL</vt:lpstr>
      <vt:lpstr>HeinOnline Core Collection EIFL</vt:lpstr>
      <vt:lpstr>HeinOnline Core Collection EIFL</vt:lpstr>
      <vt:lpstr>Index to Foreign Legal Periodicals </vt:lpstr>
      <vt:lpstr>PowerPoint Presentation</vt:lpstr>
      <vt:lpstr>Using HeinOnline </vt:lpstr>
      <vt:lpstr>Welcome Page </vt:lpstr>
      <vt:lpstr>PowerPoint Presentation</vt:lpstr>
      <vt:lpstr>Full Text Searching </vt:lpstr>
      <vt:lpstr>PowerPoint Presentation</vt:lpstr>
      <vt:lpstr>Search Results Page</vt:lpstr>
      <vt:lpstr>Citation Finder  </vt:lpstr>
      <vt:lpstr>Catalog Search </vt:lpstr>
      <vt:lpstr>Catalog Search </vt:lpstr>
      <vt:lpstr>ScholarCheck </vt:lpstr>
      <vt:lpstr>PowerPoint Presentation</vt:lpstr>
      <vt:lpstr>ScholarCheck</vt:lpstr>
      <vt:lpstr>Printing and Downloading Documents</vt:lpstr>
      <vt:lpstr>PowerPoint Presentation</vt:lpstr>
      <vt:lpstr>MyHein Personal Bookmarking and Research Tool </vt:lpstr>
      <vt:lpstr>HeinOnline iPad/iPhone App</vt:lpstr>
      <vt:lpstr>HeinOnline Help Page</vt:lpstr>
      <vt:lpstr>   Key HeinOnline Content not Included in the EIFL Package</vt:lpstr>
      <vt:lpstr>Law Journal Library</vt:lpstr>
      <vt:lpstr>World Treaty Library</vt:lpstr>
      <vt:lpstr>United Nations Law Collection </vt:lpstr>
      <vt:lpstr>Foreign &amp; International Law Resources Database</vt:lpstr>
      <vt:lpstr>Law in Eastern Europe</vt:lpstr>
      <vt:lpstr>Women and the Law </vt:lpstr>
      <vt:lpstr>Thank you for your time!</vt:lpstr>
    </vt:vector>
  </TitlesOfParts>
  <Company>William S. Hein &amp; Co.,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Fresh in HeinOnline?</dc:title>
  <dc:creator>Roxanne Marmion</dc:creator>
  <cp:lastModifiedBy>Romy Beard</cp:lastModifiedBy>
  <cp:revision>516</cp:revision>
  <cp:lastPrinted>2015-12-09T16:40:24Z</cp:lastPrinted>
  <dcterms:created xsi:type="dcterms:W3CDTF">2014-06-10T15:08:44Z</dcterms:created>
  <dcterms:modified xsi:type="dcterms:W3CDTF">2015-12-10T09:35:54Z</dcterms:modified>
</cp:coreProperties>
</file>