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356" r:id="rId4"/>
    <p:sldId id="322" r:id="rId5"/>
    <p:sldId id="358" r:id="rId6"/>
    <p:sldId id="316" r:id="rId7"/>
    <p:sldId id="323" r:id="rId8"/>
    <p:sldId id="350" r:id="rId9"/>
    <p:sldId id="340" r:id="rId10"/>
    <p:sldId id="349" r:id="rId11"/>
    <p:sldId id="359" r:id="rId12"/>
    <p:sldId id="365" r:id="rId13"/>
    <p:sldId id="360" r:id="rId14"/>
    <p:sldId id="361" r:id="rId15"/>
    <p:sldId id="362" r:id="rId16"/>
    <p:sldId id="363" r:id="rId17"/>
    <p:sldId id="367" r:id="rId18"/>
    <p:sldId id="368" r:id="rId19"/>
    <p:sldId id="366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627"/>
    <a:srgbClr val="A23939"/>
    <a:srgbClr val="16608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29" autoAdjust="0"/>
  </p:normalViewPr>
  <p:slideViewPr>
    <p:cSldViewPr>
      <p:cViewPr varScale="1">
        <p:scale>
          <a:sx n="97" d="100"/>
          <a:sy n="97" d="100"/>
        </p:scale>
        <p:origin x="-2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KINGSTON:presentations:DOAB:DOAB%20Publishers-country-201408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KINGSTON:presentations:DOAB:DOAB%20visitors%20per%20country%20(Google%20Analytics)%2020140101-201408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dirty="0" smtClean="0"/>
              <a:t>DOAB: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books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publishers</a:t>
            </a:r>
            <a:endParaRPr lang="nl-NL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Books</c:v>
                </c:pt>
              </c:strCache>
            </c:strRef>
          </c:tx>
          <c:marker>
            <c:symbol val="none"/>
          </c:marker>
          <c:cat>
            <c:numRef>
              <c:f>Blad1!$A$2:$A$6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487.0</c:v>
                </c:pt>
                <c:pt idx="1">
                  <c:v>1189.0</c:v>
                </c:pt>
                <c:pt idx="2">
                  <c:v>1554.0</c:v>
                </c:pt>
                <c:pt idx="3">
                  <c:v>2482.0</c:v>
                </c:pt>
                <c:pt idx="4">
                  <c:v>2761.0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820584"/>
        <c:axId val="2113823544"/>
      </c:line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Publishers</c:v>
                </c:pt>
              </c:strCache>
            </c:strRef>
          </c:tx>
          <c:marker>
            <c:symbol val="none"/>
          </c:marker>
          <c:cat>
            <c:numRef>
              <c:f>Blad1!$A$2:$A$6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Blad1!$C$2:$C$6</c:f>
              <c:numCache>
                <c:formatCode>General</c:formatCode>
                <c:ptCount val="5"/>
                <c:pt idx="0">
                  <c:v>15.0</c:v>
                </c:pt>
                <c:pt idx="1">
                  <c:v>34.0</c:v>
                </c:pt>
                <c:pt idx="2">
                  <c:v>51.0</c:v>
                </c:pt>
                <c:pt idx="3">
                  <c:v>79.0</c:v>
                </c:pt>
                <c:pt idx="4">
                  <c:v>94.0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829880"/>
        <c:axId val="2113826584"/>
      </c:lineChart>
      <c:catAx>
        <c:axId val="2113820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3823544"/>
        <c:crosses val="autoZero"/>
        <c:auto val="1"/>
        <c:lblAlgn val="ctr"/>
        <c:lblOffset val="100"/>
        <c:noMultiLvlLbl val="0"/>
      </c:catAx>
      <c:valAx>
        <c:axId val="2113823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820584"/>
        <c:crosses val="autoZero"/>
        <c:crossBetween val="between"/>
      </c:valAx>
      <c:valAx>
        <c:axId val="2113826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13829880"/>
        <c:crosses val="max"/>
        <c:crossBetween val="between"/>
      </c:valAx>
      <c:catAx>
        <c:axId val="2113829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38265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166083"/>
                </a:solidFill>
              </a:rPr>
              <a:t>Publishers</a:t>
            </a:r>
            <a:r>
              <a:rPr lang="en-US" baseline="0" dirty="0">
                <a:solidFill>
                  <a:srgbClr val="166083"/>
                </a:solidFill>
              </a:rPr>
              <a:t> per </a:t>
            </a:r>
            <a:r>
              <a:rPr lang="en-US" baseline="0" dirty="0" smtClean="0">
                <a:solidFill>
                  <a:srgbClr val="166083"/>
                </a:solidFill>
              </a:rPr>
              <a:t>country (87)</a:t>
            </a:r>
            <a:endParaRPr lang="en-US" dirty="0">
              <a:solidFill>
                <a:srgbClr val="166083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166083"/>
                </a:solidFill>
              </a:rPr>
              <a:t>Visits</a:t>
            </a:r>
            <a:r>
              <a:rPr lang="en-US" sz="2000" dirty="0">
                <a:solidFill>
                  <a:srgbClr val="166083"/>
                </a:solidFill>
              </a:rPr>
              <a:t>: January - August 2014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Dataset1!$B$1</c:f>
              <c:strCache>
                <c:ptCount val="1"/>
                <c:pt idx="0">
                  <c:v>DOAB Visits</c:v>
                </c:pt>
              </c:strCache>
            </c:strRef>
          </c:tx>
          <c:dLbls>
            <c:dLbl>
              <c:idx val="0"/>
              <c:layout>
                <c:manualLayout>
                  <c:x val="0.0890986975684643"/>
                  <c:y val="0.01990711684810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429133858267717"/>
                  <c:y val="-0.006242004206937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223552716287823"/>
                  <c:y val="-0.03869816961576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432262892814074"/>
                  <c:y val="0.00363153064041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551928069802086"/>
                  <c:y val="0.004111589142884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801264051899173"/>
                  <c:y val="0.01684007595357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748929084336156"/>
                  <c:y val="0.00433578083291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609687763086218"/>
                  <c:y val="0.01718030467197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Dataset1!$A$2:$A$12</c:f>
              <c:strCache>
                <c:ptCount val="11"/>
                <c:pt idx="0">
                  <c:v>United States</c:v>
                </c:pt>
                <c:pt idx="1">
                  <c:v>India</c:v>
                </c:pt>
                <c:pt idx="2">
                  <c:v>United Kingdom</c:v>
                </c:pt>
                <c:pt idx="3">
                  <c:v>Germany</c:v>
                </c:pt>
                <c:pt idx="4">
                  <c:v>Spain</c:v>
                </c:pt>
                <c:pt idx="5">
                  <c:v>Brazil</c:v>
                </c:pt>
                <c:pt idx="6">
                  <c:v>Mexico</c:v>
                </c:pt>
                <c:pt idx="7">
                  <c:v>Italy</c:v>
                </c:pt>
                <c:pt idx="8">
                  <c:v>Australia</c:v>
                </c:pt>
                <c:pt idx="9">
                  <c:v>France</c:v>
                </c:pt>
                <c:pt idx="10">
                  <c:v>Other</c:v>
                </c:pt>
              </c:strCache>
            </c:strRef>
          </c:cat>
          <c:val>
            <c:numRef>
              <c:f>Dataset1!$B$2:$B$12</c:f>
              <c:numCache>
                <c:formatCode>General</c:formatCode>
                <c:ptCount val="11"/>
                <c:pt idx="0">
                  <c:v>7623.0</c:v>
                </c:pt>
                <c:pt idx="1">
                  <c:v>6325.0</c:v>
                </c:pt>
                <c:pt idx="2">
                  <c:v>4012.0</c:v>
                </c:pt>
                <c:pt idx="3">
                  <c:v>3430.0</c:v>
                </c:pt>
                <c:pt idx="4">
                  <c:v>3042.0</c:v>
                </c:pt>
                <c:pt idx="5">
                  <c:v>2934.0</c:v>
                </c:pt>
                <c:pt idx="6">
                  <c:v>2912.0</c:v>
                </c:pt>
                <c:pt idx="7">
                  <c:v>2806.0</c:v>
                </c:pt>
                <c:pt idx="8">
                  <c:v>2073.0</c:v>
                </c:pt>
                <c:pt idx="9">
                  <c:v>2023.0</c:v>
                </c:pt>
                <c:pt idx="10">
                  <c:v>40416.0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Klik om de opmaakprofielen van de modeltekst te bewerken</a:t>
            </a:r>
          </a:p>
          <a:p>
            <a:pPr lvl="1"/>
            <a:r>
              <a:rPr lang="en-US" altLang="en-US" noProof="0" smtClean="0"/>
              <a:t>Tweede niveau</a:t>
            </a:r>
          </a:p>
          <a:p>
            <a:pPr lvl="2"/>
            <a:r>
              <a:rPr lang="en-US" altLang="en-US" noProof="0" smtClean="0"/>
              <a:t>Derde niveau</a:t>
            </a:r>
          </a:p>
          <a:p>
            <a:pPr lvl="3"/>
            <a:r>
              <a:rPr lang="en-US" altLang="en-US" noProof="0" smtClean="0"/>
              <a:t>Vierde niveau</a:t>
            </a:r>
          </a:p>
          <a:p>
            <a:pPr lvl="4"/>
            <a:r>
              <a:rPr lang="en-US" altLang="en-US" noProof="0" smtClean="0"/>
              <a:t>Vijfde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B97E63-4F3B-45AB-98F7-9ACFDA7E09B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23953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97E63-4F3B-45AB-98F7-9ACFDA7E09BD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5258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15BF1-DF68-4236-973C-B2103DED7AFA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5754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48F54-7A40-4639-92B4-496271D7118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149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3E08C-F411-4951-BA65-3F050E6F081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8630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871CC-72F6-4AD8-82DC-25731139DAB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6873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C6521-06A0-4B3F-ADC4-B0DB714B5E9E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085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89FC9-9C89-4D13-9CE0-984AF102B75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437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19576-AE91-4F9F-AAFD-C5564620EB9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1459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2A6A5-9645-4364-B960-DA007CF5F85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3903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E9F80-99DF-4FD4-B172-806A0980B7E7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2796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A420-1E85-4EC5-8C96-CAD1CF0572E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097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150F3-9B08-459D-BDFB-1450673534C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3958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24C235-846E-4199-AA8B-4C81A2FA54BF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abooks.org/doab?func=loadTemplate&amp;template=faq&amp;uiLanguage=en%23libraryaccessandmetadata" TargetMode="External"/><Relationship Id="rId4" Type="http://schemas.openxmlformats.org/officeDocument/2006/relationships/hyperlink" Target="http://doabooks.org/doab?func=about&amp;uiLanguage=en%23searchBox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abooks.org/doab?func=loadTemplate&amp;template=faq&amp;uiLanguage=en%23searchingDOA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" TargetMode="External"/><Relationship Id="rId4" Type="http://schemas.openxmlformats.org/officeDocument/2006/relationships/hyperlink" Target="http://www.doabooks.org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.snijder@oapen.org?subject=DOAB%20EIFL%20webina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apen.org/" TargetMode="Externa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doabooks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E58627"/>
                </a:solidFill>
                <a:cs typeface="+mj-cs"/>
              </a:rPr>
              <a:t>Directory of Open Access Books</a:t>
            </a:r>
            <a:r>
              <a:rPr lang="en-GB" dirty="0" smtClean="0">
                <a:solidFill>
                  <a:srgbClr val="E58627"/>
                </a:solidFill>
                <a:cs typeface="+mj-cs"/>
              </a:rPr>
              <a:t> </a:t>
            </a:r>
            <a:endParaRPr lang="en-GB" dirty="0">
              <a:solidFill>
                <a:srgbClr val="E58627"/>
              </a:solidFill>
              <a:cs typeface="+mj-cs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6338"/>
            <a:ext cx="6400800" cy="2592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166083"/>
                </a:solidFill>
                <a:cs typeface="+mn-cs"/>
              </a:rPr>
              <a:t>EIFL Webinar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>
              <a:solidFill>
                <a:srgbClr val="166083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166083"/>
                </a:solidFill>
                <a:cs typeface="+mn-cs"/>
              </a:rPr>
              <a:t>11 March 2015</a:t>
            </a:r>
          </a:p>
          <a:p>
            <a:pPr eaLnBrk="1" hangingPunct="1">
              <a:lnSpc>
                <a:spcPct val="40000"/>
              </a:lnSpc>
              <a:defRPr/>
            </a:pPr>
            <a:r>
              <a:rPr lang="en-GB" sz="2400" dirty="0" smtClean="0">
                <a:solidFill>
                  <a:srgbClr val="166083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166083"/>
                </a:solidFill>
                <a:cs typeface="+mn-cs"/>
              </a:rPr>
              <a:t>Ronald Snijder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166083"/>
                </a:solidFill>
                <a:cs typeface="+mn-cs"/>
              </a:rPr>
              <a:t>OAPEN Foundation</a:t>
            </a:r>
            <a:endParaRPr lang="en-GB" sz="2400" dirty="0">
              <a:solidFill>
                <a:srgbClr val="166083"/>
              </a:solidFill>
              <a:cs typeface="+mn-cs"/>
            </a:endParaRPr>
          </a:p>
        </p:txBody>
      </p:sp>
      <p:pic>
        <p:nvPicPr>
          <p:cNvPr id="14339" name="Picture 4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7288"/>
            <a:ext cx="14398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642849"/>
            <a:ext cx="8424862" cy="277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DOAB visitors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58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2"/>
          <p:cNvGraphicFramePr>
            <a:graphicFrameLocks/>
          </p:cNvGraphicFramePr>
          <p:nvPr/>
        </p:nvGraphicFramePr>
        <p:xfrm>
          <a:off x="827584" y="1196752"/>
          <a:ext cx="7450956" cy="488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/>
        </p:nvGraphicFramePr>
        <p:xfrm>
          <a:off x="611560" y="1124744"/>
          <a:ext cx="7937500" cy="535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(1/8)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5"/>
            <a:ext cx="6660231" cy="44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(2/8)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69525"/>
            <a:ext cx="6660232" cy="43784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88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(3/8)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99" y="1412775"/>
            <a:ext cx="5847881" cy="4491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819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(4/8)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10715"/>
            <a:ext cx="6660232" cy="4296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455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(5/8)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8705"/>
            <a:ext cx="6660232" cy="3600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674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(6/8)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0240"/>
            <a:ext cx="6660232" cy="3757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364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(7/8)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9" y="1780240"/>
            <a:ext cx="4481721" cy="3757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45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Search DOAB (8/8)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64" y="1780240"/>
            <a:ext cx="3427750" cy="3757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590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More tips &amp; tricks</a:t>
            </a:r>
            <a:endParaRPr lang="en-GB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166083"/>
                </a:solidFill>
              </a:rPr>
              <a:t>Search tips: </a:t>
            </a:r>
            <a:endParaRPr lang="nl-NL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r>
              <a:rPr lang="en-US" sz="2100" dirty="0">
                <a:solidFill>
                  <a:srgbClr val="166083"/>
                </a:solidFill>
                <a:hlinkClick r:id="rId2"/>
              </a:rPr>
              <a:t>http://doabooks.org/doab?func=loadTemplate&amp;template=faq&amp;uiLanguage=en#searchingDOAB</a:t>
            </a:r>
            <a:endParaRPr lang="nl-NL" sz="2100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endParaRPr lang="nl-NL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166083"/>
                </a:solidFill>
              </a:rPr>
              <a:t>Library access and metadata:</a:t>
            </a:r>
            <a:endParaRPr lang="nl-NL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r>
              <a:rPr lang="en-US" sz="2200" dirty="0">
                <a:solidFill>
                  <a:srgbClr val="166083"/>
                </a:solidFill>
                <a:hlinkClick r:id="rId3"/>
              </a:rPr>
              <a:t>http://doabooks.org/doab?func=loadTemplate&amp;template=faq&amp;uiLanguage=en#libraryaccessandmetadata</a:t>
            </a:r>
            <a:r>
              <a:rPr lang="en-US" sz="2200" dirty="0">
                <a:solidFill>
                  <a:srgbClr val="166083"/>
                </a:solidFill>
              </a:rPr>
              <a:t> </a:t>
            </a:r>
            <a:endParaRPr lang="nl-NL" sz="2200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166083"/>
                </a:solidFill>
              </a:rPr>
              <a:t> </a:t>
            </a:r>
            <a:endParaRPr lang="nl-NL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166083"/>
                </a:solidFill>
              </a:rPr>
              <a:t>DOAB search box on your website:</a:t>
            </a:r>
            <a:endParaRPr lang="nl-NL" dirty="0">
              <a:solidFill>
                <a:srgbClr val="166083"/>
              </a:solidFill>
            </a:endParaRPr>
          </a:p>
          <a:p>
            <a:pPr marL="0" indent="0" eaLnBrk="1" hangingPunct="1">
              <a:buNone/>
            </a:pPr>
            <a:r>
              <a:rPr lang="en-US" sz="2200" dirty="0">
                <a:solidFill>
                  <a:srgbClr val="166083"/>
                </a:solidFill>
                <a:hlinkClick r:id="rId4"/>
              </a:rPr>
              <a:t>http://doabooks.org/doab?func=about&amp;uiLanguage=en#searchBox</a:t>
            </a:r>
            <a:r>
              <a:rPr lang="en-US" sz="2200" dirty="0">
                <a:solidFill>
                  <a:srgbClr val="166083"/>
                </a:solidFill>
              </a:rPr>
              <a:t> </a:t>
            </a:r>
            <a:endParaRPr lang="nl-NL" sz="2200" dirty="0">
              <a:solidFill>
                <a:srgbClr val="166083"/>
              </a:solidFill>
            </a:endParaRPr>
          </a:p>
          <a:p>
            <a:endParaRPr lang="nl-NL" dirty="0"/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E58627"/>
                </a:solidFill>
                <a:cs typeface="+mj-cs"/>
              </a:rPr>
              <a:t>Contents</a:t>
            </a:r>
            <a:endParaRPr lang="en-US" dirty="0">
              <a:solidFill>
                <a:srgbClr val="E58627"/>
              </a:solidFill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DOAB </a:t>
            </a:r>
            <a:r>
              <a:rPr lang="nl-NL" altLang="en-US" dirty="0" err="1" smtClean="0">
                <a:solidFill>
                  <a:srgbClr val="166083"/>
                </a:solidFill>
              </a:rPr>
              <a:t>and</a:t>
            </a:r>
            <a:r>
              <a:rPr lang="nl-NL" altLang="en-US" dirty="0" smtClean="0">
                <a:solidFill>
                  <a:srgbClr val="166083"/>
                </a:solidFill>
              </a:rPr>
              <a:t> OAPEN Library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OAPEN Library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Directory of Open Access Books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OA </a:t>
            </a:r>
            <a:r>
              <a:rPr lang="nl-NL" altLang="en-US" dirty="0" err="1" smtClean="0">
                <a:solidFill>
                  <a:srgbClr val="166083"/>
                </a:solidFill>
              </a:rPr>
              <a:t>books</a:t>
            </a:r>
            <a:r>
              <a:rPr lang="nl-NL" altLang="en-US" dirty="0" smtClean="0">
                <a:solidFill>
                  <a:srgbClr val="166083"/>
                </a:solidFill>
              </a:rPr>
              <a:t> </a:t>
            </a:r>
            <a:r>
              <a:rPr lang="nl-NL" altLang="en-US" dirty="0" err="1" smtClean="0">
                <a:solidFill>
                  <a:srgbClr val="166083"/>
                </a:solidFill>
              </a:rPr>
              <a:t>gaining</a:t>
            </a:r>
            <a:r>
              <a:rPr lang="nl-NL" altLang="en-US" dirty="0" smtClean="0">
                <a:solidFill>
                  <a:srgbClr val="166083"/>
                </a:solidFill>
              </a:rPr>
              <a:t> momentum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OAPEN Library vs. DOAB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DOAB </a:t>
            </a:r>
            <a:r>
              <a:rPr lang="nl-NL" altLang="en-US" dirty="0" err="1" smtClean="0">
                <a:solidFill>
                  <a:srgbClr val="166083"/>
                </a:solidFill>
              </a:rPr>
              <a:t>growth</a:t>
            </a:r>
            <a:r>
              <a:rPr lang="nl-NL" altLang="en-US" dirty="0" smtClean="0">
                <a:solidFill>
                  <a:srgbClr val="166083"/>
                </a:solidFill>
              </a:rPr>
              <a:t> &amp; </a:t>
            </a:r>
            <a:r>
              <a:rPr lang="nl-NL" altLang="en-US" dirty="0" err="1" smtClean="0">
                <a:solidFill>
                  <a:srgbClr val="166083"/>
                </a:solidFill>
              </a:rPr>
              <a:t>visitors</a:t>
            </a:r>
            <a:endParaRPr lang="nl-NL" altLang="en-US" dirty="0" smtClean="0">
              <a:solidFill>
                <a:srgbClr val="16608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 smtClean="0">
                <a:solidFill>
                  <a:srgbClr val="166083"/>
                </a:solidFill>
              </a:rPr>
              <a:t>Search DOAB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nl-NL" altLang="en-US" dirty="0" smtClean="0">
              <a:solidFill>
                <a:srgbClr val="166083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nl-NL" altLang="en-US" dirty="0" smtClean="0">
              <a:solidFill>
                <a:srgbClr val="166083"/>
              </a:solidFill>
            </a:endParaRP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E58627"/>
                </a:solidFill>
                <a:cs typeface="+mj-cs"/>
              </a:rPr>
              <a:t>Questions?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nl-NL" dirty="0">
                <a:cs typeface="+mn-cs"/>
              </a:rPr>
              <a:t>	 </a:t>
            </a:r>
          </a:p>
          <a:p>
            <a:pPr eaLnBrk="1" hangingPunct="1">
              <a:buFontTx/>
              <a:buNone/>
              <a:defRPr/>
            </a:pPr>
            <a:r>
              <a:rPr lang="nl-NL" dirty="0">
                <a:cs typeface="+mn-cs"/>
              </a:rPr>
              <a:t>	 </a:t>
            </a:r>
            <a:r>
              <a:rPr lang="nl-NL" dirty="0" smtClean="0">
                <a:solidFill>
                  <a:srgbClr val="166083"/>
                </a:solidFill>
                <a:cs typeface="+mn-cs"/>
              </a:rPr>
              <a:t>Ronald Snijder</a:t>
            </a:r>
            <a:endParaRPr lang="nl-NL" dirty="0">
              <a:solidFill>
                <a:srgbClr val="166083"/>
              </a:solidFill>
              <a:cs typeface="+mn-cs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nl-NL" dirty="0">
              <a:cs typeface="+mn-cs"/>
            </a:endParaRPr>
          </a:p>
          <a:p>
            <a:pPr lvl="1" eaLnBrk="1" hangingPunct="1">
              <a:buFontTx/>
              <a:buNone/>
              <a:defRPr/>
            </a:pPr>
            <a:r>
              <a:rPr lang="nl-NL" dirty="0" smtClean="0">
                <a:hlinkClick r:id="rId2"/>
              </a:rPr>
              <a:t>r.snijder@oapen.org</a:t>
            </a:r>
            <a:r>
              <a:rPr lang="nl-NL" dirty="0"/>
              <a:t> </a:t>
            </a:r>
          </a:p>
          <a:p>
            <a:pPr lvl="1" eaLnBrk="1" hangingPunct="1">
              <a:lnSpc>
                <a:spcPct val="180000"/>
              </a:lnSpc>
              <a:buFontTx/>
              <a:buNone/>
              <a:defRPr/>
            </a:pPr>
            <a:r>
              <a:rPr lang="nl-NL" dirty="0">
                <a:hlinkClick r:id="rId3"/>
              </a:rPr>
              <a:t>www.oapen.org</a:t>
            </a:r>
            <a:endParaRPr lang="nl-NL" dirty="0"/>
          </a:p>
          <a:p>
            <a:pPr lvl="1" eaLnBrk="1" hangingPunct="1">
              <a:lnSpc>
                <a:spcPct val="110000"/>
              </a:lnSpc>
              <a:buFontTx/>
              <a:buNone/>
              <a:defRPr/>
            </a:pPr>
            <a:r>
              <a:rPr lang="nl-NL" dirty="0">
                <a:hlinkClick r:id="rId4"/>
              </a:rPr>
              <a:t>www.doabooks.org</a:t>
            </a:r>
            <a:endParaRPr lang="nl-NL" dirty="0"/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45059" name="Picture 4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92837"/>
            <a:ext cx="14874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92825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logo_OAP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0106"/>
            <a:ext cx="13430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>
                <a:solidFill>
                  <a:srgbClr val="E58627"/>
                </a:solidFill>
                <a:cs typeface="+mj-cs"/>
              </a:rPr>
              <a:t>DOAB </a:t>
            </a:r>
            <a:r>
              <a:rPr lang="nl-NL" dirty="0" err="1" smtClean="0">
                <a:solidFill>
                  <a:srgbClr val="E58627"/>
                </a:solidFill>
                <a:cs typeface="+mj-cs"/>
              </a:rPr>
              <a:t>and</a:t>
            </a:r>
            <a:r>
              <a:rPr lang="nl-NL" dirty="0" smtClean="0">
                <a:solidFill>
                  <a:srgbClr val="E58627"/>
                </a:solidFill>
                <a:cs typeface="+mj-cs"/>
              </a:rPr>
              <a:t> OAPEN Library</a:t>
            </a:r>
            <a:endParaRPr lang="en-US" dirty="0">
              <a:solidFill>
                <a:srgbClr val="E58627"/>
              </a:solidFill>
              <a:cs typeface="+mj-cs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6" y="1678781"/>
            <a:ext cx="6870487" cy="4368800"/>
          </a:xfrm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4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>
                <a:solidFill>
                  <a:srgbClr val="A23939"/>
                </a:solidFill>
                <a:latin typeface="+mn-lt"/>
                <a:ea typeface="+mj-ea"/>
                <a:cs typeface="+mj-cs"/>
              </a:rPr>
              <a:t>OAPEN Library</a:t>
            </a:r>
            <a:endParaRPr lang="en-US" dirty="0">
              <a:solidFill>
                <a:srgbClr val="A23939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nl-NL" altLang="en-US" sz="2800" dirty="0" err="1" smtClean="0">
                <a:solidFill>
                  <a:srgbClr val="166083"/>
                </a:solidFill>
                <a:ea typeface="+mn-ea"/>
                <a:cs typeface="+mn-cs"/>
              </a:rPr>
              <a:t>Available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 at: 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  <a:hlinkClick r:id="rId2"/>
              </a:rPr>
              <a:t>www.oapen.org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nl-NL" altLang="en-US" sz="2800" dirty="0" err="1" smtClean="0">
                <a:solidFill>
                  <a:srgbClr val="166083"/>
                </a:solidFill>
                <a:ea typeface="+mn-ea"/>
                <a:cs typeface="+mn-cs"/>
              </a:rPr>
              <a:t>Dedicated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 </a:t>
            </a:r>
            <a:r>
              <a:rPr lang="nl-NL" altLang="en-US" sz="2800" dirty="0" err="1" smtClean="0">
                <a:solidFill>
                  <a:srgbClr val="166083"/>
                </a:solidFill>
                <a:ea typeface="+mn-ea"/>
                <a:cs typeface="+mn-cs"/>
              </a:rPr>
              <a:t>to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 OA </a:t>
            </a:r>
            <a:r>
              <a:rPr lang="nl-NL" altLang="en-US" sz="2800" dirty="0" err="1" smtClean="0">
                <a:solidFill>
                  <a:srgbClr val="166083"/>
                </a:solidFill>
                <a:ea typeface="+mn-ea"/>
                <a:cs typeface="+mn-cs"/>
              </a:rPr>
              <a:t>books</a:t>
            </a:r>
            <a:endParaRPr lang="nl-NL" altLang="en-US" sz="2800" dirty="0" smtClean="0">
              <a:solidFill>
                <a:srgbClr val="166083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OAPEN Library</a:t>
            </a:r>
          </a:p>
          <a:p>
            <a:pPr lvl="1" eaLnBrk="1" hangingPunct="1">
              <a:defRPr/>
            </a:pPr>
            <a:r>
              <a:rPr lang="nl-NL" altLang="en-US" sz="2400" dirty="0" smtClean="0">
                <a:solidFill>
                  <a:srgbClr val="166083"/>
                </a:solidFill>
              </a:rPr>
              <a:t>Hosting </a:t>
            </a:r>
            <a:r>
              <a:rPr lang="nl-NL" altLang="en-US" sz="2400" b="1" i="1" dirty="0" smtClean="0">
                <a:solidFill>
                  <a:srgbClr val="166083"/>
                </a:solidFill>
              </a:rPr>
              <a:t>full </a:t>
            </a:r>
            <a:r>
              <a:rPr lang="nl-NL" altLang="en-US" sz="2400" b="1" i="1" dirty="0" err="1" smtClean="0">
                <a:solidFill>
                  <a:srgbClr val="166083"/>
                </a:solidFill>
              </a:rPr>
              <a:t>text</a:t>
            </a:r>
            <a:r>
              <a:rPr lang="nl-NL" altLang="en-US" sz="2400" b="1" i="1" dirty="0" smtClean="0">
                <a:solidFill>
                  <a:srgbClr val="166083"/>
                </a:solidFill>
              </a:rPr>
              <a:t> </a:t>
            </a:r>
            <a:r>
              <a:rPr lang="nl-NL" altLang="en-US" sz="2400" b="1" i="1" dirty="0" err="1" smtClean="0">
                <a:solidFill>
                  <a:srgbClr val="166083"/>
                </a:solidFill>
              </a:rPr>
              <a:t>collection</a:t>
            </a:r>
            <a:r>
              <a:rPr lang="nl-NL" altLang="en-US" sz="2400" b="1" i="1" dirty="0" smtClean="0">
                <a:solidFill>
                  <a:srgbClr val="166083"/>
                </a:solidFill>
              </a:rPr>
              <a:t> </a:t>
            </a:r>
            <a:r>
              <a:rPr lang="nl-NL" altLang="en-US" sz="2400" dirty="0" smtClean="0">
                <a:solidFill>
                  <a:srgbClr val="166083"/>
                </a:solidFill>
              </a:rPr>
              <a:t>of OA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books</a:t>
            </a:r>
            <a:r>
              <a:rPr lang="nl-NL" altLang="en-US" sz="2400" dirty="0" smtClean="0">
                <a:solidFill>
                  <a:srgbClr val="166083"/>
                </a:solidFill>
              </a:rPr>
              <a:t> (+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chapters</a:t>
            </a:r>
            <a:r>
              <a:rPr lang="nl-NL" altLang="en-US" sz="2400" dirty="0" smtClean="0">
                <a:solidFill>
                  <a:srgbClr val="166083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nl-NL" altLang="en-US" sz="2400" dirty="0" err="1" smtClean="0">
                <a:solidFill>
                  <a:srgbClr val="166083"/>
                </a:solidFill>
              </a:rPr>
              <a:t>Only</a:t>
            </a:r>
            <a:r>
              <a:rPr lang="nl-NL" altLang="en-US" sz="2400" dirty="0" smtClean="0">
                <a:solidFill>
                  <a:srgbClr val="166083"/>
                </a:solidFill>
              </a:rPr>
              <a:t> peer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reviewed</a:t>
            </a:r>
            <a:r>
              <a:rPr lang="nl-NL" altLang="en-US" sz="2400" dirty="0" smtClean="0">
                <a:solidFill>
                  <a:srgbClr val="166083"/>
                </a:solidFill>
              </a:rPr>
              <a:t> content</a:t>
            </a:r>
          </a:p>
          <a:p>
            <a:pPr lvl="1" eaLnBrk="1" hangingPunct="1">
              <a:defRPr/>
            </a:pPr>
            <a:r>
              <a:rPr lang="nl-NL" altLang="en-US" sz="2400" dirty="0" smtClean="0">
                <a:solidFill>
                  <a:srgbClr val="166083"/>
                </a:solidFill>
              </a:rPr>
              <a:t>80+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publishers</a:t>
            </a:r>
            <a:r>
              <a:rPr lang="nl-NL" altLang="en-US" sz="2400" dirty="0" smtClean="0">
                <a:solidFill>
                  <a:srgbClr val="166083"/>
                </a:solidFill>
              </a:rPr>
              <a:t>, 2300+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books</a:t>
            </a:r>
            <a:endParaRPr lang="nl-NL" altLang="en-US" sz="2400" dirty="0" smtClean="0">
              <a:solidFill>
                <a:srgbClr val="166083"/>
              </a:solidFill>
            </a:endParaRPr>
          </a:p>
          <a:p>
            <a:pPr lvl="1" eaLnBrk="1" hangingPunct="1">
              <a:defRPr/>
            </a:pPr>
            <a:r>
              <a:rPr lang="nl-NL" altLang="en-US" sz="2400" dirty="0" err="1" smtClean="0">
                <a:solidFill>
                  <a:srgbClr val="166083"/>
                </a:solidFill>
              </a:rPr>
              <a:t>Increasing</a:t>
            </a:r>
            <a:r>
              <a:rPr lang="nl-NL" altLang="en-US" sz="2400" dirty="0" smtClean="0">
                <a:solidFill>
                  <a:srgbClr val="166083"/>
                </a:solidFill>
              </a:rPr>
              <a:t>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visibility</a:t>
            </a:r>
            <a:r>
              <a:rPr lang="nl-NL" altLang="en-US" sz="2400" dirty="0" smtClean="0">
                <a:solidFill>
                  <a:srgbClr val="166083"/>
                </a:solidFill>
              </a:rPr>
              <a:t>,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discoverability</a:t>
            </a:r>
            <a:r>
              <a:rPr lang="nl-NL" altLang="en-US" sz="2400" dirty="0" smtClean="0">
                <a:solidFill>
                  <a:srgbClr val="166083"/>
                </a:solidFill>
              </a:rPr>
              <a:t>,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usage</a:t>
            </a:r>
            <a:endParaRPr lang="nl-NL" altLang="en-US" sz="2400" dirty="0" smtClean="0">
              <a:solidFill>
                <a:srgbClr val="16608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sz="2800" dirty="0" err="1" smtClean="0">
                <a:solidFill>
                  <a:srgbClr val="166083"/>
                </a:solidFill>
                <a:ea typeface="+mn-ea"/>
                <a:cs typeface="+mn-cs"/>
              </a:rPr>
              <a:t>Main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 focus </a:t>
            </a:r>
            <a:r>
              <a:rPr lang="nl-NL" altLang="en-US" sz="2800" dirty="0" err="1" smtClean="0">
                <a:solidFill>
                  <a:srgbClr val="166083"/>
                </a:solidFill>
                <a:ea typeface="+mn-ea"/>
                <a:cs typeface="+mn-cs"/>
              </a:rPr>
              <a:t>areas</a:t>
            </a:r>
            <a:r>
              <a:rPr lang="nl-NL" altLang="en-US" sz="2800" dirty="0" smtClean="0">
                <a:solidFill>
                  <a:srgbClr val="166083"/>
                </a:solidFill>
                <a:ea typeface="+mn-ea"/>
                <a:cs typeface="+mn-cs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altLang="en-US" sz="2400" dirty="0" err="1" smtClean="0">
                <a:solidFill>
                  <a:srgbClr val="166083"/>
                </a:solidFill>
              </a:rPr>
              <a:t>Quality</a:t>
            </a:r>
            <a:r>
              <a:rPr lang="nl-NL" altLang="en-US" sz="2400" dirty="0" smtClean="0">
                <a:solidFill>
                  <a:srgbClr val="166083"/>
                </a:solidFill>
              </a:rPr>
              <a:t>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assurance</a:t>
            </a:r>
            <a:endParaRPr lang="nl-NL" altLang="en-US" sz="2400" dirty="0" smtClean="0">
              <a:solidFill>
                <a:srgbClr val="166083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altLang="en-US" sz="2400" dirty="0" err="1" smtClean="0">
                <a:solidFill>
                  <a:srgbClr val="166083"/>
                </a:solidFill>
              </a:rPr>
              <a:t>Aggregation</a:t>
            </a:r>
            <a:r>
              <a:rPr lang="nl-NL" altLang="en-US" sz="2400" dirty="0" smtClean="0">
                <a:solidFill>
                  <a:srgbClr val="166083"/>
                </a:solidFill>
              </a:rPr>
              <a:t>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and</a:t>
            </a:r>
            <a:r>
              <a:rPr lang="nl-NL" altLang="en-US" sz="2400" dirty="0" smtClean="0">
                <a:solidFill>
                  <a:srgbClr val="166083"/>
                </a:solidFill>
              </a:rPr>
              <a:t>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Deposit</a:t>
            </a:r>
            <a:endParaRPr lang="nl-NL" altLang="en-US" sz="2400" dirty="0" smtClean="0">
              <a:solidFill>
                <a:srgbClr val="166083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altLang="en-US" sz="2400" dirty="0" smtClean="0">
                <a:solidFill>
                  <a:srgbClr val="166083"/>
                </a:solidFill>
              </a:rPr>
              <a:t>Discovery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and</a:t>
            </a:r>
            <a:r>
              <a:rPr lang="nl-NL" altLang="en-US" sz="2400" dirty="0" smtClean="0">
                <a:solidFill>
                  <a:srgbClr val="166083"/>
                </a:solidFill>
              </a:rPr>
              <a:t> </a:t>
            </a:r>
            <a:r>
              <a:rPr lang="nl-NL" altLang="en-US" sz="2400" dirty="0" err="1" smtClean="0">
                <a:solidFill>
                  <a:srgbClr val="166083"/>
                </a:solidFill>
              </a:rPr>
              <a:t>Dissemination</a:t>
            </a:r>
            <a:endParaRPr lang="nl-NL" altLang="en-US" sz="2400" dirty="0" smtClean="0">
              <a:solidFill>
                <a:srgbClr val="166083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nl-NL" altLang="en-US" sz="2800" dirty="0" smtClean="0">
              <a:solidFill>
                <a:srgbClr val="166083"/>
              </a:solidFill>
              <a:ea typeface="+mn-ea"/>
              <a:cs typeface="+mn-cs"/>
            </a:endParaRPr>
          </a:p>
        </p:txBody>
      </p:sp>
      <p:pic>
        <p:nvPicPr>
          <p:cNvPr id="17411" name="Afbeelding 5" descr="logo_OA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3430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>
                <a:solidFill>
                  <a:srgbClr val="E58627"/>
                </a:solidFill>
                <a:cs typeface="+mj-cs"/>
              </a:rPr>
              <a:t>Directory of Open Access Books</a:t>
            </a:r>
            <a:endParaRPr lang="en-US" dirty="0">
              <a:solidFill>
                <a:srgbClr val="E58627"/>
              </a:solidFill>
              <a:cs typeface="+mj-cs"/>
            </a:endParaRP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 smtClean="0">
              <a:solidFill>
                <a:srgbClr val="166083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166083"/>
                </a:solidFill>
              </a:rPr>
              <a:t>Available at: </a:t>
            </a:r>
            <a:r>
              <a:rPr lang="en-US" dirty="0" smtClean="0">
                <a:solidFill>
                  <a:srgbClr val="166083"/>
                </a:solidFill>
                <a:hlinkClick r:id="rId3"/>
              </a:rPr>
              <a:t>www.doabooks.org</a:t>
            </a:r>
            <a:r>
              <a:rPr lang="en-US" dirty="0" smtClean="0">
                <a:solidFill>
                  <a:srgbClr val="166083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166083"/>
                </a:solidFill>
              </a:rPr>
              <a:t>Discovery </a:t>
            </a:r>
            <a:r>
              <a:rPr lang="en-US" dirty="0">
                <a:solidFill>
                  <a:srgbClr val="166083"/>
                </a:solidFill>
              </a:rPr>
              <a:t>service for OA </a:t>
            </a:r>
            <a:r>
              <a:rPr lang="en-US" dirty="0" smtClean="0">
                <a:solidFill>
                  <a:srgbClr val="166083"/>
                </a:solidFill>
              </a:rPr>
              <a:t>books:</a:t>
            </a:r>
            <a:endParaRPr lang="en-US" dirty="0">
              <a:solidFill>
                <a:srgbClr val="166083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166083"/>
                </a:solidFill>
              </a:rPr>
              <a:t>Searchable index to metadata of peer reviewed monographs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166083"/>
                </a:solidFill>
              </a:rPr>
              <a:t>Link to OA publication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166083"/>
                </a:solidFill>
              </a:rPr>
              <a:t>Links to </a:t>
            </a:r>
            <a:r>
              <a:rPr lang="en-US" dirty="0" err="1">
                <a:solidFill>
                  <a:srgbClr val="166083"/>
                </a:solidFill>
              </a:rPr>
              <a:t>webshop</a:t>
            </a:r>
            <a:r>
              <a:rPr lang="en-US" dirty="0">
                <a:solidFill>
                  <a:srgbClr val="166083"/>
                </a:solidFill>
              </a:rPr>
              <a:t> and </a:t>
            </a:r>
            <a:r>
              <a:rPr lang="en-US" dirty="0" smtClean="0">
                <a:solidFill>
                  <a:srgbClr val="166083"/>
                </a:solidFill>
              </a:rPr>
              <a:t>vendors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166083"/>
                </a:solidFill>
              </a:rPr>
              <a:t>Goals:</a:t>
            </a:r>
          </a:p>
          <a:p>
            <a:pPr lvl="1" eaLnBrk="1" hangingPunct="1"/>
            <a:r>
              <a:rPr lang="en-US" altLang="nl-NL" dirty="0" smtClean="0">
                <a:solidFill>
                  <a:srgbClr val="166083"/>
                </a:solidFill>
                <a:ea typeface="ＭＳ Ｐゴシック" pitchFamily="34" charset="-128"/>
              </a:rPr>
              <a:t>Increase discoverability of OA books</a:t>
            </a:r>
          </a:p>
          <a:p>
            <a:pPr lvl="1" eaLnBrk="1" hangingPunct="1"/>
            <a:r>
              <a:rPr lang="en-US" altLang="nl-NL" dirty="0" smtClean="0">
                <a:solidFill>
                  <a:srgbClr val="166083"/>
                </a:solidFill>
                <a:ea typeface="ＭＳ Ｐゴシック" pitchFamily="34" charset="-128"/>
              </a:rPr>
              <a:t>Provide ‘authoritative list’ of OA book publishers</a:t>
            </a:r>
          </a:p>
          <a:p>
            <a:pPr lvl="1" eaLnBrk="1" hangingPunct="1"/>
            <a:r>
              <a:rPr lang="en-US" altLang="nl-NL" dirty="0" smtClean="0">
                <a:solidFill>
                  <a:srgbClr val="166083"/>
                </a:solidFill>
                <a:ea typeface="ＭＳ Ｐゴシック" pitchFamily="34" charset="-128"/>
              </a:rPr>
              <a:t>Support quality assurance and standards</a:t>
            </a:r>
          </a:p>
          <a:p>
            <a:pPr lvl="1" eaLnBrk="1" hangingPunct="1"/>
            <a:r>
              <a:rPr lang="en-US" altLang="nl-NL" dirty="0" smtClean="0">
                <a:solidFill>
                  <a:srgbClr val="166083"/>
                </a:solidFill>
                <a:ea typeface="ＭＳ Ｐゴシック" pitchFamily="34" charset="-128"/>
              </a:rPr>
              <a:t>Promote OA book publishing</a:t>
            </a:r>
          </a:p>
          <a:p>
            <a:pPr eaLnBrk="1" hangingPunct="1">
              <a:defRPr/>
            </a:pPr>
            <a:endParaRPr lang="en-US" dirty="0" smtClean="0">
              <a:solidFill>
                <a:srgbClr val="166083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16608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53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E58627"/>
                </a:solidFill>
                <a:cs typeface="+mj-cs"/>
              </a:rPr>
              <a:t>OA </a:t>
            </a:r>
            <a:r>
              <a:rPr lang="nl-NL" dirty="0" err="1">
                <a:solidFill>
                  <a:srgbClr val="E58627"/>
                </a:solidFill>
                <a:cs typeface="+mj-cs"/>
              </a:rPr>
              <a:t>books</a:t>
            </a:r>
            <a:r>
              <a:rPr lang="nl-NL" dirty="0">
                <a:solidFill>
                  <a:srgbClr val="E58627"/>
                </a:solidFill>
                <a:cs typeface="+mj-cs"/>
              </a:rPr>
              <a:t> </a:t>
            </a:r>
            <a:r>
              <a:rPr lang="nl-NL" dirty="0" err="1">
                <a:solidFill>
                  <a:srgbClr val="E58627"/>
                </a:solidFill>
                <a:cs typeface="+mj-cs"/>
              </a:rPr>
              <a:t>gaining</a:t>
            </a:r>
            <a:r>
              <a:rPr lang="nl-NL" dirty="0">
                <a:solidFill>
                  <a:srgbClr val="E58627"/>
                </a:solidFill>
                <a:cs typeface="+mj-cs"/>
              </a:rPr>
              <a:t> momentum</a:t>
            </a:r>
            <a:endParaRPr lang="en-US" dirty="0">
              <a:solidFill>
                <a:srgbClr val="E58627"/>
              </a:solidFill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Worldwide attention for OA </a:t>
            </a:r>
            <a:r>
              <a:rPr lang="en-US" sz="2400" dirty="0" smtClean="0">
                <a:solidFill>
                  <a:srgbClr val="166083"/>
                </a:solidFill>
                <a:cs typeface="+mn-cs"/>
              </a:rPr>
              <a:t>monographs</a:t>
            </a:r>
            <a:endParaRPr lang="en-US" sz="2400" dirty="0">
              <a:solidFill>
                <a:srgbClr val="166083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OA monograph </a:t>
            </a:r>
            <a:r>
              <a:rPr lang="en-US" sz="2400" dirty="0" smtClean="0">
                <a:solidFill>
                  <a:srgbClr val="166083"/>
                </a:solidFill>
                <a:cs typeface="+mn-cs"/>
              </a:rPr>
              <a:t>workshops </a:t>
            </a:r>
            <a:r>
              <a:rPr lang="en-US" sz="2400" dirty="0">
                <a:solidFill>
                  <a:srgbClr val="166083"/>
                </a:solidFill>
                <a:cs typeface="+mn-cs"/>
              </a:rPr>
              <a:t>and </a:t>
            </a:r>
            <a:r>
              <a:rPr lang="en-US" sz="2400" dirty="0" smtClean="0">
                <a:solidFill>
                  <a:srgbClr val="166083"/>
                </a:solidFill>
                <a:cs typeface="+mn-cs"/>
              </a:rPr>
              <a:t>seminars </a:t>
            </a:r>
            <a:r>
              <a:rPr lang="en-US" sz="2400" dirty="0">
                <a:solidFill>
                  <a:srgbClr val="166083"/>
                </a:solidFill>
                <a:cs typeface="+mn-cs"/>
              </a:rPr>
              <a:t>everywhere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Platforms and services supporting OA books: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rgbClr val="E58627"/>
                </a:solidFill>
              </a:rPr>
              <a:t>OMP, </a:t>
            </a:r>
            <a:r>
              <a:rPr lang="en-US" sz="2000" dirty="0" err="1">
                <a:solidFill>
                  <a:srgbClr val="E58627"/>
                </a:solidFill>
              </a:rPr>
              <a:t>OpenEdition</a:t>
            </a:r>
            <a:r>
              <a:rPr lang="en-US" sz="2000" dirty="0">
                <a:solidFill>
                  <a:srgbClr val="E58627"/>
                </a:solidFill>
              </a:rPr>
              <a:t>, OAPEN, DOAB, </a:t>
            </a:r>
            <a:r>
              <a:rPr lang="en-US" sz="2000" dirty="0" err="1">
                <a:solidFill>
                  <a:srgbClr val="E58627"/>
                </a:solidFill>
              </a:rPr>
              <a:t>SciELO</a:t>
            </a:r>
            <a:endParaRPr lang="en-US" sz="2000" dirty="0">
              <a:solidFill>
                <a:srgbClr val="E58627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Established book publishers adopting OA: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rgbClr val="E58627"/>
                </a:solidFill>
              </a:rPr>
              <a:t>Palgrave Macmillan, Springer, OUP, De </a:t>
            </a:r>
            <a:r>
              <a:rPr lang="en-US" sz="2000" dirty="0" err="1">
                <a:solidFill>
                  <a:srgbClr val="E58627"/>
                </a:solidFill>
              </a:rPr>
              <a:t>Gruyter</a:t>
            </a:r>
            <a:r>
              <a:rPr lang="en-US" sz="2000" dirty="0">
                <a:solidFill>
                  <a:srgbClr val="E58627"/>
                </a:solidFill>
              </a:rPr>
              <a:t>, Brill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New OA start ups: </a:t>
            </a:r>
            <a:r>
              <a:rPr lang="en-US" sz="2000" dirty="0">
                <a:solidFill>
                  <a:srgbClr val="E58627"/>
                </a:solidFill>
                <a:cs typeface="+mn-cs"/>
              </a:rPr>
              <a:t>Amherst Press, </a:t>
            </a:r>
            <a:r>
              <a:rPr lang="en-US" sz="2000" dirty="0" err="1">
                <a:solidFill>
                  <a:srgbClr val="E58627"/>
                </a:solidFill>
                <a:cs typeface="+mn-cs"/>
              </a:rPr>
              <a:t>Anvill</a:t>
            </a:r>
            <a:r>
              <a:rPr lang="en-US" sz="2000" dirty="0">
                <a:solidFill>
                  <a:srgbClr val="E58627"/>
                </a:solidFill>
                <a:cs typeface="+mn-cs"/>
              </a:rPr>
              <a:t> Academic</a:t>
            </a:r>
            <a:endParaRPr lang="en-US" sz="2400" dirty="0">
              <a:solidFill>
                <a:srgbClr val="E58627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OA publication funds supporting books: </a:t>
            </a:r>
            <a:r>
              <a:rPr lang="en-US" sz="2000" dirty="0">
                <a:solidFill>
                  <a:srgbClr val="E58627"/>
                </a:solidFill>
                <a:cs typeface="+mn-cs"/>
              </a:rPr>
              <a:t>WT, FWF, </a:t>
            </a:r>
            <a:r>
              <a:rPr lang="en-US" sz="2000" dirty="0" smtClean="0">
                <a:solidFill>
                  <a:srgbClr val="E58627"/>
                </a:solidFill>
                <a:cs typeface="+mn-cs"/>
              </a:rPr>
              <a:t>NWO</a:t>
            </a:r>
            <a:endParaRPr lang="en-US" sz="2000" dirty="0">
              <a:solidFill>
                <a:srgbClr val="E58627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166083"/>
                </a:solidFill>
                <a:cs typeface="+mn-cs"/>
              </a:rPr>
              <a:t>OA mandates including books: </a:t>
            </a:r>
            <a:r>
              <a:rPr lang="en-US" sz="2000" dirty="0">
                <a:solidFill>
                  <a:srgbClr val="E58627"/>
                </a:solidFill>
                <a:cs typeface="+mn-cs"/>
              </a:rPr>
              <a:t>H2020, ERC, ARC</a:t>
            </a:r>
            <a:endParaRPr lang="en-US" sz="2400" dirty="0">
              <a:solidFill>
                <a:srgbClr val="E58627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166083"/>
                </a:solidFill>
                <a:cs typeface="+mn-cs"/>
              </a:rPr>
              <a:t>KU conducted first </a:t>
            </a:r>
            <a:r>
              <a:rPr lang="en-US" sz="2400" dirty="0">
                <a:solidFill>
                  <a:srgbClr val="166083"/>
                </a:solidFill>
                <a:cs typeface="+mn-cs"/>
              </a:rPr>
              <a:t>pilot for OA books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92825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Deposit service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Full text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Free + OA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Focus on HSS</a:t>
            </a:r>
          </a:p>
          <a:p>
            <a:pPr eaLnBrk="1" hangingPunct="1">
              <a:defRPr/>
            </a:pPr>
            <a:endParaRPr lang="nl-NL">
              <a:solidFill>
                <a:srgbClr val="166083"/>
              </a:solidFill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Aim: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Deposit service for OA books</a:t>
            </a:r>
            <a:endParaRPr lang="en-US">
              <a:solidFill>
                <a:srgbClr val="166083"/>
              </a:solidFill>
              <a:cs typeface="+mn-cs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605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Discovery service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Metadata only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OA only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All disciplines</a:t>
            </a:r>
          </a:p>
          <a:p>
            <a:pPr eaLnBrk="1" hangingPunct="1">
              <a:defRPr/>
            </a:pPr>
            <a:endParaRPr lang="nl-NL">
              <a:solidFill>
                <a:srgbClr val="166083"/>
              </a:solidFill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Aim:</a:t>
            </a:r>
          </a:p>
          <a:p>
            <a:pPr eaLnBrk="1" hangingPunct="1">
              <a:defRPr/>
            </a:pPr>
            <a:r>
              <a:rPr lang="nl-NL">
                <a:solidFill>
                  <a:srgbClr val="166083"/>
                </a:solidFill>
                <a:cs typeface="+mn-cs"/>
              </a:rPr>
              <a:t>Authoritative list of OA book publishers</a:t>
            </a:r>
            <a:endParaRPr lang="en-US">
              <a:solidFill>
                <a:srgbClr val="166083"/>
              </a:solidFill>
              <a:cs typeface="+mn-cs"/>
            </a:endParaRPr>
          </a:p>
        </p:txBody>
      </p:sp>
      <p:pic>
        <p:nvPicPr>
          <p:cNvPr id="28676" name="Picture 5"/>
          <p:cNvPicPr>
            <a:picLocks noGrp="1" noChangeAspect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33375"/>
            <a:ext cx="3251200" cy="1143000"/>
          </a:xfrm>
        </p:spPr>
      </p:pic>
      <p:pic>
        <p:nvPicPr>
          <p:cNvPr id="25604" name="Afbeelding 5" descr="logo_OA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846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DOAB growth (1/2)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48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565843"/>
              </p:ext>
            </p:extLst>
          </p:nvPr>
        </p:nvGraphicFramePr>
        <p:xfrm>
          <a:off x="795337" y="1221581"/>
          <a:ext cx="7553325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E58627"/>
                </a:solidFill>
                <a:latin typeface="+mn-lt"/>
                <a:ea typeface="+mj-ea"/>
                <a:cs typeface="+mj-cs"/>
              </a:rPr>
              <a:t>DOAB growth (2/2)</a:t>
            </a:r>
            <a:endParaRPr lang="en-US" dirty="0">
              <a:solidFill>
                <a:srgbClr val="E5862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400050" lvl="1" indent="0">
              <a:buFontTx/>
              <a:buNone/>
            </a:pPr>
            <a:r>
              <a:rPr lang="nl-NL" altLang="nl-NL" sz="4000" dirty="0" smtClean="0">
                <a:ea typeface="ＭＳ Ｐゴシック" pitchFamily="34" charset="-128"/>
              </a:rPr>
              <a:t> </a:t>
            </a:r>
            <a:r>
              <a:rPr lang="en-US" altLang="nl-NL" sz="3200" dirty="0" smtClean="0">
                <a:solidFill>
                  <a:srgbClr val="166083"/>
                </a:solidFill>
                <a:ea typeface="ＭＳ Ｐゴシック" pitchFamily="34" charset="-128"/>
              </a:rPr>
              <a:t>		</a:t>
            </a:r>
            <a:r>
              <a:rPr lang="en-US" altLang="nl-NL" sz="3200" b="1" dirty="0" smtClean="0">
                <a:solidFill>
                  <a:srgbClr val="166083"/>
                </a:solidFill>
                <a:ea typeface="ＭＳ Ｐゴシック" pitchFamily="34" charset="-128"/>
              </a:rPr>
              <a:t>Books	Publishers</a:t>
            </a:r>
          </a:p>
          <a:p>
            <a:pPr marL="400050" lvl="1" indent="0">
              <a:buNone/>
            </a:pPr>
            <a:r>
              <a:rPr lang="en-US" altLang="nl-NL" sz="3200" dirty="0" smtClean="0">
                <a:solidFill>
                  <a:srgbClr val="166083"/>
                </a:solidFill>
                <a:ea typeface="ＭＳ Ｐゴシック" pitchFamily="34" charset="-128"/>
              </a:rPr>
              <a:t>2011 	487		15</a:t>
            </a:r>
          </a:p>
          <a:p>
            <a:pPr marL="400050" lvl="1" indent="0">
              <a:buNone/>
            </a:pPr>
            <a:r>
              <a:rPr lang="en-US" altLang="nl-NL" sz="3200" dirty="0" smtClean="0">
                <a:solidFill>
                  <a:srgbClr val="166083"/>
                </a:solidFill>
                <a:ea typeface="ＭＳ Ｐゴシック" pitchFamily="34" charset="-128"/>
              </a:rPr>
              <a:t>2012 	1189		34</a:t>
            </a:r>
          </a:p>
          <a:p>
            <a:pPr marL="400050" lvl="1" indent="0">
              <a:buNone/>
            </a:pPr>
            <a:r>
              <a:rPr lang="en-US" altLang="nl-NL" sz="3200" dirty="0" smtClean="0">
                <a:solidFill>
                  <a:srgbClr val="166083"/>
                </a:solidFill>
                <a:ea typeface="ＭＳ Ｐゴシック" pitchFamily="34" charset="-128"/>
              </a:rPr>
              <a:t>2013 	1554		51</a:t>
            </a:r>
          </a:p>
          <a:p>
            <a:pPr marL="400050" lvl="1" indent="0">
              <a:buNone/>
            </a:pPr>
            <a:r>
              <a:rPr lang="en-US" altLang="nl-NL" sz="3200" dirty="0" smtClean="0">
                <a:solidFill>
                  <a:srgbClr val="166083"/>
                </a:solidFill>
                <a:ea typeface="ＭＳ Ｐゴシック" pitchFamily="34" charset="-128"/>
              </a:rPr>
              <a:t>2014 	2482		79</a:t>
            </a:r>
          </a:p>
          <a:p>
            <a:pPr marL="400050" lvl="1" indent="0">
              <a:buNone/>
            </a:pPr>
            <a:r>
              <a:rPr lang="en-US" altLang="nl-NL" sz="3200" dirty="0" smtClean="0">
                <a:solidFill>
                  <a:srgbClr val="166083"/>
                </a:solidFill>
                <a:ea typeface="ＭＳ Ｐゴシック" pitchFamily="34" charset="-128"/>
              </a:rPr>
              <a:t>2015 	2781*	94*</a:t>
            </a:r>
          </a:p>
          <a:p>
            <a:pPr marL="0" indent="0">
              <a:buFontTx/>
              <a:buNone/>
            </a:pPr>
            <a:endParaRPr lang="en-US" altLang="nl-NL" sz="2800" dirty="0" smtClean="0">
              <a:solidFill>
                <a:srgbClr val="166083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nl-NL" sz="2000" dirty="0" smtClean="0">
                <a:solidFill>
                  <a:srgbClr val="166083"/>
                </a:solidFill>
                <a:ea typeface="ＭＳ Ｐゴシック" pitchFamily="34" charset="-128"/>
              </a:rPr>
              <a:t>* Numbers per 02-03-15</a:t>
            </a:r>
          </a:p>
          <a:p>
            <a:pPr marL="0" indent="0">
              <a:buFontTx/>
              <a:buNone/>
            </a:pPr>
            <a:endParaRPr lang="en-US" altLang="nl-NL" sz="2000" dirty="0" smtClean="0">
              <a:solidFill>
                <a:srgbClr val="166083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nl-NL" altLang="nl-NL" sz="2000" dirty="0" smtClean="0">
              <a:solidFill>
                <a:srgbClr val="166083"/>
              </a:solidFill>
              <a:ea typeface="ＭＳ Ｐゴシック" pitchFamily="34" charset="-128"/>
            </a:endParaRP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65838"/>
            <a:ext cx="204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430</Words>
  <Application>Microsoft Macintosh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Standaardontwerp</vt:lpstr>
      <vt:lpstr>Directory of Open Access Books </vt:lpstr>
      <vt:lpstr>Contents</vt:lpstr>
      <vt:lpstr>DOAB and OAPEN Library</vt:lpstr>
      <vt:lpstr>OAPEN Library</vt:lpstr>
      <vt:lpstr>Directory of Open Access Books</vt:lpstr>
      <vt:lpstr>OA books gaining momentum</vt:lpstr>
      <vt:lpstr>PowerPoint Presentation</vt:lpstr>
      <vt:lpstr>DOAB growth (1/2)</vt:lpstr>
      <vt:lpstr>DOAB growth (2/2)</vt:lpstr>
      <vt:lpstr>DOAB visitors</vt:lpstr>
      <vt:lpstr>Search DOAB (1/8)</vt:lpstr>
      <vt:lpstr>Search DOAB (2/8)</vt:lpstr>
      <vt:lpstr>Search DOAB (3/8)</vt:lpstr>
      <vt:lpstr>Search DOAB (4/8)</vt:lpstr>
      <vt:lpstr>Search DOAB (5/8)</vt:lpstr>
      <vt:lpstr>Search DOAB (6/8)</vt:lpstr>
      <vt:lpstr>Search DOAB (7/8)</vt:lpstr>
      <vt:lpstr>Search DOAB (8/8)</vt:lpstr>
      <vt:lpstr>More tips &amp; tricks</vt:lpstr>
      <vt:lpstr>Questions?</vt:lpstr>
    </vt:vector>
  </TitlesOfParts>
  <Company>Koninklijke Bibliotheek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Eelco Ferwerda</dc:creator>
  <cp:lastModifiedBy>Romy Beard</cp:lastModifiedBy>
  <cp:revision>110</cp:revision>
  <dcterms:created xsi:type="dcterms:W3CDTF">2013-09-16T10:04:36Z</dcterms:created>
  <dcterms:modified xsi:type="dcterms:W3CDTF">2015-03-11T11:21:52Z</dcterms:modified>
</cp:coreProperties>
</file>