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jpg" ContentType="image/jpeg"/>
  <Default Extension="rels" ContentType="application/vnd.openxmlformats-package.relationships+xml"/>
  <Default Extension="vml" ContentType="application/vnd.openxmlformats-officedocument.vmlDrawing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embeddings/oleObject1.bin" ContentType="application/vnd.openxmlformats-officedocument.oleObject"/>
  <Override PartName="/ppt/embeddings/oleObject2.bin" ContentType="application/vnd.openxmlformats-officedocument.oleObject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  <p:sldMasterId id="2147483689" r:id="rId2"/>
    <p:sldMasterId id="2147483733" r:id="rId3"/>
  </p:sldMasterIdLst>
  <p:sldIdLst>
    <p:sldId id="256" r:id="rId4"/>
    <p:sldId id="257" r:id="rId5"/>
    <p:sldId id="259" r:id="rId6"/>
    <p:sldId id="260" r:id="rId7"/>
    <p:sldId id="261" r:id="rId8"/>
    <p:sldId id="262" r:id="rId9"/>
    <p:sldId id="263" r:id="rId10"/>
    <p:sldId id="264" r:id="rId11"/>
  </p:sldIdLst>
  <p:sldSz cx="12192000" cy="6858000"/>
  <p:notesSz cx="6858000" cy="9144000"/>
  <p:defaultTextStyle>
    <a:defPPr>
      <a:defRPr lang="lt-L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-176" y="-10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8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Master" Target="slideMasters/slideMaster3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Relationship Id="rId9" Type="http://schemas.openxmlformats.org/officeDocument/2006/relationships/slide" Target="slides/slide6.xml"/><Relationship Id="rId10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4" Type="http://schemas.openxmlformats.org/officeDocument/2006/relationships/image" Target="../media/image1.png"/><Relationship Id="rId5" Type="http://schemas.openxmlformats.org/officeDocument/2006/relationships/image" Target="../media/image2.jpeg"/><Relationship Id="rId1" Type="http://schemas.openxmlformats.org/officeDocument/2006/relationships/vmlDrawing" Target="../drawings/vmlDrawing2.vml"/><Relationship Id="rId2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Relationship Id="rId2" Type="http://schemas.openxmlformats.org/officeDocument/2006/relationships/image" Target="../media/image3.jpg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avadinimo skaidr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lt-LT" smtClean="0"/>
              <a:t>Spustelėję redag. ruoš. pavad. stilių</a:t>
            </a:r>
            <a:endParaRPr lang="lt-LT" dirty="0"/>
          </a:p>
        </p:txBody>
      </p:sp>
      <p:sp>
        <p:nvSpPr>
          <p:cNvPr id="3" name="Paantraštė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lt-LT" smtClean="0"/>
              <a:t>Spustelėję redag. ruoš. paantrš. stilių</a:t>
            </a:r>
            <a:endParaRPr lang="lt-LT" dirty="0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02625E7-3F0C-40E4-B564-7EF7ECAC0FB9}" type="datetimeFigureOut">
              <a:rPr lang="lt-LT" smtClean="0"/>
              <a:t>05/12/2017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586FB72-FD59-4E92-8DC8-2EFA6530485D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2821671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Pavadinimas ir vertikalus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Vertikalaus teksto vietos rezervavimo ženklas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02625E7-3F0C-40E4-B564-7EF7ECAC0FB9}" type="datetimeFigureOut">
              <a:rPr lang="lt-LT" smtClean="0"/>
              <a:t>05/12/2017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586FB72-FD59-4E92-8DC8-2EFA6530485D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7488288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us pavadinimas ir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us pavadinimas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Vertikalaus teksto vietos rezervavimo ženklas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02625E7-3F0C-40E4-B564-7EF7ECAC0FB9}" type="datetimeFigureOut">
              <a:rPr lang="lt-LT" smtClean="0"/>
              <a:t>05/12/2017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586FB72-FD59-4E92-8DC8-2EFA6530485D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03245115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avadinimo skaidr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Paantraštė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lt-LT" smtClean="0"/>
              <a:t>Spustelėję redag. ruoš. paantrš. stilių</a:t>
            </a:r>
            <a:endParaRPr lang="lt-L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A61447-97D7-4D04-8BE2-578197320282}" type="datetimeFigureOut">
              <a:rPr lang="en-US"/>
              <a:pPr>
                <a:defRPr/>
              </a:pPr>
              <a:t>05/12/2017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8ED67C7-D0D9-45AB-8ED8-EA2614CC862C}" type="slidenum">
              <a:rPr lang="en-US" altLang="lt-LT"/>
              <a:pPr/>
              <a:t>‹#›</a:t>
            </a:fld>
            <a:endParaRPr lang="en-US" altLang="lt-LT"/>
          </a:p>
        </p:txBody>
      </p:sp>
    </p:spTree>
    <p:extLst>
      <p:ext uri="{BB962C8B-B14F-4D97-AF65-F5344CB8AC3E}">
        <p14:creationId xmlns:p14="http://schemas.microsoft.com/office/powerpoint/2010/main" val="171689399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avadinimas ir turiny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39C703-ED9A-4D97-8372-5C54D045B4E7}" type="datetimeFigureOut">
              <a:rPr lang="en-US"/>
              <a:pPr>
                <a:defRPr/>
              </a:pPr>
              <a:t>05/12/2017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8EFDB8A-580C-4407-B8DE-D0F18BD28269}" type="slidenum">
              <a:rPr lang="en-US" altLang="lt-LT"/>
              <a:pPr/>
              <a:t>‹#›</a:t>
            </a:fld>
            <a:endParaRPr lang="en-US" altLang="lt-LT"/>
          </a:p>
        </p:txBody>
      </p:sp>
    </p:spTree>
    <p:extLst>
      <p:ext uri="{BB962C8B-B14F-4D97-AF65-F5344CB8AC3E}">
        <p14:creationId xmlns:p14="http://schemas.microsoft.com/office/powerpoint/2010/main" val="150823110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kcijos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Teksto vietos rezervavimo ženklas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D327F4-C8B3-4EA2-AE49-3E2FD915D2DD}" type="datetimeFigureOut">
              <a:rPr lang="en-US"/>
              <a:pPr>
                <a:defRPr/>
              </a:pPr>
              <a:t>05/12/2017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2F4148F-C470-48DB-A242-B08AA1D9B558}" type="slidenum">
              <a:rPr lang="en-US" altLang="lt-LT"/>
              <a:pPr/>
              <a:t>‹#›</a:t>
            </a:fld>
            <a:endParaRPr lang="en-US" altLang="lt-LT"/>
          </a:p>
        </p:txBody>
      </p:sp>
    </p:spTree>
    <p:extLst>
      <p:ext uri="{BB962C8B-B14F-4D97-AF65-F5344CB8AC3E}">
        <p14:creationId xmlns:p14="http://schemas.microsoft.com/office/powerpoint/2010/main" val="329069317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 turinia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Turinio vietos rezervavimo ženklas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Turinio vietos rezervavimo ženklas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0DDB04-C482-4168-8836-E082F4442308}" type="datetimeFigureOut">
              <a:rPr lang="en-US"/>
              <a:pPr>
                <a:defRPr/>
              </a:pPr>
              <a:t>05/12/2017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9A0AB84-1858-446E-8F14-B6B611C3195B}" type="slidenum">
              <a:rPr lang="en-US" altLang="lt-LT"/>
              <a:pPr/>
              <a:t>‹#›</a:t>
            </a:fld>
            <a:endParaRPr lang="en-US" altLang="lt-LT"/>
          </a:p>
        </p:txBody>
      </p:sp>
    </p:spTree>
    <p:extLst>
      <p:ext uri="{BB962C8B-B14F-4D97-AF65-F5344CB8AC3E}">
        <p14:creationId xmlns:p14="http://schemas.microsoft.com/office/powerpoint/2010/main" val="254192839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Lyg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Teksto vietos rezervavimo ženklas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4" name="Turinio vietos rezervavimo ženklas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5" name="Teksto vietos rezervavimo ženklas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6" name="Turinio vietos rezervavimo ženklas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7903DD-FCAA-4912-AAE0-1938E53A98A1}" type="datetimeFigureOut">
              <a:rPr lang="en-US"/>
              <a:pPr>
                <a:defRPr/>
              </a:pPr>
              <a:t>05/12/2017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E6D3F29-D9C5-4669-8BB2-DCE85A5526F9}" type="slidenum">
              <a:rPr lang="en-US" altLang="lt-LT"/>
              <a:pPr/>
              <a:t>‹#›</a:t>
            </a:fld>
            <a:endParaRPr lang="en-US" altLang="lt-LT"/>
          </a:p>
        </p:txBody>
      </p:sp>
    </p:spTree>
    <p:extLst>
      <p:ext uri="{BB962C8B-B14F-4D97-AF65-F5344CB8AC3E}">
        <p14:creationId xmlns:p14="http://schemas.microsoft.com/office/powerpoint/2010/main" val="375179666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k pavad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849B29-CC0D-4415-9DC4-3A0BDD29A98F}" type="datetimeFigureOut">
              <a:rPr lang="en-US"/>
              <a:pPr>
                <a:defRPr/>
              </a:pPr>
              <a:t>05/12/2017</a:t>
            </a:fld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5BF4E9F-118E-456B-9DAA-0E12E4E841A5}" type="slidenum">
              <a:rPr lang="en-US" altLang="lt-LT"/>
              <a:pPr/>
              <a:t>‹#›</a:t>
            </a:fld>
            <a:endParaRPr lang="en-US" altLang="lt-LT"/>
          </a:p>
        </p:txBody>
      </p:sp>
    </p:spTree>
    <p:extLst>
      <p:ext uri="{BB962C8B-B14F-4D97-AF65-F5344CB8AC3E}">
        <p14:creationId xmlns:p14="http://schemas.microsoft.com/office/powerpoint/2010/main" val="345762339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ušč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06682C-FBF6-4B5E-8245-19D22048D900}" type="datetimeFigureOut">
              <a:rPr lang="en-US"/>
              <a:pPr>
                <a:defRPr/>
              </a:pPr>
              <a:t>05/12/2017</a:t>
            </a:fld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354081B-5D68-4510-8E95-C2526BD8ACF8}" type="slidenum">
              <a:rPr lang="en-US" altLang="lt-LT"/>
              <a:pPr/>
              <a:t>‹#›</a:t>
            </a:fld>
            <a:endParaRPr lang="en-US" altLang="lt-LT"/>
          </a:p>
        </p:txBody>
      </p:sp>
    </p:spTree>
    <p:extLst>
      <p:ext uri="{BB962C8B-B14F-4D97-AF65-F5344CB8AC3E}">
        <p14:creationId xmlns:p14="http://schemas.microsoft.com/office/powerpoint/2010/main" val="316385430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uriny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Teksto vietos rezervavimo ženklas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1D3552-3BB3-450C-B62E-A824D56C77B0}" type="datetimeFigureOut">
              <a:rPr lang="en-US"/>
              <a:pPr>
                <a:defRPr/>
              </a:pPr>
              <a:t>05/12/2017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796D254-902E-4A2C-9B75-7390FED96292}" type="slidenum">
              <a:rPr lang="en-US" altLang="lt-LT"/>
              <a:pPr/>
              <a:t>‹#›</a:t>
            </a:fld>
            <a:endParaRPr lang="en-US" altLang="lt-LT"/>
          </a:p>
        </p:txBody>
      </p:sp>
    </p:spTree>
    <p:extLst>
      <p:ext uri="{BB962C8B-B14F-4D97-AF65-F5344CB8AC3E}">
        <p14:creationId xmlns:p14="http://schemas.microsoft.com/office/powerpoint/2010/main" val="14731360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Pavadinimas ir turiny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7"/>
          <p:cNvGraphicFramePr>
            <a:graphicFrameLocks noChangeAspect="1"/>
          </p:cNvGraphicFramePr>
          <p:nvPr/>
        </p:nvGraphicFramePr>
        <p:xfrm>
          <a:off x="334433" y="260350"/>
          <a:ext cx="1075267" cy="86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8" name="Bitmap Image" r:id="rId3" imgW="1343212" imgH="1438095" progId="PBrush">
                  <p:embed/>
                </p:oleObj>
              </mc:Choice>
              <mc:Fallback>
                <p:oleObj name="Bitmap Image" r:id="rId3" imgW="1343212" imgH="1438095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4433" y="260350"/>
                        <a:ext cx="1075267" cy="863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BBE0E3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334433" y="1125538"/>
            <a:ext cx="0" cy="5472112"/>
          </a:xfrm>
          <a:prstGeom prst="line">
            <a:avLst/>
          </a:prstGeom>
          <a:noFill/>
          <a:ln w="25400">
            <a:solidFill>
              <a:srgbClr val="969696"/>
            </a:solidFill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lt-LT" sz="1800">
              <a:latin typeface="+mn-lt"/>
            </a:endParaRPr>
          </a:p>
        </p:txBody>
      </p:sp>
      <p:pic>
        <p:nvPicPr>
          <p:cNvPr id="6" name="Paveikslėlis 5" descr="sukurys2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431371" y="5517233"/>
            <a:ext cx="4165600" cy="1152525"/>
          </a:xfrm>
          <a:prstGeom prst="rect">
            <a:avLst/>
          </a:prstGeom>
          <a:effectLst>
            <a:softEdge rad="63500"/>
          </a:effectLst>
        </p:spPr>
      </p:pic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lt-LT" smtClean="0"/>
              <a:t>Spustelėję redag. ruoš. pavad. stilių</a:t>
            </a:r>
            <a:endParaRPr lang="lt-LT" dirty="0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 dirty="0"/>
          </a:p>
        </p:txBody>
      </p:sp>
      <p:sp>
        <p:nvSpPr>
          <p:cNvPr id="7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02625E7-3F0C-40E4-B564-7EF7ECAC0FB9}" type="datetimeFigureOut">
              <a:rPr lang="lt-LT" smtClean="0"/>
              <a:t>05/12/2017</a:t>
            </a:fld>
            <a:endParaRPr lang="lt-LT"/>
          </a:p>
        </p:txBody>
      </p:sp>
      <p:sp>
        <p:nvSpPr>
          <p:cNvPr id="8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lt-LT"/>
          </a:p>
        </p:txBody>
      </p:sp>
      <p:sp>
        <p:nvSpPr>
          <p:cNvPr id="9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586FB72-FD59-4E92-8DC8-2EFA6530485D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36132564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aveikslėli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Paveikslėlio vietos rezervavimo ženklas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lt-LT" noProof="0" smtClean="0"/>
              <a:t>Spustelėkite piktogr. norėdami įtraukti pav.</a:t>
            </a:r>
          </a:p>
        </p:txBody>
      </p:sp>
      <p:sp>
        <p:nvSpPr>
          <p:cNvPr id="4" name="Teksto vietos rezervavimo ženklas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CC15D9-430C-46B9-9B09-2AF2551378F5}" type="datetimeFigureOut">
              <a:rPr lang="en-US"/>
              <a:pPr>
                <a:defRPr/>
              </a:pPr>
              <a:t>05/12/2017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2FFA843-1C92-4DB6-853C-28B5EB28E02E}" type="slidenum">
              <a:rPr lang="en-US" altLang="lt-LT"/>
              <a:pPr/>
              <a:t>‹#›</a:t>
            </a:fld>
            <a:endParaRPr lang="en-US" altLang="lt-LT"/>
          </a:p>
        </p:txBody>
      </p:sp>
    </p:spTree>
    <p:extLst>
      <p:ext uri="{BB962C8B-B14F-4D97-AF65-F5344CB8AC3E}">
        <p14:creationId xmlns:p14="http://schemas.microsoft.com/office/powerpoint/2010/main" val="279812748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Pavadinimas ir vertikalus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Vertikalaus teksto vietos rezervavimo ženklas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DE6FE7-7742-4E25-BA9B-775D76429B17}" type="datetimeFigureOut">
              <a:rPr lang="en-US"/>
              <a:pPr>
                <a:defRPr/>
              </a:pPr>
              <a:t>05/12/2017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E5DD398-62DC-44A1-B2E4-D0093CBD5C6F}" type="slidenum">
              <a:rPr lang="en-US" altLang="lt-LT"/>
              <a:pPr/>
              <a:t>‹#›</a:t>
            </a:fld>
            <a:endParaRPr lang="en-US" altLang="lt-LT"/>
          </a:p>
        </p:txBody>
      </p:sp>
    </p:spTree>
    <p:extLst>
      <p:ext uri="{BB962C8B-B14F-4D97-AF65-F5344CB8AC3E}">
        <p14:creationId xmlns:p14="http://schemas.microsoft.com/office/powerpoint/2010/main" val="405811180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us pavadinimas ir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us pavadinimas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Vertikalaus teksto vietos rezervavimo ženklas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DFC4AA-3BE1-4E2B-AB23-DBCA31B1F2F8}" type="datetimeFigureOut">
              <a:rPr lang="en-US"/>
              <a:pPr>
                <a:defRPr/>
              </a:pPr>
              <a:t>05/12/2017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3B62C89-F231-4650-9CF6-8C2769DA2086}" type="slidenum">
              <a:rPr lang="en-US" altLang="lt-LT"/>
              <a:pPr/>
              <a:t>‹#›</a:t>
            </a:fld>
            <a:endParaRPr lang="en-US" altLang="lt-LT"/>
          </a:p>
        </p:txBody>
      </p:sp>
    </p:spTree>
    <p:extLst>
      <p:ext uri="{BB962C8B-B14F-4D97-AF65-F5344CB8AC3E}">
        <p14:creationId xmlns:p14="http://schemas.microsoft.com/office/powerpoint/2010/main" val="37123410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avadinimo skaidrė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3504" y="770467"/>
            <a:ext cx="10782300" cy="3352800"/>
          </a:xfrm>
        </p:spPr>
        <p:txBody>
          <a:bodyPr anchor="b">
            <a:noAutofit/>
          </a:bodyPr>
          <a:lstStyle>
            <a:lvl1pPr algn="l">
              <a:lnSpc>
                <a:spcPct val="80000"/>
              </a:lnSpc>
              <a:defRPr sz="8800" spc="-120" baseline="0">
                <a:solidFill>
                  <a:srgbClr val="FFFFFF"/>
                </a:solidFill>
              </a:defRPr>
            </a:lvl1pPr>
          </a:lstStyle>
          <a:p>
            <a:r>
              <a:rPr lang="lt-LT" smtClean="0"/>
              <a:t>Spustelėję redag. ruoš. pavad. stilių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67512" y="4206876"/>
            <a:ext cx="9228201" cy="1645920"/>
          </a:xfrm>
        </p:spPr>
        <p:txBody>
          <a:bodyPr>
            <a:normAutofit/>
          </a:bodyPr>
          <a:lstStyle>
            <a:lvl1pPr marL="0" indent="0" algn="l">
              <a:buNone/>
              <a:defRPr sz="32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lt-LT" smtClean="0"/>
              <a:t>Spustelėję redag. ruoš. paantrš. stilių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D02625E7-3F0C-40E4-B564-7EF7ECAC0FB9}" type="datetimeFigureOut">
              <a:rPr lang="lt-LT" smtClean="0"/>
              <a:t>05/12/2017</a:t>
            </a:fld>
            <a:endParaRPr lang="lt-L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lt-L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5586FB72-FD59-4E92-8DC8-2EFA6530485D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15290600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avadinimas ir turiny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625E7-3F0C-40E4-B564-7EF7ECAC0FB9}" type="datetimeFigureOut">
              <a:rPr lang="lt-LT" smtClean="0"/>
              <a:t>05/12/2017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6FB72-FD59-4E92-8DC8-2EFA6530485D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29410645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kcijos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3504" y="767419"/>
            <a:ext cx="10780776" cy="3355848"/>
          </a:xfrm>
        </p:spPr>
        <p:txBody>
          <a:bodyPr anchor="b">
            <a:normAutofit/>
          </a:bodyPr>
          <a:lstStyle>
            <a:lvl1pPr>
              <a:lnSpc>
                <a:spcPct val="80000"/>
              </a:lnSpc>
              <a:defRPr sz="8800" b="0" baseline="0">
                <a:solidFill>
                  <a:schemeClr val="accent1"/>
                </a:solidFill>
              </a:defRPr>
            </a:lvl1pPr>
          </a:lstStyle>
          <a:p>
            <a:r>
              <a:rPr lang="lt-LT" smtClean="0"/>
              <a:t>Spustelėję redag. ruoš. pavad. stilių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7512" y="4204209"/>
            <a:ext cx="9226296" cy="1645920"/>
          </a:xfrm>
        </p:spPr>
        <p:txBody>
          <a:bodyPr anchor="t"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625E7-3F0C-40E4-B564-7EF7ECAC0FB9}" type="datetimeFigureOut">
              <a:rPr lang="lt-LT" smtClean="0"/>
              <a:t>05/12/2017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6FB72-FD59-4E92-8DC8-2EFA6530485D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16808829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 turinia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6656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11330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625E7-3F0C-40E4-B564-7EF7ECAC0FB9}" type="datetimeFigureOut">
              <a:rPr lang="lt-LT" smtClean="0"/>
              <a:t>05/12/2017</a:t>
            </a:fld>
            <a:endParaRPr lang="lt-L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6FB72-FD59-4E92-8DC8-2EFA6530485D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62889157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Lyg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40467"/>
            <a:ext cx="4663440" cy="723400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6656" y="2753084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07608" y="2038435"/>
            <a:ext cx="4663440" cy="722376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07608" y="2750990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625E7-3F0C-40E4-B564-7EF7ECAC0FB9}" type="datetimeFigureOut">
              <a:rPr lang="lt-LT" smtClean="0"/>
              <a:t>05/12/2017</a:t>
            </a:fld>
            <a:endParaRPr lang="lt-L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6FB72-FD59-4E92-8DC8-2EFA6530485D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01616351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k pavad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625E7-3F0C-40E4-B564-7EF7ECAC0FB9}" type="datetimeFigureOut">
              <a:rPr lang="lt-LT" smtClean="0"/>
              <a:t>05/12/2017</a:t>
            </a:fld>
            <a:endParaRPr lang="lt-L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6FB72-FD59-4E92-8DC8-2EFA6530485D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404031743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ušč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625E7-3F0C-40E4-B564-7EF7ECAC0FB9}" type="datetimeFigureOut">
              <a:rPr lang="lt-LT" smtClean="0"/>
              <a:t>05/12/2017</a:t>
            </a:fld>
            <a:endParaRPr lang="lt-L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6FB72-FD59-4E92-8DC8-2EFA6530485D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1114788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kcijos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Teksto vietos rezervavimo ženklas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02625E7-3F0C-40E4-B564-7EF7ECAC0FB9}" type="datetimeFigureOut">
              <a:rPr lang="lt-LT" smtClean="0"/>
              <a:t>05/12/2017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586FB72-FD59-4E92-8DC8-2EFA6530485D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86931924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uriny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00" y="0"/>
            <a:ext cx="457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8261404" y="542282"/>
            <a:ext cx="3383280" cy="1920240"/>
          </a:xfrm>
        </p:spPr>
        <p:txBody>
          <a:bodyPr anchor="b">
            <a:noAutofit/>
          </a:bodyPr>
          <a:lstStyle>
            <a:lvl1pPr>
              <a:lnSpc>
                <a:spcPct val="85000"/>
              </a:lnSpc>
              <a:defRPr sz="4000">
                <a:solidFill>
                  <a:srgbClr val="FFFFFF"/>
                </a:solidFill>
              </a:defRPr>
            </a:lvl1pPr>
          </a:lstStyle>
          <a:p>
            <a:r>
              <a:rPr lang="lt-LT" smtClean="0"/>
              <a:t>Spustelėję redag. ruoš. pavad. stilių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762000"/>
            <a:ext cx="60960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75982" y="2511813"/>
            <a:ext cx="3398520" cy="3126987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lt-LT" smtClean="0"/>
              <a:t>Spustelėję redag. ruoš. teksto stilių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625E7-3F0C-40E4-B564-7EF7ECAC0FB9}" type="datetimeFigureOut">
              <a:rPr lang="lt-LT" smtClean="0"/>
              <a:t>05/12/2017</a:t>
            </a:fld>
            <a:endParaRPr lang="lt-L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fld id="{5586FB72-FD59-4E92-8DC8-2EFA6530485D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76398682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aveikslėlis ir antraštė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224" y="5418667"/>
            <a:ext cx="10780776" cy="613283"/>
          </a:xfrm>
        </p:spPr>
        <p:txBody>
          <a:bodyPr anchor="b">
            <a:normAutofit/>
          </a:bodyPr>
          <a:lstStyle>
            <a:lvl1pPr>
              <a:defRPr sz="3200" b="0">
                <a:solidFill>
                  <a:srgbClr val="FFFFFF"/>
                </a:solidFill>
              </a:defRPr>
            </a:lvl1pPr>
          </a:lstStyle>
          <a:p>
            <a:r>
              <a:rPr lang="lt-LT" smtClean="0"/>
              <a:t>Spustelėję redag. ruoš. pavad. stilių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2192000" cy="5330952"/>
          </a:xfrm>
          <a:blipFill>
            <a:blip r:embed="rId2"/>
            <a:stretch>
              <a:fillRect/>
            </a:stretch>
          </a:blipFill>
        </p:spPr>
        <p:txBody>
          <a:bodyPr anchor="t"/>
          <a:lstStyle>
            <a:lvl1pPr marL="0" indent="0" algn="ctr">
              <a:spcBef>
                <a:spcPts val="800"/>
              </a:spcBef>
              <a:buNone/>
              <a:defRPr sz="3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lt-LT" smtClean="0"/>
              <a:t>Spustelėkite piktogr. norėdami įtraukti pav.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656" y="5909735"/>
            <a:ext cx="9229344" cy="5334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4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D02625E7-3F0C-40E4-B564-7EF7ECAC0FB9}" type="datetimeFigureOut">
              <a:rPr lang="lt-LT" smtClean="0"/>
              <a:t>05/12/2017</a:t>
            </a:fld>
            <a:endParaRPr lang="lt-LT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lt-LT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5586FB72-FD59-4E92-8DC8-2EFA6530485D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32494598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Pavadinimas ir vertikalus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625E7-3F0C-40E4-B564-7EF7ECAC0FB9}" type="datetimeFigureOut">
              <a:rPr lang="lt-LT" smtClean="0"/>
              <a:t>05/12/2017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6FB72-FD59-4E92-8DC8-2EFA6530485D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508758980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us pavadinimas ir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43950" y="695325"/>
            <a:ext cx="2628900" cy="4800600"/>
          </a:xfrm>
        </p:spPr>
        <p:txBody>
          <a:bodyPr vert="eaVert"/>
          <a:lstStyle/>
          <a:p>
            <a:r>
              <a:rPr lang="lt-LT" smtClean="0"/>
              <a:t>Spustelėję redag. ruoš. pavad. stilių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1525" y="714375"/>
            <a:ext cx="7734300" cy="5400675"/>
          </a:xfrm>
        </p:spPr>
        <p:txBody>
          <a:bodyPr vert="eaVert"/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625E7-3F0C-40E4-B564-7EF7ECAC0FB9}" type="datetimeFigureOut">
              <a:rPr lang="lt-LT" smtClean="0"/>
              <a:t>05/12/2017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6FB72-FD59-4E92-8DC8-2EFA6530485D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6654059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 turinia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Turinio vietos rezervavimo ženklas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Turinio vietos rezervavimo ženklas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5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02625E7-3F0C-40E4-B564-7EF7ECAC0FB9}" type="datetimeFigureOut">
              <a:rPr lang="lt-LT" smtClean="0"/>
              <a:t>05/12/2017</a:t>
            </a:fld>
            <a:endParaRPr lang="lt-LT"/>
          </a:p>
        </p:txBody>
      </p:sp>
      <p:sp>
        <p:nvSpPr>
          <p:cNvPr id="6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lt-LT"/>
          </a:p>
        </p:txBody>
      </p:sp>
      <p:sp>
        <p:nvSpPr>
          <p:cNvPr id="7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586FB72-FD59-4E92-8DC8-2EFA6530485D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694467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Lyg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Teksto vietos rezervavimo ženklas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4" name="Turinio vietos rezervavimo ženklas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5" name="Teksto vietos rezervavimo ženklas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6" name="Turinio vietos rezervavimo ženklas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7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02625E7-3F0C-40E4-B564-7EF7ECAC0FB9}" type="datetimeFigureOut">
              <a:rPr lang="lt-LT" smtClean="0"/>
              <a:t>05/12/2017</a:t>
            </a:fld>
            <a:endParaRPr lang="lt-LT"/>
          </a:p>
        </p:txBody>
      </p:sp>
      <p:sp>
        <p:nvSpPr>
          <p:cNvPr id="8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lt-LT"/>
          </a:p>
        </p:txBody>
      </p:sp>
      <p:sp>
        <p:nvSpPr>
          <p:cNvPr id="9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586FB72-FD59-4E92-8DC8-2EFA6530485D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0666147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k pavad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02625E7-3F0C-40E4-B564-7EF7ECAC0FB9}" type="datetimeFigureOut">
              <a:rPr lang="lt-LT" smtClean="0"/>
              <a:t>05/12/2017</a:t>
            </a:fld>
            <a:endParaRPr lang="lt-LT"/>
          </a:p>
        </p:txBody>
      </p:sp>
      <p:sp>
        <p:nvSpPr>
          <p:cNvPr id="4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lt-LT"/>
          </a:p>
        </p:txBody>
      </p:sp>
      <p:sp>
        <p:nvSpPr>
          <p:cNvPr id="5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586FB72-FD59-4E92-8DC8-2EFA6530485D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0371896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ušč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02625E7-3F0C-40E4-B564-7EF7ECAC0FB9}" type="datetimeFigureOut">
              <a:rPr lang="lt-LT" smtClean="0"/>
              <a:t>05/12/2017</a:t>
            </a:fld>
            <a:endParaRPr lang="lt-LT"/>
          </a:p>
        </p:txBody>
      </p:sp>
      <p:sp>
        <p:nvSpPr>
          <p:cNvPr id="3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lt-LT"/>
          </a:p>
        </p:txBody>
      </p:sp>
      <p:sp>
        <p:nvSpPr>
          <p:cNvPr id="4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586FB72-FD59-4E92-8DC8-2EFA6530485D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6654573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uriny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Teksto vietos rezervavimo ženklas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5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02625E7-3F0C-40E4-B564-7EF7ECAC0FB9}" type="datetimeFigureOut">
              <a:rPr lang="lt-LT" smtClean="0"/>
              <a:t>05/12/2017</a:t>
            </a:fld>
            <a:endParaRPr lang="lt-LT"/>
          </a:p>
        </p:txBody>
      </p:sp>
      <p:sp>
        <p:nvSpPr>
          <p:cNvPr id="6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lt-LT"/>
          </a:p>
        </p:txBody>
      </p:sp>
      <p:sp>
        <p:nvSpPr>
          <p:cNvPr id="7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586FB72-FD59-4E92-8DC8-2EFA6530485D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757746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aveikslėli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Paveikslėlio vietos rezervavimo ženklas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lt-LT" noProof="0" smtClean="0"/>
              <a:t>Spustelėkite piktogr. norėdami įtraukti pav.</a:t>
            </a:r>
            <a:endParaRPr lang="lt-LT" noProof="0"/>
          </a:p>
        </p:txBody>
      </p:sp>
      <p:sp>
        <p:nvSpPr>
          <p:cNvPr id="4" name="Teksto vietos rezervavimo ženklas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5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02625E7-3F0C-40E4-B564-7EF7ECAC0FB9}" type="datetimeFigureOut">
              <a:rPr lang="lt-LT" smtClean="0"/>
              <a:t>05/12/2017</a:t>
            </a:fld>
            <a:endParaRPr lang="lt-LT"/>
          </a:p>
        </p:txBody>
      </p:sp>
      <p:sp>
        <p:nvSpPr>
          <p:cNvPr id="6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lt-LT"/>
          </a:p>
        </p:txBody>
      </p:sp>
      <p:sp>
        <p:nvSpPr>
          <p:cNvPr id="7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586FB72-FD59-4E92-8DC8-2EFA6530485D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1042907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vmlDrawing" Target="../drawings/vmlDrawing1.vml"/><Relationship Id="rId14" Type="http://schemas.openxmlformats.org/officeDocument/2006/relationships/oleObject" Target="../embeddings/oleObject1.bin"/><Relationship Id="rId15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2.xml"/><Relationship Id="rId12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33.xml"/><Relationship Id="rId12" Type="http://schemas.openxmlformats.org/officeDocument/2006/relationships/theme" Target="../theme/theme3.xml"/><Relationship Id="rId1" Type="http://schemas.openxmlformats.org/officeDocument/2006/relationships/slideLayout" Target="../slideLayouts/slideLayout23.xml"/><Relationship Id="rId2" Type="http://schemas.openxmlformats.org/officeDocument/2006/relationships/slideLayout" Target="../slideLayouts/slideLayout24.xml"/><Relationship Id="rId3" Type="http://schemas.openxmlformats.org/officeDocument/2006/relationships/slideLayout" Target="../slideLayouts/slideLayout25.xml"/><Relationship Id="rId4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7.xml"/><Relationship Id="rId6" Type="http://schemas.openxmlformats.org/officeDocument/2006/relationships/slideLayout" Target="../slideLayouts/slideLayout28.xml"/><Relationship Id="rId7" Type="http://schemas.openxmlformats.org/officeDocument/2006/relationships/slideLayout" Target="../slideLayouts/slideLayout29.xml"/><Relationship Id="rId8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3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Pavadinimo vietos rezervavimo ženklas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lt-LT" altLang="lt-LT" smtClean="0"/>
              <a:t>Spustelėkite, jei norite keisite ruoš. pav. stilių</a:t>
            </a:r>
          </a:p>
        </p:txBody>
      </p:sp>
      <p:sp>
        <p:nvSpPr>
          <p:cNvPr id="1029" name="Teksto vietos rezervavimo ženklas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lt-LT" altLang="lt-LT" smtClean="0"/>
              <a:t>Spustelėkite ruošinio teksto stiliams keisti</a:t>
            </a:r>
          </a:p>
          <a:p>
            <a:pPr lvl="1"/>
            <a:r>
              <a:rPr lang="lt-LT" altLang="lt-LT" smtClean="0"/>
              <a:t>Antras lygmuo</a:t>
            </a:r>
          </a:p>
          <a:p>
            <a:pPr lvl="2"/>
            <a:r>
              <a:rPr lang="lt-LT" altLang="lt-LT" smtClean="0"/>
              <a:t>Trečias lygmuo</a:t>
            </a:r>
          </a:p>
          <a:p>
            <a:pPr lvl="3"/>
            <a:r>
              <a:rPr lang="lt-LT" altLang="lt-LT" smtClean="0"/>
              <a:t>Ketvirtas lygmuo</a:t>
            </a:r>
          </a:p>
          <a:p>
            <a:pPr lvl="4"/>
            <a:r>
              <a:rPr lang="lt-LT" altLang="lt-LT" smtClean="0"/>
              <a:t>Penktas lygmuo</a:t>
            </a:r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D02625E7-3F0C-40E4-B564-7EF7ECAC0FB9}" type="datetimeFigureOut">
              <a:rPr lang="lt-LT" smtClean="0"/>
              <a:t>05/12/2017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5586FB72-FD59-4E92-8DC8-2EFA6530485D}" type="slidenum">
              <a:rPr lang="lt-LT" smtClean="0"/>
              <a:t>‹#›</a:t>
            </a:fld>
            <a:endParaRPr lang="lt-LT"/>
          </a:p>
        </p:txBody>
      </p:sp>
      <p:graphicFrame>
        <p:nvGraphicFramePr>
          <p:cNvPr id="1026" name="Object 7"/>
          <p:cNvGraphicFramePr>
            <a:graphicFrameLocks noChangeAspect="1"/>
          </p:cNvGraphicFramePr>
          <p:nvPr/>
        </p:nvGraphicFramePr>
        <p:xfrm>
          <a:off x="334433" y="260350"/>
          <a:ext cx="1075267" cy="86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" name="Bitmap Image" r:id="rId14" imgW="1343212" imgH="1438095" progId="PBrush">
                  <p:embed/>
                </p:oleObj>
              </mc:Choice>
              <mc:Fallback>
                <p:oleObj name="Bitmap Image" r:id="rId14" imgW="1343212" imgH="1438095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4433" y="260350"/>
                        <a:ext cx="1075267" cy="863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BBE0E3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334433" y="1125538"/>
            <a:ext cx="0" cy="5472112"/>
          </a:xfrm>
          <a:prstGeom prst="line">
            <a:avLst/>
          </a:prstGeom>
          <a:noFill/>
          <a:ln w="25400">
            <a:solidFill>
              <a:srgbClr val="969696"/>
            </a:solidFill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lt-LT" sz="180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6792331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rgbClr val="1F497D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1F497D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1F497D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1F497D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1F497D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1F497D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1F497D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1F497D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1F497D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rgbClr val="1F497D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rgbClr val="1F497D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rgbClr val="1F497D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rgbClr val="1F497D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rgbClr val="1F497D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t-L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lt-LT" altLang="lt-LT" smtClean="0"/>
              <a:t>Spustelėkite, jei norite keisite ruoš. pav. stilių</a:t>
            </a:r>
            <a:endParaRPr lang="en-US" altLang="lt-LT" smtClean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lt-LT" altLang="lt-LT" smtClean="0"/>
              <a:t>Spustelėkite ruošinio teksto stiliams keisti</a:t>
            </a:r>
          </a:p>
          <a:p>
            <a:pPr lvl="1"/>
            <a:r>
              <a:rPr lang="lt-LT" altLang="lt-LT" smtClean="0"/>
              <a:t>Antras lygmuo</a:t>
            </a:r>
          </a:p>
          <a:p>
            <a:pPr lvl="2"/>
            <a:r>
              <a:rPr lang="lt-LT" altLang="lt-LT" smtClean="0"/>
              <a:t>Trečias lygmuo</a:t>
            </a:r>
          </a:p>
          <a:p>
            <a:pPr lvl="3"/>
            <a:r>
              <a:rPr lang="lt-LT" altLang="lt-LT" smtClean="0"/>
              <a:t>Ketvirtas lygmuo</a:t>
            </a:r>
          </a:p>
          <a:p>
            <a:pPr lvl="4"/>
            <a:r>
              <a:rPr lang="lt-LT" altLang="lt-LT" smtClean="0"/>
              <a:t>Penktas lygmuo</a:t>
            </a:r>
            <a:endParaRPr lang="en-US" altLang="lt-LT" smtClean="0"/>
          </a:p>
        </p:txBody>
      </p:sp>
      <p:sp>
        <p:nvSpPr>
          <p:cNvPr id="2970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auto">
              <a:spcBef>
                <a:spcPts val="0"/>
              </a:spcBef>
              <a:spcAft>
                <a:spcPts val="0"/>
              </a:spcAft>
              <a:defRPr sz="1400">
                <a:latin typeface="Calibri" pitchFamily="34" charset="0"/>
              </a:defRPr>
            </a:lvl1pPr>
          </a:lstStyle>
          <a:p>
            <a:pPr>
              <a:defRPr/>
            </a:pPr>
            <a:fld id="{2CC38CAC-B0BF-4433-9A1F-2240775CB241}" type="datetimeFigureOut">
              <a:rPr lang="en-US"/>
              <a:pPr>
                <a:defRPr/>
              </a:pPr>
              <a:t>05/12/2017</a:t>
            </a:fld>
            <a:endParaRPr lang="en-US"/>
          </a:p>
        </p:txBody>
      </p:sp>
      <p:sp>
        <p:nvSpPr>
          <p:cNvPr id="2970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fontAlgn="auto">
              <a:spcBef>
                <a:spcPts val="0"/>
              </a:spcBef>
              <a:spcAft>
                <a:spcPts val="0"/>
              </a:spcAft>
              <a:defRPr sz="1400">
                <a:latin typeface="Calibri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Calibri" panose="020F0502020204030204" pitchFamily="34" charset="0"/>
              </a:defRPr>
            </a:lvl1pPr>
          </a:lstStyle>
          <a:p>
            <a:fld id="{979A6E29-6A9D-4090-840B-777AD474CCE8}" type="slidenum">
              <a:rPr lang="en-US" altLang="lt-LT"/>
              <a:pPr/>
              <a:t>‹#›</a:t>
            </a:fld>
            <a:endParaRPr lang="en-US" altLang="lt-LT"/>
          </a:p>
        </p:txBody>
      </p:sp>
    </p:spTree>
    <p:extLst>
      <p:ext uri="{BB962C8B-B14F-4D97-AF65-F5344CB8AC3E}">
        <p14:creationId xmlns:p14="http://schemas.microsoft.com/office/powerpoint/2010/main" val="42487892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lt-L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57224" y="499533"/>
            <a:ext cx="10772775" cy="16581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lt-LT" smtClean="0"/>
              <a:t>Spustelėję redag. ruoš. pavad. stilių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11680"/>
            <a:ext cx="10753725" cy="37661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5800" y="6412447"/>
            <a:ext cx="411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fld id="{D02625E7-3F0C-40E4-B564-7EF7ECAC0FB9}" type="datetimeFigureOut">
              <a:rPr lang="lt-LT" smtClean="0"/>
              <a:t>05/12/2017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554697"/>
            <a:ext cx="50292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 cap="all" baseline="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926" y="5876412"/>
            <a:ext cx="2926080" cy="13970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300" b="0">
                <a:ln>
                  <a:noFill/>
                </a:ln>
                <a:solidFill>
                  <a:schemeClr val="accent1">
                    <a:alpha val="25000"/>
                  </a:schemeClr>
                </a:solidFill>
                <a:latin typeface="+mj-lt"/>
              </a:defRPr>
            </a:lvl1pPr>
          </a:lstStyle>
          <a:p>
            <a:fld id="{5586FB72-FD59-4E92-8DC8-2EFA6530485D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0184043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4" r:id="rId1"/>
    <p:sldLayoutId id="2147483735" r:id="rId2"/>
    <p:sldLayoutId id="2147483736" r:id="rId3"/>
    <p:sldLayoutId id="2147483737" r:id="rId4"/>
    <p:sldLayoutId id="2147483738" r:id="rId5"/>
    <p:sldLayoutId id="2147483739" r:id="rId6"/>
    <p:sldLayoutId id="2147483740" r:id="rId7"/>
    <p:sldLayoutId id="2147483741" r:id="rId8"/>
    <p:sldLayoutId id="2147483742" r:id="rId9"/>
    <p:sldLayoutId id="2147483743" r:id="rId10"/>
    <p:sldLayoutId id="2147483744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5400" kern="1200" spc="-12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85000"/>
        </a:lnSpc>
        <a:spcBef>
          <a:spcPts val="13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347472" indent="-3429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548640" indent="-54864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000" i="1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822960" indent="-82296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097280" indent="-109728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2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4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16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18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Relationship Id="rId2" Type="http://schemas.openxmlformats.org/officeDocument/2006/relationships/hyperlink" Target="http://cufts2.lib.sfu.ca/MaintTool/public/compare" TargetMode="External"/><Relationship Id="rId3" Type="http://schemas.openxmlformats.org/officeDocument/2006/relationships/image" Target="../media/image4.jp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Relationship Id="rId2" Type="http://schemas.openxmlformats.org/officeDocument/2006/relationships/image" Target="../media/image5.jp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Relationship Id="rId2" Type="http://schemas.openxmlformats.org/officeDocument/2006/relationships/image" Target="../media/image6.jp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Relationship Id="rId2" Type="http://schemas.openxmlformats.org/officeDocument/2006/relationships/image" Target="../media/image7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Relationship Id="rId2" Type="http://schemas.openxmlformats.org/officeDocument/2006/relationships/hyperlink" Target="mailto:jevgenija.sevcova@lnb.lt" TargetMode="External"/><Relationship Id="rId3" Type="http://schemas.openxmlformats.org/officeDocument/2006/relationships/hyperlink" Target="mailto:Jevgenija.sevcova@eifl.net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lt-LT" sz="4400" dirty="0"/>
              <a:t>CUFTS </a:t>
            </a:r>
            <a:r>
              <a:rPr lang="lt-LT" sz="4400" dirty="0" err="1"/>
              <a:t>Resources</a:t>
            </a:r>
            <a:r>
              <a:rPr lang="lt-LT" sz="4400" dirty="0"/>
              <a:t> </a:t>
            </a:r>
            <a:r>
              <a:rPr lang="lt-LT" sz="4400" dirty="0" err="1"/>
              <a:t>Comparison</a:t>
            </a:r>
            <a:r>
              <a:rPr lang="lt-LT" sz="4400" dirty="0"/>
              <a:t> </a:t>
            </a:r>
            <a:r>
              <a:rPr lang="lt-LT" sz="4400" dirty="0" err="1" smtClean="0"/>
              <a:t>Tool</a:t>
            </a:r>
            <a:endParaRPr lang="lt-LT" sz="4400" dirty="0"/>
          </a:p>
        </p:txBody>
      </p:sp>
      <p:sp>
        <p:nvSpPr>
          <p:cNvPr id="3" name="Antrinis pavadinimas 2"/>
          <p:cNvSpPr>
            <a:spLocks noGrp="1"/>
          </p:cNvSpPr>
          <p:nvPr>
            <p:ph type="subTitle" idx="1"/>
          </p:nvPr>
        </p:nvSpPr>
        <p:spPr>
          <a:xfrm>
            <a:off x="2851912" y="5138210"/>
            <a:ext cx="9228201" cy="1645920"/>
          </a:xfrm>
        </p:spPr>
        <p:txBody>
          <a:bodyPr>
            <a:normAutofit/>
          </a:bodyPr>
          <a:lstStyle/>
          <a:p>
            <a:pPr algn="r"/>
            <a:r>
              <a:rPr lang="en-GB" sz="2800" dirty="0" err="1" smtClean="0"/>
              <a:t>Jevgenija</a:t>
            </a:r>
            <a:r>
              <a:rPr lang="en-GB" sz="2800" dirty="0" smtClean="0"/>
              <a:t> </a:t>
            </a:r>
            <a:r>
              <a:rPr lang="en-GB" sz="2800" dirty="0" err="1" smtClean="0"/>
              <a:t>Sevcova</a:t>
            </a:r>
            <a:endParaRPr lang="en-GB" sz="2800" dirty="0" smtClean="0"/>
          </a:p>
          <a:p>
            <a:pPr algn="r"/>
            <a:r>
              <a:rPr lang="en-GB" sz="2800" dirty="0" smtClean="0"/>
              <a:t>Lithuanian Research Library </a:t>
            </a:r>
            <a:r>
              <a:rPr lang="en-GB" sz="2800" dirty="0" err="1" smtClean="0"/>
              <a:t>Conosrtium</a:t>
            </a:r>
            <a:endParaRPr lang="lt-LT" sz="2800" dirty="0"/>
          </a:p>
        </p:txBody>
      </p:sp>
    </p:spTree>
    <p:extLst>
      <p:ext uri="{BB962C8B-B14F-4D97-AF65-F5344CB8AC3E}">
        <p14:creationId xmlns:p14="http://schemas.microsoft.com/office/powerpoint/2010/main" val="9910155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/>
              <a:t>What is CUFTS?</a:t>
            </a:r>
            <a:endParaRPr lang="en-US" sz="4800" b="1" dirty="0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/>
              <a:t>CUFTS is a free, open source </a:t>
            </a:r>
            <a:r>
              <a:rPr lang="en-US" b="1" dirty="0" err="1"/>
              <a:t>OpenURL</a:t>
            </a:r>
            <a:r>
              <a:rPr lang="en-US" b="1" dirty="0"/>
              <a:t> link resolver and electronic resource management </a:t>
            </a:r>
            <a:r>
              <a:rPr lang="en-US" b="1" dirty="0" smtClean="0"/>
              <a:t>system</a:t>
            </a:r>
            <a:br>
              <a:rPr lang="en-US" b="1" dirty="0" smtClean="0"/>
            </a:br>
            <a:endParaRPr lang="en-US" b="1" dirty="0" smtClean="0"/>
          </a:p>
          <a:p>
            <a:r>
              <a:rPr lang="en-US" b="1" dirty="0" smtClean="0"/>
              <a:t>CUFTS modules: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b="1" dirty="0" smtClean="0"/>
              <a:t>CUFTS: Open Source Serials Management</a:t>
            </a:r>
            <a:r>
              <a:rPr lang="lt-LT" b="1" dirty="0" smtClean="0"/>
              <a:t> – </a:t>
            </a:r>
            <a:r>
              <a:rPr lang="en-GB" dirty="0" smtClean="0"/>
              <a:t>allows library </a:t>
            </a:r>
            <a:r>
              <a:rPr lang="lt-LT" dirty="0" smtClean="0"/>
              <a:t>to </a:t>
            </a:r>
            <a:r>
              <a:rPr lang="en-US" dirty="0"/>
              <a:t>manage information about its e-resources collections</a:t>
            </a:r>
            <a:r>
              <a:rPr lang="en-US" dirty="0" smtClean="0"/>
              <a:t>. System includes tools such as </a:t>
            </a:r>
            <a:r>
              <a:rPr lang="lt-LT" b="1" dirty="0" err="1"/>
              <a:t>Resource</a:t>
            </a:r>
            <a:r>
              <a:rPr lang="lt-LT" b="1" dirty="0"/>
              <a:t> </a:t>
            </a:r>
            <a:r>
              <a:rPr lang="lt-LT" b="1" dirty="0" err="1" smtClean="0"/>
              <a:t>comparision</a:t>
            </a:r>
            <a:r>
              <a:rPr lang="en-US" b="1" dirty="0" smtClean="0"/>
              <a:t> </a:t>
            </a:r>
            <a:r>
              <a:rPr lang="en-US" dirty="0" smtClean="0"/>
              <a:t>and Journal Search</a:t>
            </a:r>
            <a:endParaRPr lang="en-US" b="1" u="sng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lang="en-US" dirty="0" smtClean="0"/>
              <a:t>GODOT: Open Source Link Resolving – provides links to library’s full text collections using CUFTS knowledge base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 smtClean="0"/>
              <a:t>Open Knowledgebase – currently contains over 500 resources. </a:t>
            </a:r>
            <a:endParaRPr lang="lt-LT" dirty="0"/>
          </a:p>
        </p:txBody>
      </p:sp>
      <p:sp>
        <p:nvSpPr>
          <p:cNvPr id="4" name="TextBox 3"/>
          <p:cNvSpPr txBox="1"/>
          <p:nvPr/>
        </p:nvSpPr>
        <p:spPr>
          <a:xfrm>
            <a:off x="7176347" y="6182118"/>
            <a:ext cx="48093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lt-LT" dirty="0" smtClean="0"/>
              <a:t>http://www.lib.sfu.ca/about/initiatives/researcher</a:t>
            </a:r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13497173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>
          <a:xfrm>
            <a:off x="481012" y="0"/>
            <a:ext cx="10772775" cy="1658198"/>
          </a:xfrm>
        </p:spPr>
        <p:txBody>
          <a:bodyPr>
            <a:normAutofit/>
          </a:bodyPr>
          <a:lstStyle/>
          <a:p>
            <a:r>
              <a:rPr lang="lt-LT" sz="4800" b="1" dirty="0" err="1" smtClean="0"/>
              <a:t>Resource</a:t>
            </a:r>
            <a:r>
              <a:rPr lang="lt-LT" sz="4800" b="1" dirty="0" smtClean="0"/>
              <a:t> </a:t>
            </a:r>
            <a:r>
              <a:rPr lang="lt-LT" sz="4800" b="1" dirty="0" err="1" smtClean="0"/>
              <a:t>comparision</a:t>
            </a:r>
            <a:endParaRPr lang="lt-LT" sz="4800" b="1" dirty="0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>
          <a:xfrm>
            <a:off x="500062" y="1459230"/>
            <a:ext cx="10753725" cy="3766185"/>
          </a:xfrm>
        </p:spPr>
        <p:txBody>
          <a:bodyPr/>
          <a:lstStyle/>
          <a:p>
            <a:pPr marL="0" indent="0">
              <a:buNone/>
            </a:pPr>
            <a:r>
              <a:rPr lang="lt-LT" dirty="0" smtClean="0"/>
              <a:t>Link to </a:t>
            </a:r>
            <a:r>
              <a:rPr lang="lt-LT" dirty="0" err="1" smtClean="0"/>
              <a:t>the</a:t>
            </a:r>
            <a:r>
              <a:rPr lang="lt-LT" dirty="0" smtClean="0"/>
              <a:t> </a:t>
            </a:r>
            <a:r>
              <a:rPr lang="lt-LT" dirty="0" err="1" smtClean="0"/>
              <a:t>tool</a:t>
            </a:r>
            <a:r>
              <a:rPr lang="lt-LT" dirty="0" smtClean="0"/>
              <a:t> </a:t>
            </a:r>
            <a:r>
              <a:rPr lang="lt-LT" dirty="0" smtClean="0">
                <a:hlinkClick r:id="rId2"/>
              </a:rPr>
              <a:t>http://cufts2.lib.sfu.ca/MaintTool/public/compare</a:t>
            </a:r>
            <a:r>
              <a:rPr lang="lt-LT" dirty="0" smtClean="0"/>
              <a:t> </a:t>
            </a:r>
          </a:p>
          <a:p>
            <a:pPr marL="0" indent="0">
              <a:buNone/>
            </a:pPr>
            <a:endParaRPr lang="lt-LT" dirty="0"/>
          </a:p>
        </p:txBody>
      </p:sp>
      <p:pic>
        <p:nvPicPr>
          <p:cNvPr id="5" name="Paveikslėlis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6686" y="1920373"/>
            <a:ext cx="11902625" cy="4385177"/>
          </a:xfrm>
          <a:prstGeom prst="rect">
            <a:avLst/>
          </a:prstGeom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37984681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>
          <a:xfrm>
            <a:off x="882282" y="143933"/>
            <a:ext cx="10772775" cy="1018117"/>
          </a:xfrm>
        </p:spPr>
        <p:txBody>
          <a:bodyPr>
            <a:normAutofit/>
          </a:bodyPr>
          <a:lstStyle/>
          <a:p>
            <a:r>
              <a:rPr lang="lt-LT" sz="4800" b="1" dirty="0" smtClean="0"/>
              <a:t>Step1: </a:t>
            </a:r>
            <a:r>
              <a:rPr lang="lt-LT" sz="4800" b="1" dirty="0" err="1" smtClean="0"/>
              <a:t>select</a:t>
            </a:r>
            <a:r>
              <a:rPr lang="lt-LT" sz="4800" b="1" dirty="0" smtClean="0"/>
              <a:t> </a:t>
            </a:r>
            <a:r>
              <a:rPr lang="lt-LT" sz="4800" b="1" dirty="0" err="1" smtClean="0"/>
              <a:t>resources</a:t>
            </a:r>
            <a:endParaRPr lang="lt-LT" sz="4800" b="1" dirty="0"/>
          </a:p>
        </p:txBody>
      </p:sp>
      <p:pic>
        <p:nvPicPr>
          <p:cNvPr id="4" name="Turinio vietos rezervavimo ženklas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2282" y="1056972"/>
            <a:ext cx="9519018" cy="5608682"/>
          </a:xfrm>
          <a:ln>
            <a:solidFill>
              <a:schemeClr val="accent1">
                <a:lumMod val="75000"/>
              </a:schemeClr>
            </a:solidFill>
          </a:ln>
        </p:spPr>
      </p:pic>
      <p:sp>
        <p:nvSpPr>
          <p:cNvPr id="5" name="Rodyklė kairėn 4"/>
          <p:cNvSpPr/>
          <p:nvPr/>
        </p:nvSpPr>
        <p:spPr>
          <a:xfrm>
            <a:off x="8093075" y="2398336"/>
            <a:ext cx="1210733" cy="169333"/>
          </a:xfrm>
          <a:prstGeom prst="leftArrow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t-LT"/>
          </a:p>
        </p:txBody>
      </p:sp>
      <p:sp>
        <p:nvSpPr>
          <p:cNvPr id="6" name="Rodyklė kairėn 5"/>
          <p:cNvSpPr/>
          <p:nvPr/>
        </p:nvSpPr>
        <p:spPr>
          <a:xfrm>
            <a:off x="8093075" y="2567669"/>
            <a:ext cx="1210733" cy="169333"/>
          </a:xfrm>
          <a:prstGeom prst="leftArrow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9844650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>
          <a:xfrm>
            <a:off x="613834" y="143615"/>
            <a:ext cx="11438465" cy="1094635"/>
          </a:xfrm>
        </p:spPr>
        <p:txBody>
          <a:bodyPr>
            <a:normAutofit/>
          </a:bodyPr>
          <a:lstStyle/>
          <a:p>
            <a:r>
              <a:rPr lang="lt-LT" sz="4400" b="1" dirty="0" err="1" smtClean="0"/>
              <a:t>Step</a:t>
            </a:r>
            <a:r>
              <a:rPr lang="lt-LT" sz="4400" b="1" dirty="0" smtClean="0"/>
              <a:t> 2: </a:t>
            </a:r>
            <a:r>
              <a:rPr lang="lt-LT" sz="4400" b="1" dirty="0" err="1" smtClean="0"/>
              <a:t>limit</a:t>
            </a:r>
            <a:r>
              <a:rPr lang="lt-LT" sz="4400" b="1" dirty="0" smtClean="0"/>
              <a:t> to </a:t>
            </a:r>
            <a:r>
              <a:rPr lang="lt-LT" sz="4400" b="1" dirty="0" err="1" smtClean="0"/>
              <a:t>full</a:t>
            </a:r>
            <a:r>
              <a:rPr lang="lt-LT" sz="4400" b="1" dirty="0" smtClean="0"/>
              <a:t> </a:t>
            </a:r>
            <a:r>
              <a:rPr lang="lt-LT" sz="4400" b="1" dirty="0" err="1" smtClean="0"/>
              <a:t>text</a:t>
            </a:r>
            <a:r>
              <a:rPr lang="lt-LT" sz="4400" b="1" dirty="0" smtClean="0"/>
              <a:t> </a:t>
            </a:r>
            <a:r>
              <a:rPr lang="lt-LT" sz="4400" b="1" dirty="0" err="1" smtClean="0"/>
              <a:t>and</a:t>
            </a:r>
            <a:r>
              <a:rPr lang="lt-LT" sz="4400" b="1" dirty="0" smtClean="0"/>
              <a:t> </a:t>
            </a:r>
            <a:r>
              <a:rPr lang="lt-LT" sz="4400" b="1" dirty="0" err="1" smtClean="0"/>
              <a:t>select</a:t>
            </a:r>
            <a:r>
              <a:rPr lang="lt-LT" sz="4400" b="1" dirty="0" smtClean="0"/>
              <a:t> </a:t>
            </a:r>
            <a:r>
              <a:rPr lang="lt-LT" sz="4400" b="1" dirty="0" err="1" smtClean="0"/>
              <a:t>format</a:t>
            </a:r>
            <a:r>
              <a:rPr lang="lt-LT" sz="4400" b="1" dirty="0" smtClean="0"/>
              <a:t> </a:t>
            </a:r>
            <a:r>
              <a:rPr lang="lt-LT" sz="4400" b="1" dirty="0" err="1" smtClean="0"/>
              <a:t>of</a:t>
            </a:r>
            <a:r>
              <a:rPr lang="lt-LT" sz="4400" b="1" dirty="0" smtClean="0"/>
              <a:t> </a:t>
            </a:r>
            <a:r>
              <a:rPr lang="lt-LT" sz="4400" b="1" dirty="0" err="1" smtClean="0"/>
              <a:t>report</a:t>
            </a:r>
            <a:endParaRPr lang="lt-LT" sz="4400" b="1" dirty="0"/>
          </a:p>
        </p:txBody>
      </p:sp>
      <p:pic>
        <p:nvPicPr>
          <p:cNvPr id="4" name="Turinio vietos rezervavimo ženklas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3834" y="1238250"/>
            <a:ext cx="11423662" cy="4781550"/>
          </a:xfrm>
          <a:ln>
            <a:solidFill>
              <a:schemeClr val="accent1">
                <a:lumMod val="50000"/>
              </a:schemeClr>
            </a:solidFill>
          </a:ln>
        </p:spPr>
      </p:pic>
      <p:sp>
        <p:nvSpPr>
          <p:cNvPr id="5" name="Rodyklė kairėn 4"/>
          <p:cNvSpPr/>
          <p:nvPr/>
        </p:nvSpPr>
        <p:spPr>
          <a:xfrm>
            <a:off x="3581402" y="3717927"/>
            <a:ext cx="1117600" cy="110066"/>
          </a:xfrm>
          <a:prstGeom prst="left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t-LT"/>
          </a:p>
        </p:txBody>
      </p:sp>
      <p:sp>
        <p:nvSpPr>
          <p:cNvPr id="6" name="Rodyklė kairėn 5"/>
          <p:cNvSpPr/>
          <p:nvPr/>
        </p:nvSpPr>
        <p:spPr>
          <a:xfrm>
            <a:off x="3724277" y="4003676"/>
            <a:ext cx="1117600" cy="110066"/>
          </a:xfrm>
          <a:prstGeom prst="left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1371863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>
          <a:xfrm>
            <a:off x="1007708" y="98636"/>
            <a:ext cx="10772775" cy="958639"/>
          </a:xfrm>
        </p:spPr>
        <p:txBody>
          <a:bodyPr>
            <a:normAutofit/>
          </a:bodyPr>
          <a:lstStyle/>
          <a:p>
            <a:r>
              <a:rPr lang="lt-LT" sz="4800" b="1" dirty="0" err="1" smtClean="0"/>
              <a:t>Step</a:t>
            </a:r>
            <a:r>
              <a:rPr lang="lt-LT" sz="4800" b="1" dirty="0" smtClean="0"/>
              <a:t> 3: </a:t>
            </a:r>
            <a:r>
              <a:rPr lang="en-GB" sz="4800" b="1" dirty="0" smtClean="0"/>
              <a:t>evaluate report of overlapping </a:t>
            </a:r>
            <a:endParaRPr lang="en-GB" sz="4800" b="1" dirty="0"/>
          </a:p>
        </p:txBody>
      </p:sp>
      <p:pic>
        <p:nvPicPr>
          <p:cNvPr id="4" name="Turinio vietos rezervavimo ženklas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1882" y="904875"/>
            <a:ext cx="10195217" cy="5734809"/>
          </a:xfrm>
          <a:ln>
            <a:solidFill>
              <a:schemeClr val="accent1">
                <a:lumMod val="50000"/>
              </a:schemeClr>
            </a:solidFill>
          </a:ln>
        </p:spPr>
      </p:pic>
      <p:sp>
        <p:nvSpPr>
          <p:cNvPr id="5" name="Stačiakampis 4"/>
          <p:cNvSpPr/>
          <p:nvPr/>
        </p:nvSpPr>
        <p:spPr>
          <a:xfrm>
            <a:off x="1610783" y="3081865"/>
            <a:ext cx="1337733" cy="211667"/>
          </a:xfrm>
          <a:prstGeom prst="rect">
            <a:avLst/>
          </a:prstGeom>
          <a:noFill/>
          <a:ln w="38100"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lt-LT"/>
          </a:p>
        </p:txBody>
      </p:sp>
      <p:sp>
        <p:nvSpPr>
          <p:cNvPr id="6" name="Rodyklė kairėn 5"/>
          <p:cNvSpPr/>
          <p:nvPr/>
        </p:nvSpPr>
        <p:spPr>
          <a:xfrm flipV="1">
            <a:off x="2779183" y="4642144"/>
            <a:ext cx="1397000" cy="126999"/>
          </a:xfrm>
          <a:prstGeom prst="left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t-LT"/>
          </a:p>
        </p:txBody>
      </p:sp>
      <p:sp>
        <p:nvSpPr>
          <p:cNvPr id="7" name="Rodyklė kairėn 6"/>
          <p:cNvSpPr/>
          <p:nvPr/>
        </p:nvSpPr>
        <p:spPr>
          <a:xfrm flipV="1">
            <a:off x="2779183" y="6202889"/>
            <a:ext cx="1397000" cy="126999"/>
          </a:xfrm>
          <a:prstGeom prst="left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42909816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avadinimas 3"/>
          <p:cNvSpPr>
            <a:spLocks noGrp="1"/>
          </p:cNvSpPr>
          <p:nvPr>
            <p:ph type="title"/>
          </p:nvPr>
        </p:nvSpPr>
        <p:spPr>
          <a:xfrm>
            <a:off x="621220" y="137583"/>
            <a:ext cx="10772775" cy="1658198"/>
          </a:xfrm>
        </p:spPr>
        <p:txBody>
          <a:bodyPr>
            <a:normAutofit/>
          </a:bodyPr>
          <a:lstStyle/>
          <a:p>
            <a:r>
              <a:rPr lang="lt-LT" sz="4800" b="1" dirty="0"/>
              <a:t>CUFTS </a:t>
            </a:r>
            <a:r>
              <a:rPr lang="lt-LT" sz="4800" b="1" dirty="0" err="1"/>
              <a:t>Resources</a:t>
            </a:r>
            <a:r>
              <a:rPr lang="lt-LT" sz="4800" b="1" dirty="0"/>
              <a:t> </a:t>
            </a:r>
            <a:r>
              <a:rPr lang="lt-LT" sz="4800" b="1" dirty="0" err="1"/>
              <a:t>Comparison</a:t>
            </a:r>
            <a:r>
              <a:rPr lang="lt-LT" sz="4800" b="1" dirty="0"/>
              <a:t> </a:t>
            </a:r>
            <a:r>
              <a:rPr lang="lt-LT" sz="4800" b="1" dirty="0" err="1"/>
              <a:t>Tool</a:t>
            </a:r>
            <a:endParaRPr lang="lt-LT" sz="4800" b="1" dirty="0"/>
          </a:p>
        </p:txBody>
      </p:sp>
      <p:sp>
        <p:nvSpPr>
          <p:cNvPr id="5" name="Teksto vietos rezervavimo ženklas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b="1" dirty="0" smtClean="0"/>
              <a:t>Advantages</a:t>
            </a:r>
            <a:endParaRPr lang="lt-LT" b="1" dirty="0"/>
          </a:p>
        </p:txBody>
      </p:sp>
      <p:sp>
        <p:nvSpPr>
          <p:cNvPr id="6" name="Turinio vietos rezervavimo ženklas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en-GB" dirty="0" smtClean="0"/>
              <a:t>Free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GB" dirty="0" smtClean="0"/>
              <a:t>Easy to use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GB" dirty="0" smtClean="0"/>
              <a:t>Clear reports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GB" dirty="0" smtClean="0"/>
              <a:t>Contains all most popular resources</a:t>
            </a:r>
          </a:p>
          <a:p>
            <a:endParaRPr lang="lt-LT" dirty="0"/>
          </a:p>
        </p:txBody>
      </p:sp>
      <p:sp>
        <p:nvSpPr>
          <p:cNvPr id="7" name="Teksto vietos rezervavimo ženklas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GB" b="1" dirty="0" smtClean="0"/>
              <a:t>Disadvantages</a:t>
            </a:r>
            <a:endParaRPr lang="lt-LT" b="1" dirty="0"/>
          </a:p>
        </p:txBody>
      </p:sp>
      <p:sp>
        <p:nvSpPr>
          <p:cNvPr id="8" name="Turinio vietos rezervavimo ženklas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en-GB" dirty="0" smtClean="0"/>
              <a:t> It is possible to compare only up to 4 resources in one go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mtClean="0"/>
              <a:t> Sometime names </a:t>
            </a:r>
            <a:r>
              <a:rPr lang="en-US" dirty="0"/>
              <a:t>of the resources are not accurate </a:t>
            </a:r>
            <a:endParaRPr lang="en-US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lang="en-GB" dirty="0" smtClean="0"/>
              <a:t>Difficult to compare separate  collections</a:t>
            </a:r>
          </a:p>
          <a:p>
            <a:endParaRPr lang="en-GB" dirty="0" smtClean="0"/>
          </a:p>
          <a:p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691229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avadinimas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Thank you!</a:t>
            </a:r>
            <a:endParaRPr lang="lt-LT" dirty="0"/>
          </a:p>
        </p:txBody>
      </p:sp>
      <p:sp>
        <p:nvSpPr>
          <p:cNvPr id="8" name="Antrinis pavadinimas 7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Questions?</a:t>
            </a:r>
          </a:p>
          <a:p>
            <a:pPr algn="r"/>
            <a:r>
              <a:rPr lang="en-GB" dirty="0" err="1">
                <a:hlinkClick r:id="rId2"/>
              </a:rPr>
              <a:t>j</a:t>
            </a:r>
            <a:r>
              <a:rPr lang="en-GB" dirty="0" err="1" smtClean="0">
                <a:hlinkClick r:id="rId2"/>
              </a:rPr>
              <a:t>evgenija.sevcova@lnb.lt</a:t>
            </a:r>
            <a:endParaRPr lang="en-GB" dirty="0" smtClean="0"/>
          </a:p>
          <a:p>
            <a:pPr algn="r"/>
            <a:r>
              <a:rPr lang="en-GB" dirty="0">
                <a:hlinkClick r:id="rId3"/>
              </a:rPr>
              <a:t>j</a:t>
            </a:r>
            <a:r>
              <a:rPr lang="en-GB" dirty="0" smtClean="0">
                <a:hlinkClick r:id="rId3"/>
              </a:rPr>
              <a:t>evgenija.sevcova@eifl.net</a:t>
            </a:r>
            <a:r>
              <a:rPr lang="en-GB" dirty="0" smtClean="0"/>
              <a:t> </a:t>
            </a:r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1333181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Tema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Tema1" id="{15EC73F1-F9DD-4D73-851F-832B8FF2AD4F}" vid="{E3F686F9-B303-4BD6-AD31-545E7EA03CDC}"/>
    </a:ext>
  </a:extLst>
</a:theme>
</file>

<file path=ppt/theme/theme2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Metropolija">
  <a:themeElements>
    <a:clrScheme name="Metropolija">
      <a:dk1>
        <a:sysClr val="windowText" lastClr="000000"/>
      </a:dk1>
      <a:lt1>
        <a:sysClr val="window" lastClr="FFFFFF"/>
      </a:lt1>
      <a:dk2>
        <a:srgbClr val="162F33"/>
      </a:dk2>
      <a:lt2>
        <a:srgbClr val="EAF0E0"/>
      </a:lt2>
      <a:accent1>
        <a:srgbClr val="50B4C8"/>
      </a:accent1>
      <a:accent2>
        <a:srgbClr val="A8B97F"/>
      </a:accent2>
      <a:accent3>
        <a:srgbClr val="9B9256"/>
      </a:accent3>
      <a:accent4>
        <a:srgbClr val="657689"/>
      </a:accent4>
      <a:accent5>
        <a:srgbClr val="7A855D"/>
      </a:accent5>
      <a:accent6>
        <a:srgbClr val="84AC9D"/>
      </a:accent6>
      <a:hlink>
        <a:srgbClr val="2370CD"/>
      </a:hlink>
      <a:folHlink>
        <a:srgbClr val="877589"/>
      </a:folHlink>
    </a:clrScheme>
    <a:fontScheme name="Metropolija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Metropolija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00000"/>
                <a:lumMod val="110000"/>
              </a:schemeClr>
            </a:gs>
            <a:gs pos="50000">
              <a:schemeClr val="phClr">
                <a:tint val="75000"/>
                <a:satMod val="101000"/>
                <a:lumMod val="105000"/>
              </a:schemeClr>
            </a:gs>
            <a:gs pos="100000">
              <a:schemeClr val="phClr">
                <a:tint val="82000"/>
                <a:satMod val="104000"/>
                <a:lumMod val="105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80000"/>
                <a:satMod val="100000"/>
                <a:lumMod val="99000"/>
              </a:schemeClr>
            </a:gs>
          </a:gsLst>
          <a:lin ang="27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solidFill>
          <a:schemeClr val="phClr">
            <a:shade val="95000"/>
            <a:satMod val="17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Metropolitan" id="{4C5440D6-04D2-4954-96CF-F251137069B2}" vid="{79CFCA13-9412-4290-BB4B-85112F88857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Tema1</Template>
  <TotalTime>111</TotalTime>
  <Words>138</Words>
  <Application>Microsoft Macintosh PowerPoint</Application>
  <PresentationFormat>Custom</PresentationFormat>
  <Paragraphs>29</Paragraphs>
  <Slides>8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3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Tema1</vt:lpstr>
      <vt:lpstr>Custom Design</vt:lpstr>
      <vt:lpstr>Metropolija</vt:lpstr>
      <vt:lpstr>Bitmap Image</vt:lpstr>
      <vt:lpstr>CUFTS Resources Comparison Tool</vt:lpstr>
      <vt:lpstr>What is CUFTS?</vt:lpstr>
      <vt:lpstr>Resource comparision</vt:lpstr>
      <vt:lpstr>Step1: select resources</vt:lpstr>
      <vt:lpstr>Step 2: limit to full text and select format of report</vt:lpstr>
      <vt:lpstr>Step 3: evaluate report of overlapping </vt:lpstr>
      <vt:lpstr>CUFTS Resources Comparison Tool</vt:lpstr>
      <vt:lpstr>Thank you!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CUFTS Resources Comparison Tool</dc:title>
  <dc:creator>LMBA Office Licencijos</dc:creator>
  <cp:lastModifiedBy>Romy Beard</cp:lastModifiedBy>
  <cp:revision>13</cp:revision>
  <dcterms:created xsi:type="dcterms:W3CDTF">2017-12-04T14:53:44Z</dcterms:created>
  <dcterms:modified xsi:type="dcterms:W3CDTF">2017-12-05T13:26:27Z</dcterms:modified>
</cp:coreProperties>
</file>